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6" r:id="rId3"/>
    <p:sldId id="256" r:id="rId4"/>
    <p:sldId id="257" r:id="rId5"/>
    <p:sldId id="258" r:id="rId6"/>
    <p:sldId id="259" r:id="rId7"/>
    <p:sldId id="267" r:id="rId8"/>
    <p:sldId id="260" r:id="rId9"/>
    <p:sldId id="263" r:id="rId10"/>
    <p:sldId id="261" r:id="rId11"/>
    <p:sldId id="264" r:id="rId12"/>
    <p:sldId id="26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48B4"/>
    <a:srgbClr val="00B0F0"/>
    <a:srgbClr val="ECAB68"/>
    <a:srgbClr val="CE48B5"/>
    <a:srgbClr val="C03FC1"/>
    <a:srgbClr val="FFFFFF"/>
    <a:srgbClr val="233157"/>
    <a:srgbClr val="253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27-4BB0-869A-92665D1A41E0}"/>
              </c:ext>
            </c:extLst>
          </c:dPt>
          <c:dPt>
            <c:idx val="1"/>
            <c:bubble3D val="0"/>
            <c:spPr>
              <a:solidFill>
                <a:srgbClr val="ECAB68"/>
              </a:solidFill>
              <a:ln w="635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2327-4BB0-869A-92665D1A41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Количество поступающих заказов за год</c:v>
                </c:pt>
                <c:pt idx="1">
                  <c:v>Количество заказов,которые выполняются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27-4BB0-869A-92665D1A4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235474316712503E-3"/>
          <c:y val="1.3253905940487085E-3"/>
          <c:w val="0.97649986671649591"/>
          <c:h val="0.183345627658696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Стало</c:v>
                </c:pt>
              </c:strCache>
            </c:strRef>
          </c:tx>
          <c:spPr>
            <a:solidFill>
              <a:srgbClr val="CE48B5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AD-461F-94B6-13F347E18E06}"/>
              </c:ext>
            </c:extLst>
          </c:dPt>
          <c:cat>
            <c:strRef>
              <c:f>Лист1!$A$2:$A$5</c:f>
              <c:strCache>
                <c:ptCount val="4"/>
                <c:pt idx="0">
                  <c:v>Время, мес.</c:v>
                </c:pt>
                <c:pt idx="1">
                  <c:v>Выручка, млн. руб.</c:v>
                </c:pt>
                <c:pt idx="2">
                  <c:v>Фонд оплаты труда, тыс. руб.</c:v>
                </c:pt>
                <c:pt idx="3">
                  <c:v>Прибыль, 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FC-4520-AE62-F347A04C0D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Было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E48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FAD-461F-94B6-13F347E18E06}"/>
              </c:ext>
            </c:extLst>
          </c:dPt>
          <c:cat>
            <c:strRef>
              <c:f>Лист1!$A$2:$A$5</c:f>
              <c:strCache>
                <c:ptCount val="4"/>
                <c:pt idx="0">
                  <c:v>Время, мес.</c:v>
                </c:pt>
                <c:pt idx="1">
                  <c:v>Выручка, млн. руб.</c:v>
                </c:pt>
                <c:pt idx="2">
                  <c:v>Фонд оплаты труда, тыс. руб.</c:v>
                </c:pt>
                <c:pt idx="3">
                  <c:v>Прибыль, %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</c:v>
                </c:pt>
                <c:pt idx="1">
                  <c:v>3.2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C-4520-AE62-F347A04C0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0573087"/>
        <c:axId val="1020579327"/>
      </c:barChart>
      <c:catAx>
        <c:axId val="1020573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0579327"/>
        <c:crosses val="autoZero"/>
        <c:auto val="1"/>
        <c:lblAlgn val="ctr"/>
        <c:lblOffset val="100"/>
        <c:noMultiLvlLbl val="0"/>
      </c:catAx>
      <c:valAx>
        <c:axId val="1020579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0573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0.36523</cdr:x>
      <cdr:y>0.18228</cdr:y>
    </cdr:from>
    <cdr:to>
      <cdr:x>0.45615</cdr:x>
      <cdr:y>0.25</cdr:y>
    </cdr:to>
    <cdr:sp macro="" textlink="">
      <cdr:nvSpPr>
        <cdr:cNvPr id="2" name="TextBox 23">
          <a:extLst xmlns:a="http://schemas.openxmlformats.org/drawingml/2006/main">
            <a:ext uri="{FF2B5EF4-FFF2-40B4-BE49-F238E27FC236}">
              <a16:creationId xmlns:a16="http://schemas.microsoft.com/office/drawing/2014/main" id="{9E8566AE-BA1D-45C3-A001-7C2932C8CA01}"/>
            </a:ext>
          </a:extLst>
        </cdr:cNvPr>
        <cdr:cNvSpPr txBox="1"/>
      </cdr:nvSpPr>
      <cdr:spPr>
        <a:xfrm xmlns:a="http://schemas.openxmlformats.org/drawingml/2006/main">
          <a:off x="3049628" y="994186"/>
          <a:ext cx="75918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Δ0,8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A5938-EA03-43ED-BA0E-1F8C67C90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C3672F-2442-4D1F-AF95-6488B3553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603E4-F046-4D41-91F8-1BFCD0756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6C872F-30B3-46B3-AB97-CA625859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5781AA-F42E-4085-8421-0D3AF88F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5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EC235-FDCE-4267-B431-EBDC7484C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9DD1D3-C19D-4D7F-860C-994BFE5B9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F7692B-D48F-4343-AFE0-9DB3E1F31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98B93-434F-404F-BCEF-7ABC5348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092F04-14A1-4484-9073-9C21FA158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65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F70E0-444F-4F73-AA0C-223200BD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22E817-8C64-46EF-8623-5B9E1C764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22BFA-280B-4384-80A6-D12E55CF0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81FF9E-1AA4-47C5-AA2B-2D24C551E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66A8EB-5BB2-48F0-89CC-1A204E15B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3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805A8-049B-48FE-939C-09359CDFB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40F17B-8C36-4A4E-BE63-D39240961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6053D9-878B-40CA-843E-63486E04C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83CF25-66FD-45BF-BE4F-AADC6C88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16088F-4783-45BD-BA2C-D1109F968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B32038-D04E-4698-96A9-2F716387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81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3DD95-7C7D-4F0D-8B2D-C7C6CC786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81AD23-4F15-46D2-A534-3951A1D02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487C17-B5CE-49DF-A564-A1D794994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C84608-8922-45D4-90C2-7E725F914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D522BC-10CF-4B35-942B-41408004BB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943EF9-D3F3-45A2-A954-D78BE3A7B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3BDCCD-6777-443A-8F52-8FE4F36D3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036801-15B6-4226-A31F-BCDE7C30E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74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BD268-1911-4B7B-824A-0DE038D8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C94CF9-FD97-443A-98EE-E4319B3BD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908A4FE-6ED6-415A-BE08-11FB533C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1D1AE4-CF0B-4789-8DC7-B80B3C5A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6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D235EB-E797-4BA4-9C45-7AF5F7EAA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F9424B-4BB2-4FE5-8285-54FF9A26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032707-069C-4A5B-A626-3BAD6C817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23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5460E-E752-4777-9603-8D8980EF4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ADF311-98AB-413E-8352-15FD21667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BB9BED-2D50-48F1-892C-F78CA0CC3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6B11E9-D9E2-462A-9E13-9278D110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823D8A-3BDC-4D53-BFDD-A8F1035D3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DBFFA7-D52C-4225-B276-5D2350032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4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25AF2-B6FF-4091-9754-0B6147E14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FAF4D8-CDB9-469E-9A8D-91CC79D251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D12B76-B3A8-4AF2-9C36-6CB983F8B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3D534-7CE0-451D-B425-40B8FCAFC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43149E-7AF1-476F-8358-5CA28A5C5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B5DC10-7C77-48BD-A2EB-F572B464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6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57F35-AA6F-44DD-994A-5D57F7971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5825A1-300F-4A3A-BF9A-AD7F09CA0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88BAD4-E334-4482-9511-A515AC107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BF4E0D-538A-4142-8500-AC301352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8B686A-009C-494D-98A9-8227A71FD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29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78510C5-1E42-4EE6-BAD2-5BD137F96B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48144B-F9BD-440B-8474-C3968434E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B62BBC-6DCA-41B7-94E0-84ECD516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4F108F-2078-43C0-B556-5320C643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672FAB-4FA2-4AFE-B4C9-4EA17B40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736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589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93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062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967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3662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3211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2237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9344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155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618C4-50C3-4261-ADD8-F5CC3F44E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07479E-BBE8-489B-B06E-10394AEE3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4160E-A150-4A6C-A7F7-8393B6EC5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17AC8-0B00-46FE-A913-853849FDF20A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EC4F81-DE40-49C3-AE6A-9025979BD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A56EF8-CD4B-4AF9-8E33-D3FAF5BC1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DEDF9-54B3-4560-884F-F84E36B27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3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46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30.svg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CAF17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D493D"/>
              </a:solidFill>
              <a:effectLst/>
              <a:uLnTx/>
              <a:uFillTx/>
              <a:latin typeface="Helvetica Neue"/>
            </a:endParaRPr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498624" y="1917902"/>
            <a:ext cx="516403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marL="0" marR="0" lvl="0" indent="0" algn="l" defTabSz="87782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kern="0" dirty="0">
                <a:solidFill>
                  <a:srgbClr val="8F00FF"/>
                </a:solidFill>
                <a:latin typeface="Gilroy-ExtraBold"/>
              </a:rPr>
              <a:t>Конструктор мобильных приложений для интеграции устройств на базе технологии </a:t>
            </a:r>
            <a:r>
              <a:rPr lang="en-US" sz="4000" kern="0" dirty="0">
                <a:solidFill>
                  <a:srgbClr val="8F00FF"/>
                </a:solidFill>
                <a:latin typeface="Gilroy-ExtraBold"/>
              </a:rPr>
              <a:t>IoT</a:t>
            </a:r>
            <a:endParaRPr kumimoji="0" sz="69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  <a:p>
            <a:pPr marL="0" marR="0" lvl="0" indent="0" algn="l" defTabSz="87782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  <a:p>
            <a:pPr marL="0" marR="0" lvl="0" indent="0" algn="l" defTabSz="877822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Light"/>
              </a:rPr>
              <a:t> </a:t>
            </a:r>
            <a:endParaRPr kumimoji="0" sz="6900" b="0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B5D8E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BB3C1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BB3C1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7F1AE9-0868-4EC1-9224-999AEBE96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9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CB4D120-C27B-4A86-8EFD-F23F597BB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8AD784-822E-44A9-9A2C-530A3AFC0D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12"/>
          <a:stretch/>
        </p:blipFill>
        <p:spPr>
          <a:xfrm>
            <a:off x="0" y="0"/>
            <a:ext cx="5129274" cy="6858000"/>
          </a:xfrm>
          <a:prstGeom prst="rect">
            <a:avLst/>
          </a:prstGeom>
        </p:spPr>
      </p:pic>
      <p:sp>
        <p:nvSpPr>
          <p:cNvPr id="8" name="Капля 7">
            <a:extLst>
              <a:ext uri="{FF2B5EF4-FFF2-40B4-BE49-F238E27FC236}">
                <a16:creationId xmlns:a16="http://schemas.microsoft.com/office/drawing/2014/main" id="{19DE4D9A-8A21-48B4-B843-4465CB12C78E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4FEBA-9AE5-4C23-9C21-2D7CC248E269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02DE03-1D45-4A80-AD94-AF103B0CB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614" y="1976582"/>
            <a:ext cx="2761194" cy="2768907"/>
          </a:xfrm>
          <a:prstGeom prst="flowChartConnector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B069313-AD7E-48B9-9CAF-BC3AF6B2E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663" y="4092805"/>
            <a:ext cx="1305367" cy="130536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5D16DAD-34E0-4D02-A94D-A5B3E0C021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34" y="3933360"/>
            <a:ext cx="1305367" cy="130536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CB83868-ADBA-4CD4-8BD0-FD5B1D9266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01" y="501620"/>
            <a:ext cx="1305368" cy="1305368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F04853B-FA2A-4D72-90BC-58239CFDB6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356" y="574832"/>
            <a:ext cx="1305367" cy="130536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8D51E31-87D7-47F5-BE45-AFA7AAB83D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527" y="5270555"/>
            <a:ext cx="1305367" cy="1305367"/>
          </a:xfrm>
          <a:prstGeom prst="rect">
            <a:avLst/>
          </a:prstGeom>
        </p:spPr>
      </p:pic>
      <p:sp>
        <p:nvSpPr>
          <p:cNvPr id="52" name="Стрелка: вправо 51">
            <a:extLst>
              <a:ext uri="{FF2B5EF4-FFF2-40B4-BE49-F238E27FC236}">
                <a16:creationId xmlns:a16="http://schemas.microsoft.com/office/drawing/2014/main" id="{98D30AF9-97C9-4487-9355-F0A40DDE0700}"/>
              </a:ext>
            </a:extLst>
          </p:cNvPr>
          <p:cNvSpPr/>
          <p:nvPr/>
        </p:nvSpPr>
        <p:spPr>
          <a:xfrm rot="5400000">
            <a:off x="8535678" y="4889605"/>
            <a:ext cx="525066" cy="236834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: вправо 52">
            <a:extLst>
              <a:ext uri="{FF2B5EF4-FFF2-40B4-BE49-F238E27FC236}">
                <a16:creationId xmlns:a16="http://schemas.microsoft.com/office/drawing/2014/main" id="{FACA6B46-9D56-4A1E-AF3C-951D83B6A820}"/>
              </a:ext>
            </a:extLst>
          </p:cNvPr>
          <p:cNvSpPr/>
          <p:nvPr/>
        </p:nvSpPr>
        <p:spPr>
          <a:xfrm rot="9225026">
            <a:off x="7088030" y="4054106"/>
            <a:ext cx="525066" cy="236834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вправо 53">
            <a:extLst>
              <a:ext uri="{FF2B5EF4-FFF2-40B4-BE49-F238E27FC236}">
                <a16:creationId xmlns:a16="http://schemas.microsoft.com/office/drawing/2014/main" id="{A3227592-636B-4D2D-904D-F5BDE3B26752}"/>
              </a:ext>
            </a:extLst>
          </p:cNvPr>
          <p:cNvSpPr/>
          <p:nvPr/>
        </p:nvSpPr>
        <p:spPr>
          <a:xfrm rot="1406196">
            <a:off x="9984534" y="4028010"/>
            <a:ext cx="525066" cy="236834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вправо 54">
            <a:extLst>
              <a:ext uri="{FF2B5EF4-FFF2-40B4-BE49-F238E27FC236}">
                <a16:creationId xmlns:a16="http://schemas.microsoft.com/office/drawing/2014/main" id="{EBC25676-F4F0-429E-9729-2930E8E26EB1}"/>
              </a:ext>
            </a:extLst>
          </p:cNvPr>
          <p:cNvSpPr/>
          <p:nvPr/>
        </p:nvSpPr>
        <p:spPr>
          <a:xfrm rot="13740216">
            <a:off x="7415447" y="2028630"/>
            <a:ext cx="525066" cy="236834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: вправо 55">
            <a:extLst>
              <a:ext uri="{FF2B5EF4-FFF2-40B4-BE49-F238E27FC236}">
                <a16:creationId xmlns:a16="http://schemas.microsoft.com/office/drawing/2014/main" id="{D95A18FE-A168-405C-83FB-0DA9B6CDCBA1}"/>
              </a:ext>
            </a:extLst>
          </p:cNvPr>
          <p:cNvSpPr/>
          <p:nvPr/>
        </p:nvSpPr>
        <p:spPr>
          <a:xfrm rot="18462177">
            <a:off x="9649997" y="2021009"/>
            <a:ext cx="525066" cy="236834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425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8CD8A1-E658-4D51-B724-4F0D0AE3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BCB7D82-7125-4CC8-BA9C-AF7E4E7B6E89}"/>
              </a:ext>
            </a:extLst>
          </p:cNvPr>
          <p:cNvSpPr/>
          <p:nvPr/>
        </p:nvSpPr>
        <p:spPr>
          <a:xfrm>
            <a:off x="1775364" y="327843"/>
            <a:ext cx="8641271" cy="1237010"/>
          </a:xfrm>
          <a:prstGeom prst="roundRect">
            <a:avLst/>
          </a:prstGeom>
          <a:solidFill>
            <a:srgbClr val="CF48B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14D719-D4AF-4019-9DD7-95A036754ACE}"/>
              </a:ext>
            </a:extLst>
          </p:cNvPr>
          <p:cNvSpPr txBox="1"/>
          <p:nvPr/>
        </p:nvSpPr>
        <p:spPr>
          <a:xfrm>
            <a:off x="2283039" y="557126"/>
            <a:ext cx="762591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Проблематика</a:t>
            </a:r>
          </a:p>
        </p:txBody>
      </p:sp>
      <p:sp>
        <p:nvSpPr>
          <p:cNvPr id="12" name="Блок-схема: знак завершения 11">
            <a:extLst>
              <a:ext uri="{FF2B5EF4-FFF2-40B4-BE49-F238E27FC236}">
                <a16:creationId xmlns:a16="http://schemas.microsoft.com/office/drawing/2014/main" id="{6FEE3812-6629-4904-B5A5-5A6553DF688C}"/>
              </a:ext>
            </a:extLst>
          </p:cNvPr>
          <p:cNvSpPr/>
          <p:nvPr/>
        </p:nvSpPr>
        <p:spPr>
          <a:xfrm>
            <a:off x="124287" y="2645546"/>
            <a:ext cx="6551721" cy="1479233"/>
          </a:xfrm>
          <a:prstGeom prst="flowChartTerminator">
            <a:avLst/>
          </a:prstGeom>
          <a:solidFill>
            <a:srgbClr val="C03F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BBAB46-9C49-4152-B3E9-9234BB4D3501}"/>
              </a:ext>
            </a:extLst>
          </p:cNvPr>
          <p:cNvSpPr txBox="1"/>
          <p:nvPr/>
        </p:nvSpPr>
        <p:spPr>
          <a:xfrm>
            <a:off x="509259" y="2719292"/>
            <a:ext cx="6166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заказчика: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мобильного приложения от 6 месяцев. В команде работает 4 чел. высокой квалификации. Требуются доработки.</a:t>
            </a:r>
          </a:p>
        </p:txBody>
      </p:sp>
      <p:sp>
        <p:nvSpPr>
          <p:cNvPr id="16" name="Блок-схема: знак завершения 15">
            <a:extLst>
              <a:ext uri="{FF2B5EF4-FFF2-40B4-BE49-F238E27FC236}">
                <a16:creationId xmlns:a16="http://schemas.microsoft.com/office/drawing/2014/main" id="{57F3F234-7531-4D4F-AAE2-ACBAB6B2B0A5}"/>
              </a:ext>
            </a:extLst>
          </p:cNvPr>
          <p:cNvSpPr/>
          <p:nvPr/>
        </p:nvSpPr>
        <p:spPr>
          <a:xfrm>
            <a:off x="122807" y="4666911"/>
            <a:ext cx="6553201" cy="1479233"/>
          </a:xfrm>
          <a:prstGeom prst="flowChartTerminator">
            <a:avLst/>
          </a:prstGeom>
          <a:solidFill>
            <a:srgbClr val="C03F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745B95-3E3F-47EA-9FF9-8BCA8088ED57}"/>
              </a:ext>
            </a:extLst>
          </p:cNvPr>
          <p:cNvSpPr txBox="1"/>
          <p:nvPr/>
        </p:nvSpPr>
        <p:spPr>
          <a:xfrm>
            <a:off x="568074" y="4806362"/>
            <a:ext cx="566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клиентов: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ожидание приложения от 6 месяцев, стоимость в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млн. руб., много правок после выпуска.</a:t>
            </a: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3F69790F-0630-4A17-A1EB-78F74A1CD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800107"/>
              </p:ext>
            </p:extLst>
          </p:nvPr>
        </p:nvGraphicFramePr>
        <p:xfrm>
          <a:off x="6227346" y="1948866"/>
          <a:ext cx="6084774" cy="4581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Капля 21">
            <a:extLst>
              <a:ext uri="{FF2B5EF4-FFF2-40B4-BE49-F238E27FC236}">
                <a16:creationId xmlns:a16="http://schemas.microsoft.com/office/drawing/2014/main" id="{CD50ACF5-CD75-451B-82BD-03AD2EC1086A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FF623B-B51A-40BB-8642-9E21535DF305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8471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EF3813-8045-417A-8CAD-C6DDBFF5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5" name="Капля 4">
            <a:extLst>
              <a:ext uri="{FF2B5EF4-FFF2-40B4-BE49-F238E27FC236}">
                <a16:creationId xmlns:a16="http://schemas.microsoft.com/office/drawing/2014/main" id="{6B5E8D23-9007-4CA7-8132-93DC9E313224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79C23-E8B8-47BA-99E0-48ECD35D0415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C528E5C-3FE1-4719-81A0-393B425EC6CB}"/>
              </a:ext>
            </a:extLst>
          </p:cNvPr>
          <p:cNvSpPr/>
          <p:nvPr/>
        </p:nvSpPr>
        <p:spPr>
          <a:xfrm>
            <a:off x="1775364" y="176923"/>
            <a:ext cx="8641271" cy="1179617"/>
          </a:xfrm>
          <a:prstGeom prst="roundRect">
            <a:avLst/>
          </a:prstGeom>
          <a:solidFill>
            <a:srgbClr val="C03FC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183B36-ED55-49C2-B1AB-A67346C74D84}"/>
              </a:ext>
            </a:extLst>
          </p:cNvPr>
          <p:cNvSpPr txBox="1"/>
          <p:nvPr/>
        </p:nvSpPr>
        <p:spPr>
          <a:xfrm>
            <a:off x="2283039" y="412788"/>
            <a:ext cx="762591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решается сейчас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630AC349-2E7F-44A3-B76B-0E99BF1C3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050978"/>
              </p:ext>
            </p:extLst>
          </p:nvPr>
        </p:nvGraphicFramePr>
        <p:xfrm>
          <a:off x="1557316" y="1592405"/>
          <a:ext cx="9077364" cy="49658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25788">
                  <a:extLst>
                    <a:ext uri="{9D8B030D-6E8A-4147-A177-3AD203B41FA5}">
                      <a16:colId xmlns:a16="http://schemas.microsoft.com/office/drawing/2014/main" val="2178043099"/>
                    </a:ext>
                  </a:extLst>
                </a:gridCol>
                <a:gridCol w="3025788">
                  <a:extLst>
                    <a:ext uri="{9D8B030D-6E8A-4147-A177-3AD203B41FA5}">
                      <a16:colId xmlns:a16="http://schemas.microsoft.com/office/drawing/2014/main" val="2157582208"/>
                    </a:ext>
                  </a:extLst>
                </a:gridCol>
                <a:gridCol w="3025788">
                  <a:extLst>
                    <a:ext uri="{9D8B030D-6E8A-4147-A177-3AD203B41FA5}">
                      <a16:colId xmlns:a16="http://schemas.microsoft.com/office/drawing/2014/main" val="762316920"/>
                    </a:ext>
                  </a:extLst>
                </a:gridCol>
              </a:tblGrid>
              <a:tr h="70191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Критерий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26516"/>
                  </a:ext>
                </a:extLst>
              </a:tr>
              <a:tr h="78546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Ограниченный функционал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92234"/>
                  </a:ext>
                </a:extLst>
              </a:tr>
              <a:tr h="78546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Масштабируемость объема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Хуже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Лучше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357282"/>
                  </a:ext>
                </a:extLst>
              </a:tr>
              <a:tr h="112208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Зависимость от платформы(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ios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android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159708"/>
                  </a:ext>
                </a:extLst>
              </a:tr>
              <a:tr h="78546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 к расширенным функциям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 (платно)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05302"/>
                  </a:ext>
                </a:extLst>
              </a:tr>
              <a:tr h="78546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Аппаратное обеспечение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Только их модули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поддерживает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930573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9FF68E-3E80-4823-85AA-2A16B9C379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t="6305" r="1612" b="3598"/>
          <a:stretch/>
        </p:blipFill>
        <p:spPr>
          <a:xfrm>
            <a:off x="5547236" y="1684769"/>
            <a:ext cx="1061117" cy="525383"/>
          </a:xfrm>
          <a:prstGeom prst="round2DiagRect">
            <a:avLst>
              <a:gd name="adj1" fmla="val 2874"/>
              <a:gd name="adj2" fmla="val 27466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C5248F-0611-4B30-A014-F893C73A8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007" y="1684769"/>
            <a:ext cx="1649453" cy="51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5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8B920-8B4E-486E-ADBB-3DCF5487A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8" y="-15009"/>
            <a:ext cx="12187066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467EC7-A848-47D0-BC21-A7A80AA6DB36}"/>
              </a:ext>
            </a:extLst>
          </p:cNvPr>
          <p:cNvSpPr/>
          <p:nvPr/>
        </p:nvSpPr>
        <p:spPr>
          <a:xfrm>
            <a:off x="923636" y="618836"/>
            <a:ext cx="10446328" cy="5615709"/>
          </a:xfrm>
          <a:prstGeom prst="rect">
            <a:avLst/>
          </a:prstGeom>
          <a:noFill/>
          <a:ln w="76200" cap="flat" cmpd="sng" algn="ctr">
            <a:solidFill>
              <a:srgbClr val="ECAB6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62D82CC6-8B4B-4DEA-B221-9AB0E02E6DD8}"/>
              </a:ext>
            </a:extLst>
          </p:cNvPr>
          <p:cNvSpPr/>
          <p:nvPr/>
        </p:nvSpPr>
        <p:spPr>
          <a:xfrm>
            <a:off x="1215927" y="2265732"/>
            <a:ext cx="2660072" cy="134158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D3CEE1-D1EE-4469-A420-98B331757B13}"/>
              </a:ext>
            </a:extLst>
          </p:cNvPr>
          <p:cNvSpPr txBox="1"/>
          <p:nvPr/>
        </p:nvSpPr>
        <p:spPr>
          <a:xfrm>
            <a:off x="1331381" y="2262054"/>
            <a:ext cx="2429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подключения к микроконтроллеру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/Bluetooth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501111C5-5B94-490B-A331-BE9709C88328}"/>
              </a:ext>
            </a:extLst>
          </p:cNvPr>
          <p:cNvSpPr/>
          <p:nvPr/>
        </p:nvSpPr>
        <p:spPr>
          <a:xfrm>
            <a:off x="1232152" y="3939842"/>
            <a:ext cx="2660072" cy="134158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62011122-CAEA-4912-8442-FBB6E69A8D35}"/>
              </a:ext>
            </a:extLst>
          </p:cNvPr>
          <p:cNvSpPr/>
          <p:nvPr/>
        </p:nvSpPr>
        <p:spPr>
          <a:xfrm>
            <a:off x="4748655" y="3939842"/>
            <a:ext cx="2660072" cy="134158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1A553543-0BAE-4CFF-80D1-0C4AA1B94AF3}"/>
              </a:ext>
            </a:extLst>
          </p:cNvPr>
          <p:cNvSpPr/>
          <p:nvPr/>
        </p:nvSpPr>
        <p:spPr>
          <a:xfrm>
            <a:off x="8258993" y="2262054"/>
            <a:ext cx="2660072" cy="134158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DA5759E-BA23-4BB1-8DD4-DC757E4A05D1}"/>
              </a:ext>
            </a:extLst>
          </p:cNvPr>
          <p:cNvSpPr/>
          <p:nvPr/>
        </p:nvSpPr>
        <p:spPr>
          <a:xfrm>
            <a:off x="8265158" y="3939842"/>
            <a:ext cx="2660072" cy="134158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629771-C19D-4785-B04D-C14A6B93ECE6}"/>
              </a:ext>
            </a:extLst>
          </p:cNvPr>
          <p:cNvSpPr txBox="1"/>
          <p:nvPr/>
        </p:nvSpPr>
        <p:spPr>
          <a:xfrm>
            <a:off x="1347606" y="4102800"/>
            <a:ext cx="2429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компиляции под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440C82-8C42-4727-AFBA-096064CF0524}"/>
              </a:ext>
            </a:extLst>
          </p:cNvPr>
          <p:cNvSpPr txBox="1"/>
          <p:nvPr/>
        </p:nvSpPr>
        <p:spPr>
          <a:xfrm>
            <a:off x="4853110" y="4056635"/>
            <a:ext cx="2429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управления устройством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460162-015C-4433-880D-13940B682DFB}"/>
              </a:ext>
            </a:extLst>
          </p:cNvPr>
          <p:cNvSpPr txBox="1"/>
          <p:nvPr/>
        </p:nvSpPr>
        <p:spPr>
          <a:xfrm>
            <a:off x="8362928" y="4060475"/>
            <a:ext cx="2429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подключения к серверу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F07A5F-0D1E-4BCC-B388-20905F4A37F6}"/>
              </a:ext>
            </a:extLst>
          </p:cNvPr>
          <p:cNvSpPr txBox="1"/>
          <p:nvPr/>
        </p:nvSpPr>
        <p:spPr>
          <a:xfrm>
            <a:off x="8351410" y="2730893"/>
            <a:ext cx="2452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сценариев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D631D53D-C968-499D-93A7-50568E813557}"/>
              </a:ext>
            </a:extLst>
          </p:cNvPr>
          <p:cNvGrpSpPr/>
          <p:nvPr/>
        </p:nvGrpSpPr>
        <p:grpSpPr>
          <a:xfrm>
            <a:off x="4329545" y="1521293"/>
            <a:ext cx="3532909" cy="1810103"/>
            <a:chOff x="4351699" y="1122846"/>
            <a:chExt cx="3532909" cy="1810103"/>
          </a:xfrm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ED84B099-4CEA-4C00-A817-0D8FDE8819F5}"/>
                </a:ext>
              </a:extLst>
            </p:cNvPr>
            <p:cNvSpPr/>
            <p:nvPr/>
          </p:nvSpPr>
          <p:spPr>
            <a:xfrm>
              <a:off x="4351699" y="1122846"/>
              <a:ext cx="3532909" cy="1810103"/>
            </a:xfrm>
            <a:prstGeom prst="roundRect">
              <a:avLst/>
            </a:prstGeom>
            <a:solidFill>
              <a:srgbClr val="CF4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9DE355-492E-406D-B988-6E28DD8414F3}"/>
                </a:ext>
              </a:extLst>
            </p:cNvPr>
            <p:cNvSpPr txBox="1"/>
            <p:nvPr/>
          </p:nvSpPr>
          <p:spPr>
            <a:xfrm>
              <a:off x="4876803" y="1738834"/>
              <a:ext cx="2429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Конструктор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421C407A-FE6D-4823-A5AD-CD7B127A6F04}"/>
              </a:ext>
            </a:extLst>
          </p:cNvPr>
          <p:cNvGrpSpPr/>
          <p:nvPr/>
        </p:nvGrpSpPr>
        <p:grpSpPr>
          <a:xfrm>
            <a:off x="3023378" y="149279"/>
            <a:ext cx="6091705" cy="938396"/>
            <a:chOff x="3070288" y="45558"/>
            <a:chExt cx="6091705" cy="938396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E4D39922-C886-470B-B56E-1E5417C4AF37}"/>
                </a:ext>
              </a:extLst>
            </p:cNvPr>
            <p:cNvSpPr/>
            <p:nvPr/>
          </p:nvSpPr>
          <p:spPr>
            <a:xfrm>
              <a:off x="3070288" y="45558"/>
              <a:ext cx="6091705" cy="938396"/>
            </a:xfrm>
            <a:prstGeom prst="roundRect">
              <a:avLst/>
            </a:prstGeom>
            <a:solidFill>
              <a:srgbClr val="C03FC1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12E972-3E82-48E0-9E00-22A77AF83B30}"/>
                </a:ext>
              </a:extLst>
            </p:cNvPr>
            <p:cNvSpPr txBox="1"/>
            <p:nvPr/>
          </p:nvSpPr>
          <p:spPr>
            <a:xfrm>
              <a:off x="3278388" y="132353"/>
              <a:ext cx="5375928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Наше решение</a:t>
              </a:r>
            </a:p>
          </p:txBody>
        </p:sp>
      </p:grpSp>
      <p:sp>
        <p:nvSpPr>
          <p:cNvPr id="21" name="Капля 20">
            <a:extLst>
              <a:ext uri="{FF2B5EF4-FFF2-40B4-BE49-F238E27FC236}">
                <a16:creationId xmlns:a16="http://schemas.microsoft.com/office/drawing/2014/main" id="{69020EC8-6664-4069-91ED-347D196F0DD2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B98B0C-71AB-4681-8995-13094255FC9F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59603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9AA6D4-4509-4ECC-8B47-D3ACA95B7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5" name="Капля 4">
            <a:extLst>
              <a:ext uri="{FF2B5EF4-FFF2-40B4-BE49-F238E27FC236}">
                <a16:creationId xmlns:a16="http://schemas.microsoft.com/office/drawing/2014/main" id="{973DA183-93BF-495D-9587-5FD359E1793E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2DFA3-A74D-4606-89AB-90D16CAC7556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423A88E-28A1-4AD7-A63C-5D6D71002E76}"/>
              </a:ext>
            </a:extLst>
          </p:cNvPr>
          <p:cNvSpPr/>
          <p:nvPr/>
        </p:nvSpPr>
        <p:spPr>
          <a:xfrm>
            <a:off x="1775364" y="176923"/>
            <a:ext cx="8641271" cy="1016654"/>
          </a:xfrm>
          <a:prstGeom prst="roundRect">
            <a:avLst/>
          </a:prstGeom>
          <a:solidFill>
            <a:srgbClr val="C03FC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189EF5-B1AA-42B0-89DA-C2EB15D45972}"/>
              </a:ext>
            </a:extLst>
          </p:cNvPr>
          <p:cNvSpPr txBox="1"/>
          <p:nvPr/>
        </p:nvSpPr>
        <p:spPr>
          <a:xfrm>
            <a:off x="2283039" y="314731"/>
            <a:ext cx="762591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каком этапе сейчас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968D9DD-82F0-4B80-AD24-544B4CB90FB2}"/>
              </a:ext>
            </a:extLst>
          </p:cNvPr>
          <p:cNvSpPr/>
          <p:nvPr/>
        </p:nvSpPr>
        <p:spPr>
          <a:xfrm>
            <a:off x="684317" y="1742547"/>
            <a:ext cx="2201662" cy="878396"/>
          </a:xfrm>
          <a:prstGeom prst="ellipse">
            <a:avLst/>
          </a:prstGeom>
          <a:solidFill>
            <a:srgbClr val="C03FC1"/>
          </a:solidFill>
          <a:ln>
            <a:solidFill>
              <a:srgbClr val="CE4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02B7A46-3E97-45ED-B11A-39BBCA6C5FD5}"/>
              </a:ext>
            </a:extLst>
          </p:cNvPr>
          <p:cNvSpPr/>
          <p:nvPr/>
        </p:nvSpPr>
        <p:spPr>
          <a:xfrm>
            <a:off x="455795" y="4247011"/>
            <a:ext cx="2639136" cy="737842"/>
          </a:xfrm>
          <a:prstGeom prst="rect">
            <a:avLst/>
          </a:prstGeom>
          <a:solidFill>
            <a:srgbClr val="00B0F0"/>
          </a:solidFill>
          <a:ln>
            <a:solidFill>
              <a:srgbClr val="CE4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9B029F-B422-43A1-B67A-0CCE8D572556}"/>
              </a:ext>
            </a:extLst>
          </p:cNvPr>
          <p:cNvSpPr/>
          <p:nvPr/>
        </p:nvSpPr>
        <p:spPr>
          <a:xfrm>
            <a:off x="455794" y="5465133"/>
            <a:ext cx="2639136" cy="790413"/>
          </a:xfrm>
          <a:prstGeom prst="rect">
            <a:avLst/>
          </a:prstGeom>
          <a:solidFill>
            <a:srgbClr val="00B0F0"/>
          </a:solidFill>
          <a:ln>
            <a:solidFill>
              <a:srgbClr val="CE4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10C2BA-7DE2-4A51-A2ED-51CBC0AE8302}"/>
              </a:ext>
            </a:extLst>
          </p:cNvPr>
          <p:cNvSpPr txBox="1"/>
          <p:nvPr/>
        </p:nvSpPr>
        <p:spPr>
          <a:xfrm>
            <a:off x="1121621" y="1917216"/>
            <a:ext cx="1307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25B565-6F42-4D94-8878-CA3CEB477DE2}"/>
              </a:ext>
            </a:extLst>
          </p:cNvPr>
          <p:cNvSpPr txBox="1"/>
          <p:nvPr/>
        </p:nvSpPr>
        <p:spPr>
          <a:xfrm>
            <a:off x="735441" y="4224866"/>
            <a:ext cx="2079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запроса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530AAC1-0DD6-4169-83ED-05982AFAA133}"/>
              </a:ext>
            </a:extLst>
          </p:cNvPr>
          <p:cNvSpPr/>
          <p:nvPr/>
        </p:nvSpPr>
        <p:spPr>
          <a:xfrm>
            <a:off x="465580" y="3024998"/>
            <a:ext cx="2639136" cy="790413"/>
          </a:xfrm>
          <a:prstGeom prst="rect">
            <a:avLst/>
          </a:prstGeom>
          <a:solidFill>
            <a:srgbClr val="00B0F0"/>
          </a:solidFill>
          <a:ln>
            <a:solidFill>
              <a:srgbClr val="CE4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F0510C-AF35-4769-BBFC-963AFC80D067}"/>
              </a:ext>
            </a:extLst>
          </p:cNvPr>
          <p:cNvSpPr/>
          <p:nvPr/>
        </p:nvSpPr>
        <p:spPr>
          <a:xfrm>
            <a:off x="3790593" y="3020709"/>
            <a:ext cx="2764381" cy="790413"/>
          </a:xfrm>
          <a:prstGeom prst="rect">
            <a:avLst/>
          </a:prstGeom>
          <a:solidFill>
            <a:srgbClr val="00B0F0"/>
          </a:solidFill>
          <a:ln>
            <a:solidFill>
              <a:srgbClr val="CE4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5E7EA37-03D2-450D-83A9-2B80AC0F3B6B}"/>
              </a:ext>
            </a:extLst>
          </p:cNvPr>
          <p:cNvCxnSpPr>
            <a:cxnSpLocks/>
            <a:stCxn id="4" idx="4"/>
            <a:endCxn id="18" idx="0"/>
          </p:cNvCxnSpPr>
          <p:nvPr/>
        </p:nvCxnSpPr>
        <p:spPr>
          <a:xfrm>
            <a:off x="1785148" y="2620943"/>
            <a:ext cx="0" cy="40405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6E6D31D-2CBB-44F0-9216-A1EF089EAE21}"/>
              </a:ext>
            </a:extLst>
          </p:cNvPr>
          <p:cNvSpPr txBox="1"/>
          <p:nvPr/>
        </p:nvSpPr>
        <p:spPr>
          <a:xfrm>
            <a:off x="455797" y="3080293"/>
            <a:ext cx="2639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Ожидание запроса с клиента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ECC9AB0-5A4B-4BDB-AA12-F74BBC154B48}"/>
              </a:ext>
            </a:extLst>
          </p:cNvPr>
          <p:cNvCxnSpPr>
            <a:cxnSpLocks/>
            <a:stCxn id="15" idx="2"/>
            <a:endCxn id="10" idx="0"/>
          </p:cNvCxnSpPr>
          <p:nvPr/>
        </p:nvCxnSpPr>
        <p:spPr>
          <a:xfrm flipH="1">
            <a:off x="1775363" y="3788179"/>
            <a:ext cx="1" cy="45883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70EEC063-061C-4F29-A86B-B378709F181E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 flipH="1">
            <a:off x="1775362" y="5055863"/>
            <a:ext cx="1" cy="40927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Овал 41">
            <a:extLst>
              <a:ext uri="{FF2B5EF4-FFF2-40B4-BE49-F238E27FC236}">
                <a16:creationId xmlns:a16="http://schemas.microsoft.com/office/drawing/2014/main" id="{777268C6-67FE-4FF4-8C63-084792FDD5E0}"/>
              </a:ext>
            </a:extLst>
          </p:cNvPr>
          <p:cNvSpPr/>
          <p:nvPr/>
        </p:nvSpPr>
        <p:spPr>
          <a:xfrm>
            <a:off x="4071952" y="4224866"/>
            <a:ext cx="2201662" cy="878396"/>
          </a:xfrm>
          <a:prstGeom prst="ellipse">
            <a:avLst/>
          </a:prstGeom>
          <a:solidFill>
            <a:srgbClr val="C03FC1"/>
          </a:solidFill>
          <a:ln>
            <a:solidFill>
              <a:srgbClr val="CE4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D3DBB063-7E86-42AD-8B71-16441D7366A9}"/>
              </a:ext>
            </a:extLst>
          </p:cNvPr>
          <p:cNvCxnSpPr>
            <a:cxnSpLocks/>
            <a:stCxn id="19" idx="2"/>
            <a:endCxn id="42" idx="0"/>
          </p:cNvCxnSpPr>
          <p:nvPr/>
        </p:nvCxnSpPr>
        <p:spPr>
          <a:xfrm flipH="1">
            <a:off x="5172783" y="3811122"/>
            <a:ext cx="1" cy="41374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: уступ 49">
            <a:extLst>
              <a:ext uri="{FF2B5EF4-FFF2-40B4-BE49-F238E27FC236}">
                <a16:creationId xmlns:a16="http://schemas.microsoft.com/office/drawing/2014/main" id="{B827695B-D8DB-4643-909C-8BDAB71B5351}"/>
              </a:ext>
            </a:extLst>
          </p:cNvPr>
          <p:cNvCxnSpPr>
            <a:cxnSpLocks/>
            <a:stCxn id="11" idx="2"/>
            <a:endCxn id="19" idx="0"/>
          </p:cNvCxnSpPr>
          <p:nvPr/>
        </p:nvCxnSpPr>
        <p:spPr>
          <a:xfrm rot="5400000" flipH="1" flipV="1">
            <a:off x="1856654" y="2939417"/>
            <a:ext cx="3234837" cy="3397422"/>
          </a:xfrm>
          <a:prstGeom prst="bentConnector5">
            <a:avLst>
              <a:gd name="adj1" fmla="val -7067"/>
              <a:gd name="adj2" fmla="val 49078"/>
              <a:gd name="adj3" fmla="val 107067"/>
            </a:avLst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D3EA87A-BB54-4F01-8808-0485794FFBA2}"/>
              </a:ext>
            </a:extLst>
          </p:cNvPr>
          <p:cNvSpPr txBox="1"/>
          <p:nvPr/>
        </p:nvSpPr>
        <p:spPr>
          <a:xfrm>
            <a:off x="407742" y="5507744"/>
            <a:ext cx="2735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Сборка мобильного приложения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F883E95-17D8-4B9C-BBE5-9DD9A11B824A}"/>
              </a:ext>
            </a:extLst>
          </p:cNvPr>
          <p:cNvSpPr txBox="1"/>
          <p:nvPr/>
        </p:nvSpPr>
        <p:spPr>
          <a:xfrm>
            <a:off x="3708880" y="3051671"/>
            <a:ext cx="2898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Возвращение результата на клиент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5CE362D-CB15-4862-877F-8523C39200AB}"/>
              </a:ext>
            </a:extLst>
          </p:cNvPr>
          <p:cNvSpPr txBox="1"/>
          <p:nvPr/>
        </p:nvSpPr>
        <p:spPr>
          <a:xfrm>
            <a:off x="3913388" y="4415877"/>
            <a:ext cx="2518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Конец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C31A800-0EB6-4EB6-B124-58B1E67BFE19}"/>
              </a:ext>
            </a:extLst>
          </p:cNvPr>
          <p:cNvSpPr txBox="1"/>
          <p:nvPr/>
        </p:nvSpPr>
        <p:spPr>
          <a:xfrm>
            <a:off x="6383302" y="6399747"/>
            <a:ext cx="4695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готового приложения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9F3216-C0FB-4BAB-B5C5-FBD54F7A9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644" y="805202"/>
            <a:ext cx="3186578" cy="613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88B534-51FC-4E5E-B1D6-51DC2619A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AA26758-2B29-4E81-B3EC-C2D8BF8206C8}"/>
              </a:ext>
            </a:extLst>
          </p:cNvPr>
          <p:cNvSpPr/>
          <p:nvPr/>
        </p:nvSpPr>
        <p:spPr>
          <a:xfrm>
            <a:off x="1775364" y="176924"/>
            <a:ext cx="8641271" cy="1011092"/>
          </a:xfrm>
          <a:prstGeom prst="roundRect">
            <a:avLst/>
          </a:prstGeom>
          <a:solidFill>
            <a:srgbClr val="C03FC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0FE72-6FF4-41E5-A1CC-4A2EBA6B8A80}"/>
              </a:ext>
            </a:extLst>
          </p:cNvPr>
          <p:cNvSpPr txBox="1"/>
          <p:nvPr/>
        </p:nvSpPr>
        <p:spPr>
          <a:xfrm>
            <a:off x="2283038" y="302018"/>
            <a:ext cx="762591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0E0A54B-D047-430D-9AD5-F78F7B71A8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2588097"/>
              </p:ext>
            </p:extLst>
          </p:nvPr>
        </p:nvGraphicFramePr>
        <p:xfrm>
          <a:off x="1921056" y="1331649"/>
          <a:ext cx="8349884" cy="5454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Капля 8">
            <a:extLst>
              <a:ext uri="{FF2B5EF4-FFF2-40B4-BE49-F238E27FC236}">
                <a16:creationId xmlns:a16="http://schemas.microsoft.com/office/drawing/2014/main" id="{86E6C431-04C4-42B4-99BD-1D26122165B6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190F7D-A9ED-4820-96B7-C2075659F4B5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811F7D-58DB-410B-84D2-4D2D8BBD3326}"/>
              </a:ext>
            </a:extLst>
          </p:cNvPr>
          <p:cNvSpPr txBox="1"/>
          <p:nvPr/>
        </p:nvSpPr>
        <p:spPr>
          <a:xfrm>
            <a:off x="3170807" y="2069352"/>
            <a:ext cx="445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5E288-6EB2-4E55-B2B3-ABB9BBFFB919}"/>
              </a:ext>
            </a:extLst>
          </p:cNvPr>
          <p:cNvSpPr txBox="1"/>
          <p:nvPr/>
        </p:nvSpPr>
        <p:spPr>
          <a:xfrm>
            <a:off x="3210037" y="3361052"/>
            <a:ext cx="394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797CBC-436F-4A4D-BA96-319AED900645}"/>
              </a:ext>
            </a:extLst>
          </p:cNvPr>
          <p:cNvSpPr txBox="1"/>
          <p:nvPr/>
        </p:nvSpPr>
        <p:spPr>
          <a:xfrm>
            <a:off x="5141651" y="2796297"/>
            <a:ext cx="41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730750-FFCC-4881-BB15-70852F736AA3}"/>
              </a:ext>
            </a:extLst>
          </p:cNvPr>
          <p:cNvSpPr txBox="1"/>
          <p:nvPr/>
        </p:nvSpPr>
        <p:spPr>
          <a:xfrm>
            <a:off x="5050446" y="4058685"/>
            <a:ext cx="508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279F3D-3AF1-4214-AD4C-9AA89801262A}"/>
              </a:ext>
            </a:extLst>
          </p:cNvPr>
          <p:cNvSpPr txBox="1"/>
          <p:nvPr/>
        </p:nvSpPr>
        <p:spPr>
          <a:xfrm>
            <a:off x="8984627" y="4563631"/>
            <a:ext cx="445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32BE8A-E4D9-4D5A-A964-A0075E4C6C17}"/>
              </a:ext>
            </a:extLst>
          </p:cNvPr>
          <p:cNvSpPr txBox="1"/>
          <p:nvPr/>
        </p:nvSpPr>
        <p:spPr>
          <a:xfrm>
            <a:off x="8968043" y="2426965"/>
            <a:ext cx="445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9B10CA-84D1-4A09-BD17-9CD608E472BC}"/>
              </a:ext>
            </a:extLst>
          </p:cNvPr>
          <p:cNvSpPr txBox="1"/>
          <p:nvPr/>
        </p:nvSpPr>
        <p:spPr>
          <a:xfrm>
            <a:off x="6944641" y="2438684"/>
            <a:ext cx="637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FCB586-FEA1-48FA-9A9D-DD88F8BEA8CC}"/>
              </a:ext>
            </a:extLst>
          </p:cNvPr>
          <p:cNvSpPr txBox="1"/>
          <p:nvPr/>
        </p:nvSpPr>
        <p:spPr>
          <a:xfrm>
            <a:off x="6953306" y="3689353"/>
            <a:ext cx="637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8566AE-BA1D-45C3-A001-7C2932C8CA01}"/>
              </a:ext>
            </a:extLst>
          </p:cNvPr>
          <p:cNvSpPr txBox="1"/>
          <p:nvPr/>
        </p:nvSpPr>
        <p:spPr>
          <a:xfrm>
            <a:off x="3121477" y="1627742"/>
            <a:ext cx="57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9FAD8E-9F24-4296-A513-5BE9BB28B44C}"/>
              </a:ext>
            </a:extLst>
          </p:cNvPr>
          <p:cNvSpPr txBox="1"/>
          <p:nvPr/>
        </p:nvSpPr>
        <p:spPr>
          <a:xfrm>
            <a:off x="6895931" y="1997074"/>
            <a:ext cx="73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Δ200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24052F-2002-41CB-A8EB-120F09845D8A}"/>
              </a:ext>
            </a:extLst>
          </p:cNvPr>
          <p:cNvSpPr txBox="1"/>
          <p:nvPr/>
        </p:nvSpPr>
        <p:spPr>
          <a:xfrm>
            <a:off x="8823190" y="1997074"/>
            <a:ext cx="73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Δ20</a:t>
            </a:r>
          </a:p>
        </p:txBody>
      </p:sp>
    </p:spTree>
    <p:extLst>
      <p:ext uri="{BB962C8B-B14F-4D97-AF65-F5344CB8AC3E}">
        <p14:creationId xmlns:p14="http://schemas.microsoft.com/office/powerpoint/2010/main" val="379176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2CBF74-4948-48E7-85E4-1332A90F5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Капля 3">
            <a:extLst>
              <a:ext uri="{FF2B5EF4-FFF2-40B4-BE49-F238E27FC236}">
                <a16:creationId xmlns:a16="http://schemas.microsoft.com/office/drawing/2014/main" id="{CDCE473C-C220-4C5D-ACF3-62DEDF1DBA2C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7FBF4-701C-45A9-8235-0883A3367FEB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2EC23FA-04A9-4769-A80C-47A8866D5BEB}"/>
              </a:ext>
            </a:extLst>
          </p:cNvPr>
          <p:cNvSpPr/>
          <p:nvPr/>
        </p:nvSpPr>
        <p:spPr>
          <a:xfrm>
            <a:off x="1775364" y="176923"/>
            <a:ext cx="8641271" cy="926868"/>
          </a:xfrm>
          <a:prstGeom prst="roundRect">
            <a:avLst/>
          </a:prstGeom>
          <a:solidFill>
            <a:srgbClr val="C03FC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12F7A7-D72D-4EAC-8078-B11011359681}"/>
              </a:ext>
            </a:extLst>
          </p:cNvPr>
          <p:cNvSpPr txBox="1"/>
          <p:nvPr/>
        </p:nvSpPr>
        <p:spPr>
          <a:xfrm>
            <a:off x="2283039" y="283732"/>
            <a:ext cx="762591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 команда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AAFD72-8C40-431D-8741-9768D1CE55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7" r="7743"/>
          <a:stretch/>
        </p:blipFill>
        <p:spPr>
          <a:xfrm>
            <a:off x="2192615" y="3624328"/>
            <a:ext cx="1391556" cy="1391556"/>
          </a:xfrm>
          <a:prstGeom prst="flowChartConnector">
            <a:avLst/>
          </a:prstGeom>
          <a:ln w="28575">
            <a:solidFill>
              <a:srgbClr val="CE48B5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6453A6-210F-475E-A942-12D4350294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5462365" y="3624328"/>
            <a:ext cx="1391556" cy="1391556"/>
          </a:xfrm>
          <a:prstGeom prst="flowChartConnector">
            <a:avLst/>
          </a:prstGeom>
          <a:ln w="28575">
            <a:solidFill>
              <a:srgbClr val="CE48B5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E1BA88-5568-421E-B3A8-7E57EE4942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5" b="14505"/>
          <a:stretch/>
        </p:blipFill>
        <p:spPr>
          <a:xfrm>
            <a:off x="1291376" y="1405336"/>
            <a:ext cx="1391556" cy="1391556"/>
          </a:xfrm>
          <a:prstGeom prst="flowChartConnector">
            <a:avLst/>
          </a:prstGeom>
          <a:ln w="28575">
            <a:solidFill>
              <a:srgbClr val="C03FC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FA5730-C0EF-402E-A4AF-5EF0DBE8BA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2" t="25078" r="402" b="18672"/>
          <a:stretch/>
        </p:blipFill>
        <p:spPr>
          <a:xfrm>
            <a:off x="4273720" y="1405336"/>
            <a:ext cx="1391556" cy="1391556"/>
          </a:xfrm>
          <a:prstGeom prst="flowChartConnector">
            <a:avLst/>
          </a:prstGeom>
          <a:ln w="28575">
            <a:solidFill>
              <a:srgbClr val="CE48B5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4B55D1-A1CD-4F23-9BD4-7107AF4D45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0" b="15216"/>
          <a:stretch/>
        </p:blipFill>
        <p:spPr>
          <a:xfrm>
            <a:off x="9509067" y="1405336"/>
            <a:ext cx="1391557" cy="1391557"/>
          </a:xfrm>
          <a:prstGeom prst="flowChartConnector">
            <a:avLst/>
          </a:prstGeom>
          <a:ln w="28575">
            <a:solidFill>
              <a:srgbClr val="CE48B5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2976B61-26A7-42FA-B3C6-11D770DA616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" b="24269"/>
          <a:stretch/>
        </p:blipFill>
        <p:spPr>
          <a:xfrm>
            <a:off x="8607829" y="3624328"/>
            <a:ext cx="1391556" cy="1391556"/>
          </a:xfrm>
          <a:prstGeom prst="flowChartConnector">
            <a:avLst/>
          </a:prstGeom>
          <a:ln w="28575">
            <a:solidFill>
              <a:srgbClr val="CE48B5"/>
            </a:solidFill>
          </a:ln>
        </p:spPr>
      </p:pic>
      <p:pic>
        <p:nvPicPr>
          <p:cNvPr id="17" name="Рисунок 16" descr="Женский профиль со сплошной заливкой">
            <a:extLst>
              <a:ext uri="{FF2B5EF4-FFF2-40B4-BE49-F238E27FC236}">
                <a16:creationId xmlns:a16="http://schemas.microsoft.com/office/drawing/2014/main" id="{3AF747D7-6E85-4B66-AA8A-C5E052251A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29971" y="1643914"/>
            <a:ext cx="914400" cy="914400"/>
          </a:xfrm>
          <a:prstGeom prst="rect">
            <a:avLst/>
          </a:prstGeom>
        </p:spPr>
      </p:pic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286BE40F-57B3-4DB7-A25A-33E94B78A3C8}"/>
              </a:ext>
            </a:extLst>
          </p:cNvPr>
          <p:cNvSpPr/>
          <p:nvPr/>
        </p:nvSpPr>
        <p:spPr>
          <a:xfrm>
            <a:off x="6891393" y="1405336"/>
            <a:ext cx="1391556" cy="1391556"/>
          </a:xfrm>
          <a:prstGeom prst="flowChartConnector">
            <a:avLst/>
          </a:prstGeom>
          <a:noFill/>
          <a:ln w="28575" cap="flat" cmpd="sng" algn="ctr">
            <a:solidFill>
              <a:srgbClr val="CE48B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347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54814C-94F1-4347-8C0B-32ACAAC49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219DC3-B568-44E3-B67F-06D8090AF6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2219"/>
            <a:ext cx="12187066" cy="6858000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C95F8F6-8205-4EFF-B273-612CCEFF0591}"/>
              </a:ext>
            </a:extLst>
          </p:cNvPr>
          <p:cNvSpPr/>
          <p:nvPr/>
        </p:nvSpPr>
        <p:spPr>
          <a:xfrm>
            <a:off x="1775364" y="176923"/>
            <a:ext cx="8641271" cy="926868"/>
          </a:xfrm>
          <a:prstGeom prst="roundRect">
            <a:avLst/>
          </a:prstGeom>
          <a:solidFill>
            <a:srgbClr val="C03FC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85D3C5-383B-48C2-A415-1B970B28D079}"/>
              </a:ext>
            </a:extLst>
          </p:cNvPr>
          <p:cNvSpPr txBox="1"/>
          <p:nvPr/>
        </p:nvSpPr>
        <p:spPr>
          <a:xfrm>
            <a:off x="2283039" y="283732"/>
            <a:ext cx="762591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:a16="http://schemas.microsoft.com/office/drawing/2014/main" id="{879BDB9A-29B5-4E6A-98DF-9D59EFAB4BAB}"/>
              </a:ext>
            </a:extLst>
          </p:cNvPr>
          <p:cNvSpPr/>
          <p:nvPr/>
        </p:nvSpPr>
        <p:spPr>
          <a:xfrm>
            <a:off x="3098305" y="1280714"/>
            <a:ext cx="5995389" cy="926869"/>
          </a:xfrm>
          <a:prstGeom prst="flowChartTerminator">
            <a:avLst/>
          </a:prstGeom>
          <a:solidFill>
            <a:srgbClr val="C03F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DBFAF5-75DF-4AFB-BBBB-D8E9BFEA38B6}"/>
              </a:ext>
            </a:extLst>
          </p:cNvPr>
          <p:cNvSpPr txBox="1"/>
          <p:nvPr/>
        </p:nvSpPr>
        <p:spPr>
          <a:xfrm>
            <a:off x="4173982" y="1401416"/>
            <a:ext cx="3844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акселерационной программе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ЮУрГУ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Блок-схема: знак завершения 16">
            <a:extLst>
              <a:ext uri="{FF2B5EF4-FFF2-40B4-BE49-F238E27FC236}">
                <a16:creationId xmlns:a16="http://schemas.microsoft.com/office/drawing/2014/main" id="{9DEABB77-2962-4B76-8BE2-3718EBD8DE67}"/>
              </a:ext>
            </a:extLst>
          </p:cNvPr>
          <p:cNvSpPr/>
          <p:nvPr/>
        </p:nvSpPr>
        <p:spPr>
          <a:xfrm>
            <a:off x="1081596" y="3231203"/>
            <a:ext cx="3844032" cy="1453900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4F44380D-C663-44A4-BA8E-B2F916390D61}"/>
              </a:ext>
            </a:extLst>
          </p:cNvPr>
          <p:cNvSpPr/>
          <p:nvPr/>
        </p:nvSpPr>
        <p:spPr>
          <a:xfrm>
            <a:off x="7266372" y="3231203"/>
            <a:ext cx="3844032" cy="1453900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20AA2A57-9FC8-4222-A448-338AFFF4DB3B}"/>
              </a:ext>
            </a:extLst>
          </p:cNvPr>
          <p:cNvCxnSpPr>
            <a:cxnSpLocks/>
            <a:stCxn id="15" idx="2"/>
            <a:endCxn id="18" idx="0"/>
          </p:cNvCxnSpPr>
          <p:nvPr/>
        </p:nvCxnSpPr>
        <p:spPr>
          <a:xfrm rot="16200000" flipH="1">
            <a:off x="7130384" y="1173199"/>
            <a:ext cx="1023620" cy="3092388"/>
          </a:xfrm>
          <a:prstGeom prst="bentConnector3">
            <a:avLst>
              <a:gd name="adj1" fmla="val 49132"/>
            </a:avLst>
          </a:prstGeom>
          <a:ln>
            <a:solidFill>
              <a:srgbClr val="ECAB68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4CE39F90-8879-41B7-BF0C-FF0015D9DC0F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rot="5400000">
            <a:off x="4037996" y="1173199"/>
            <a:ext cx="1023620" cy="3092388"/>
          </a:xfrm>
          <a:prstGeom prst="bentConnector3">
            <a:avLst>
              <a:gd name="adj1" fmla="val 50000"/>
            </a:avLst>
          </a:prstGeom>
          <a:ln>
            <a:solidFill>
              <a:srgbClr val="ECAB68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8AFFB99-FE1C-4433-8433-67FACD40C4FB}"/>
              </a:ext>
            </a:extLst>
          </p:cNvPr>
          <p:cNvSpPr txBox="1"/>
          <p:nvPr/>
        </p:nvSpPr>
        <p:spPr>
          <a:xfrm>
            <a:off x="1210691" y="3634986"/>
            <a:ext cx="358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 берут на работу в компанию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InSmart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4D6ECE-50DA-4DC8-92D1-F54DD98BF903}"/>
              </a:ext>
            </a:extLst>
          </p:cNvPr>
          <p:cNvSpPr txBox="1"/>
          <p:nvPr/>
        </p:nvSpPr>
        <p:spPr>
          <a:xfrm>
            <a:off x="7266372" y="3357988"/>
            <a:ext cx="3844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открываем компанию с решениями аналогичных задачи и/или выходим за пределы данной ниши</a:t>
            </a:r>
          </a:p>
        </p:txBody>
      </p:sp>
      <p:sp>
        <p:nvSpPr>
          <p:cNvPr id="14" name="Капля 13">
            <a:extLst>
              <a:ext uri="{FF2B5EF4-FFF2-40B4-BE49-F238E27FC236}">
                <a16:creationId xmlns:a16="http://schemas.microsoft.com/office/drawing/2014/main" id="{20D546F2-8E5E-49B0-8018-074C9408A477}"/>
              </a:ext>
            </a:extLst>
          </p:cNvPr>
          <p:cNvSpPr/>
          <p:nvPr/>
        </p:nvSpPr>
        <p:spPr>
          <a:xfrm rot="5400000">
            <a:off x="11160182" y="5851338"/>
            <a:ext cx="890304" cy="927717"/>
          </a:xfrm>
          <a:prstGeom prst="teardrop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A3EFB-067D-4FD2-AB32-E42CECF97617}"/>
              </a:ext>
            </a:extLst>
          </p:cNvPr>
          <p:cNvSpPr txBox="1"/>
          <p:nvPr/>
        </p:nvSpPr>
        <p:spPr>
          <a:xfrm>
            <a:off x="11385120" y="5992030"/>
            <a:ext cx="62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619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5EF849-5139-45CD-857F-7EE7697BA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F2C0F36B-8F95-46C9-9577-719003C160EE}"/>
              </a:ext>
            </a:extLst>
          </p:cNvPr>
          <p:cNvSpPr/>
          <p:nvPr/>
        </p:nvSpPr>
        <p:spPr>
          <a:xfrm>
            <a:off x="2539014" y="2175029"/>
            <a:ext cx="7226423" cy="2432482"/>
          </a:xfrm>
          <a:prstGeom prst="flowChartTerminator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E27AE0-37EF-4F00-BBCB-24AE46299EDA}"/>
              </a:ext>
            </a:extLst>
          </p:cNvPr>
          <p:cNvSpPr txBox="1"/>
          <p:nvPr/>
        </p:nvSpPr>
        <p:spPr>
          <a:xfrm>
            <a:off x="2357010" y="2329441"/>
            <a:ext cx="74779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3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Обращайтесь к нашей команде, мы разработаем любое решение для вас!</a:t>
            </a:r>
          </a:p>
        </p:txBody>
      </p:sp>
    </p:spTree>
    <p:extLst>
      <p:ext uri="{BB962C8B-B14F-4D97-AF65-F5344CB8AC3E}">
        <p14:creationId xmlns:p14="http://schemas.microsoft.com/office/powerpoint/2010/main" val="10034522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207</Words>
  <Application>Microsoft Office PowerPoint</Application>
  <PresentationFormat>Широкоэкранный</PresentationFormat>
  <Paragraphs>65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Семенова Олеся Александровна</dc:creator>
  <cp:lastModifiedBy>Семенова Олеся Александровна</cp:lastModifiedBy>
  <cp:revision>63</cp:revision>
  <dcterms:created xsi:type="dcterms:W3CDTF">2023-11-30T11:37:47Z</dcterms:created>
  <dcterms:modified xsi:type="dcterms:W3CDTF">2023-12-05T11:08:46Z</dcterms:modified>
</cp:coreProperties>
</file>