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embeddedFontLst>
    <p:embeddedFont>
      <p:font typeface="Roboto"/>
      <p:regular r:id="rId18"/>
      <p:bold r:id="rId19"/>
      <p:italic r:id="rId20"/>
      <p:boldItalic r:id="rId21"/>
    </p:embeddedFont>
    <p:embeddedFont>
      <p:font typeface="Lobster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i1QOwrQm/QRYzsWKUrZMK7aBkE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5.xml"/><Relationship Id="rId22" Type="http://schemas.openxmlformats.org/officeDocument/2006/relationships/font" Target="fonts/Lobster-regular.fntdata"/><Relationship Id="rId10" Type="http://schemas.openxmlformats.org/officeDocument/2006/relationships/slide" Target="slides/slide4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Roboto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obo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4.png"/><Relationship Id="rId2" Type="http://schemas.openxmlformats.org/officeDocument/2006/relationships/image" Target="../media/image13.png"/><Relationship Id="rId3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6.png"/><Relationship Id="rId4" Type="http://schemas.openxmlformats.org/officeDocument/2006/relationships/image" Target="../media/image8.jp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g"/><Relationship Id="rId4" Type="http://schemas.openxmlformats.org/officeDocument/2006/relationships/image" Target="../media/image3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3.jpg"/><Relationship Id="rId4" Type="http://schemas.openxmlformats.org/officeDocument/2006/relationships/image" Target="../media/image2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jpg"/><Relationship Id="rId4" Type="http://schemas.openxmlformats.org/officeDocument/2006/relationships/image" Target="../media/image3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jpg"/><Relationship Id="rId4" Type="http://schemas.openxmlformats.org/officeDocument/2006/relationships/image" Target="../media/image24.png"/><Relationship Id="rId9" Type="http://schemas.openxmlformats.org/officeDocument/2006/relationships/image" Target="../media/image21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7" Type="http://schemas.openxmlformats.org/officeDocument/2006/relationships/image" Target="../media/image29.png"/><Relationship Id="rId8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12.png"/><Relationship Id="rId5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6850" y="-34425"/>
            <a:ext cx="12385501" cy="689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700" y="2641525"/>
            <a:ext cx="12405300" cy="1707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ctr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4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 sz="1200"/>
          </a:p>
          <a:p>
            <a:pPr indent="0" lvl="0" marL="7701" marR="0" rtl="0" algn="ctr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4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«Школа циф</a:t>
            </a:r>
            <a:r>
              <a:rPr b="1" lang="ru-RU" sz="3438">
                <a:solidFill>
                  <a:schemeClr val="lt1"/>
                </a:solidFill>
              </a:rPr>
              <a:t>ровой грамотности для пенсионеров “Оазис Цифрового Мира”</a:t>
            </a:r>
            <a:r>
              <a:rPr b="1" i="0" lang="ru-RU" sz="34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 </a:t>
            </a:r>
            <a:endParaRPr sz="1200"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"/>
          <p:cNvSpPr txBox="1"/>
          <p:nvPr/>
        </p:nvSpPr>
        <p:spPr>
          <a:xfrm>
            <a:off x="2133300" y="1047025"/>
            <a:ext cx="3000000" cy="7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7701" rtl="0" algn="ctr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lang="ru-RU" sz="3638">
                <a:solidFill>
                  <a:schemeClr val="lt1"/>
                </a:solidFill>
              </a:rPr>
              <a:t>НБ-11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4" name="Google Shape;134;p2"/>
          <p:cNvSpPr txBox="1"/>
          <p:nvPr/>
        </p:nvSpPr>
        <p:spPr>
          <a:xfrm>
            <a:off x="252525" y="1189825"/>
            <a:ext cx="6832200" cy="52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В наши дни обучение пенсионеров остается актуальным по нескольким причинам: 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solidFill>
                  <a:schemeClr val="dk1"/>
                </a:solidFill>
                <a:highlight>
                  <a:srgbClr val="FFFFFF"/>
                </a:highlight>
              </a:rPr>
              <a:t>Развитие технологий: </a:t>
            </a: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Современный мир быстро меняется, и многие технологии становятся неотъемлемой частью повседневной жизни. 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solidFill>
                  <a:schemeClr val="dk1"/>
                </a:solidFill>
                <a:highlight>
                  <a:srgbClr val="FFFFFF"/>
                </a:highlight>
              </a:rPr>
              <a:t>Здоровье и активное старение:</a:t>
            </a: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 Умственная активность способствует поддержанию здоровья мозга. 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solidFill>
                  <a:schemeClr val="dk1"/>
                </a:solidFill>
                <a:highlight>
                  <a:srgbClr val="FFFFFF"/>
                </a:highlight>
              </a:rPr>
              <a:t>Личное развитие: </a:t>
            </a: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Обучение может стать источником удовлетворения и увлечения. 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solidFill>
                  <a:schemeClr val="dk1"/>
                </a:solidFill>
                <a:highlight>
                  <a:srgbClr val="FFFFFF"/>
                </a:highlight>
              </a:rPr>
              <a:t>Возможности для трудоустройства:</a:t>
            </a: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 Некоторые пенсионеры ищут возможности для подработки или волонтерства. </a:t>
            </a:r>
            <a:endParaRPr sz="2100"/>
          </a:p>
        </p:txBody>
      </p:sp>
      <p:pic>
        <p:nvPicPr>
          <p:cNvPr id="135" name="Google Shape;13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4725" y="1919300"/>
            <a:ext cx="4802601" cy="320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1" name="Google Shape;141;p3"/>
          <p:cNvSpPr txBox="1"/>
          <p:nvPr/>
        </p:nvSpPr>
        <p:spPr>
          <a:xfrm>
            <a:off x="534950" y="977088"/>
            <a:ext cx="10604100" cy="25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Женщины и мужчины, в возрасте 65+, имеющие повышенную пенсию/небольшие накопления, неработающие, одинокие, проживающие на территории СКФО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Женщины и мужчины, в возрасте 55+, предпенсионного возраста, имеющие средний уровень дохода, есть внуки, проживающие на территории СКФО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0900" y="3360388"/>
            <a:ext cx="4346977" cy="260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2072" y="3478200"/>
            <a:ext cx="4256978" cy="283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"/>
          <p:cNvSpPr txBox="1"/>
          <p:nvPr/>
        </p:nvSpPr>
        <p:spPr>
          <a:xfrm>
            <a:off x="335840" y="29973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</a:t>
            </a:r>
            <a:r>
              <a:rPr b="1" lang="ru-RU" sz="3200">
                <a:solidFill>
                  <a:schemeClr val="accent1"/>
                </a:solidFill>
              </a:rPr>
              <a:t>ЫЕ</a:t>
            </a: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ПРОБЛЕМ</a:t>
            </a:r>
            <a:r>
              <a:rPr b="1" lang="ru-RU" sz="3200">
                <a:solidFill>
                  <a:schemeClr val="accent1"/>
                </a:solidFill>
              </a:rPr>
              <a:t>Ы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218075" y="978000"/>
            <a:ext cx="6541500" cy="58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Неумение использовать возможности телефона и подобных гаджетов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Неумение использовать различные необходимые приложения (банк, госуслуги, и т.д.)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Долгий и тяжелый поиск необходимой информации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Использование домашних гаджетов (программируемые устройства, робот-пылесос и т.д.)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Отсутствие понимания языка подростков (молодежного сленга), неумения доступно объяснить потребность.</a:t>
            </a:r>
            <a:endParaRPr sz="2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50" name="Google Shape;15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7199" y="299725"/>
            <a:ext cx="4562949" cy="3041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3325" y="3844800"/>
            <a:ext cx="3702001" cy="2467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 txBox="1"/>
          <p:nvPr/>
        </p:nvSpPr>
        <p:spPr>
          <a:xfrm>
            <a:off x="295075" y="230900"/>
            <a:ext cx="117687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r>
              <a:rPr lang="ru-RU"/>
              <a:t> </a:t>
            </a: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183125" y="1070375"/>
            <a:ext cx="113676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Онлайн-платформа (сайт), который помогает пожилым людям освоить навыки использования технологий и гаджетов для личного пользования в повседневной жизни.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Информационно-коммуникационный портал для старшего поколения, содержащий большое количество курсов различной направленности на понятном для пенсионеров языке.</a:t>
            </a:r>
            <a:endParaRPr sz="26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8" name="Google Shape;15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7819" y="3264201"/>
            <a:ext cx="4217830" cy="28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4600" y="3323563"/>
            <a:ext cx="4039700" cy="269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65" name="Google Shape;165;p6"/>
          <p:cNvSpPr txBox="1"/>
          <p:nvPr/>
        </p:nvSpPr>
        <p:spPr>
          <a:xfrm>
            <a:off x="4451325" y="1619525"/>
            <a:ext cx="6923400" cy="42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Экономия времени поиска нужного функционала;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Возможность выбора; Удобный чат для общения; 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Доступное объяснение информации, помогающие самостоятельно в дальнейшем продолжить обучение; 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Понимание современного сленга; независимость от родственников в получении информации; </a:t>
            </a:r>
            <a:endParaRPr sz="2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</a:rPr>
              <a:t>Обучение навыку поиска информации в интернете.</a:t>
            </a:r>
            <a:endParaRPr sz="2300"/>
          </a:p>
        </p:txBody>
      </p:sp>
      <p:pic>
        <p:nvPicPr>
          <p:cNvPr id="166" name="Google Shape;16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050" y="1021100"/>
            <a:ext cx="40005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950" y="3968875"/>
            <a:ext cx="3552799" cy="236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173" name="Google Shape;17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19974" y="2047625"/>
            <a:ext cx="2272026" cy="227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050" y="937850"/>
            <a:ext cx="9637951" cy="524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"/>
          <p:cNvSpPr txBox="1"/>
          <p:nvPr/>
        </p:nvSpPr>
        <p:spPr>
          <a:xfrm>
            <a:off x="360040" y="332656"/>
            <a:ext cx="8472300" cy="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 sz="1200"/>
          </a:p>
        </p:txBody>
      </p:sp>
      <p:grpSp>
        <p:nvGrpSpPr>
          <p:cNvPr id="180" name="Google Shape;180;p8"/>
          <p:cNvGrpSpPr/>
          <p:nvPr/>
        </p:nvGrpSpPr>
        <p:grpSpPr>
          <a:xfrm>
            <a:off x="360040" y="872188"/>
            <a:ext cx="11060067" cy="5693158"/>
            <a:chOff x="2050016" y="1920875"/>
            <a:chExt cx="16255711" cy="8441312"/>
          </a:xfrm>
        </p:grpSpPr>
        <p:grpSp>
          <p:nvGrpSpPr>
            <p:cNvPr id="181" name="Google Shape;181;p8"/>
            <p:cNvGrpSpPr/>
            <p:nvPr/>
          </p:nvGrpSpPr>
          <p:grpSpPr>
            <a:xfrm>
              <a:off x="2051050" y="1920875"/>
              <a:ext cx="16254677" cy="8441312"/>
              <a:chOff x="1135616" y="1844675"/>
              <a:chExt cx="16254677" cy="8441312"/>
            </a:xfrm>
          </p:grpSpPr>
          <p:sp>
            <p:nvSpPr>
              <p:cNvPr id="182" name="Google Shape;182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6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83" name="Google Shape;183;p8"/>
              <p:cNvSpPr/>
              <p:nvPr/>
            </p:nvSpPr>
            <p:spPr>
              <a:xfrm>
                <a:off x="9313093" y="8304787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6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84" name="Google Shape;184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6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85" name="Google Shape;185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6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86" name="Google Shape;186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6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6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6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89" name="Google Shape;189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600" u="none" cap="none" strike="noStrike">
                  <a:solidFill>
                    <a:schemeClr val="lt1"/>
                  </a:solidFill>
                </a:endParaRPr>
              </a:p>
            </p:txBody>
          </p:sp>
          <p:sp>
            <p:nvSpPr>
              <p:cNvPr id="190" name="Google Shape;190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600" u="none" cap="none" strike="noStrike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191" name="Google Shape;191;p8"/>
            <p:cNvSpPr txBox="1"/>
            <p:nvPr/>
          </p:nvSpPr>
          <p:spPr>
            <a:xfrm>
              <a:off x="2051515" y="1997074"/>
              <a:ext cx="2894700" cy="390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100" u="none" cap="none" strike="noStrike">
                  <a:solidFill>
                    <a:schemeClr val="dk2"/>
                  </a:solidFill>
                </a:rPr>
                <a:t>2</a:t>
              </a:r>
              <a:r>
                <a:rPr b="1" i="0" lang="ru-RU" sz="1500" u="none" cap="none" strike="noStrike">
                  <a:solidFill>
                    <a:schemeClr val="dk2"/>
                  </a:solidFill>
                </a:rPr>
                <a:t>. Проблема и существующие альтернативы</a:t>
              </a:r>
              <a:r>
                <a:rPr lang="ru-RU" sz="1100"/>
                <a:t>.</a:t>
              </a:r>
              <a:endParaRPr sz="11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ru-RU" sz="800">
                  <a:solidFill>
                    <a:schemeClr val="dk1"/>
                  </a:solidFill>
                  <a:highlight>
                    <a:srgbClr val="FFFFFF"/>
                  </a:highlight>
                </a:rPr>
                <a:t>Неумение использовать возможности телефона и подобных гаджетов Неумение использовать различные необходимые приложения (банк, госуслуги, и т.д.) Долгий и тяжелый поиск необходимой информации Использование домашних гаджетов (программируемые устройства, робот-пытелесос и т.д.) Отсутствие понимания языка подростков (молодежного сленга), неумения доступно объяснить потребность.</a:t>
              </a:r>
              <a:endParaRPr sz="1000"/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4943667" y="1997080"/>
              <a:ext cx="3807900" cy="260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4</a:t>
              </a:r>
              <a:r>
                <a:rPr b="1" i="0" lang="ru-RU" sz="1600" u="none" cap="none" strike="noStrike">
                  <a:solidFill>
                    <a:schemeClr val="dk2"/>
                  </a:solidFill>
                </a:rPr>
                <a:t>. Решение</a:t>
              </a:r>
              <a:endParaRPr sz="12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00">
                  <a:solidFill>
                    <a:srgbClr val="1F1F1F"/>
                  </a:solidFill>
                  <a:highlight>
                    <a:srgbClr val="FFFFFF"/>
                  </a:highlight>
                </a:rPr>
                <a:t>Онлайн-платформа (сайт, приложение), который помогает пожилым людям освоить навыки использования технологий и гаджетов для личного пользования в повседневной.</a:t>
              </a:r>
              <a:r>
                <a:rPr lang="ru-RU" sz="800">
                  <a:solidFill>
                    <a:schemeClr val="dk1"/>
                  </a:solidFill>
                </a:rPr>
                <a:t>Информационно-коммуникационный портал для старшего по</a:t>
              </a:r>
              <a:r>
                <a:rPr lang="ru-RU" sz="800">
                  <a:solidFill>
                    <a:schemeClr val="dk1"/>
                  </a:solidFill>
                  <a:highlight>
                    <a:srgbClr val="FFFFFF"/>
                  </a:highlight>
                </a:rPr>
                <a:t>коления, содержащий большое количество курсов различной направленности на понятном для пенсионеров языке.</a:t>
              </a:r>
              <a:endParaRPr sz="1500"/>
            </a:p>
          </p:txBody>
        </p:sp>
        <p:sp>
          <p:nvSpPr>
            <p:cNvPr id="193" name="Google Shape;193;p8"/>
            <p:cNvSpPr txBox="1"/>
            <p:nvPr/>
          </p:nvSpPr>
          <p:spPr>
            <a:xfrm>
              <a:off x="4951171" y="5421593"/>
              <a:ext cx="3729300" cy="10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8</a:t>
              </a:r>
              <a:r>
                <a:rPr b="1" i="0" lang="ru-RU" sz="1600" u="none" cap="none" strike="noStrike">
                  <a:solidFill>
                    <a:schemeClr val="dk2"/>
                  </a:solidFill>
                </a:rPr>
                <a:t>. Ключевые метрики</a:t>
              </a:r>
              <a:endParaRPr i="0" sz="12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rgbClr val="1F1F1F"/>
                  </a:solidFill>
                  <a:highlight>
                    <a:srgbClr val="FFFFFF"/>
                  </a:highlight>
                </a:rPr>
                <a:t>Оплата курсов, количество посетителей сайта.</a:t>
              </a:r>
              <a:endParaRPr i="0" sz="2100" u="none" cap="none" strike="noStrike">
                <a:solidFill>
                  <a:schemeClr val="dk2"/>
                </a:solidFill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8755617" y="2044773"/>
              <a:ext cx="2892600" cy="429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3</a:t>
              </a:r>
              <a:r>
                <a:rPr b="1" i="0" lang="ru-RU" sz="1600" u="none" cap="none" strike="noStrike">
                  <a:solidFill>
                    <a:schemeClr val="dk2"/>
                  </a:solidFill>
                </a:rPr>
                <a:t>. Уникальная ценность</a:t>
              </a:r>
              <a:endParaRPr sz="12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Экономия времени поиска нужного функционала; Возможность выбора; Удобный чат для общения; доступное объяснение информации, помогающие самостоятельно в дальнейшем продолжить обучение; понимание современного сленга; независимость от родственников в получении информации; обучение навыку поиска информации в интернете.</a:t>
              </a:r>
              <a:endParaRPr sz="1200"/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11728449" y="2073276"/>
              <a:ext cx="3013500" cy="251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9</a:t>
              </a:r>
              <a:r>
                <a:rPr b="1" i="0" lang="ru-RU" sz="1600" u="none" cap="none" strike="noStrike">
                  <a:solidFill>
                    <a:schemeClr val="dk2"/>
                  </a:solidFill>
                </a:rPr>
                <a:t>. Скрытое преимущество</a:t>
              </a:r>
              <a:endParaRPr sz="12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200">
                  <a:solidFill>
                    <a:srgbClr val="1F1F1F"/>
                  </a:solidFill>
                  <a:highlight>
                    <a:srgbClr val="FFFFFF"/>
                  </a:highlight>
                </a:rPr>
                <a:t>Уникальные технологии обучения пожилых людей использованию IT и различными гаджетами для домашнего быта. Офлайн встречи.</a:t>
              </a:r>
              <a:endParaRPr sz="1700"/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11652249" y="5341419"/>
              <a:ext cx="3089700" cy="212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5</a:t>
              </a:r>
              <a:r>
                <a:rPr b="1" i="0" lang="ru-RU" sz="1600" u="none" cap="none" strike="noStrike">
                  <a:solidFill>
                    <a:schemeClr val="dk2"/>
                  </a:solidFill>
                </a:rPr>
                <a:t>. Каналы распространения</a:t>
              </a:r>
              <a:endParaRPr i="0" sz="12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rgbClr val="1F1F1F"/>
                  </a:solidFill>
                  <a:highlight>
                    <a:srgbClr val="FFFFFF"/>
                  </a:highlight>
                </a:rPr>
                <a:t>Социальные сети; партнерские программы; очные кружки по интересам, сообщества пенсионеров, газеты, профсоюзы, и т.д.</a:t>
              </a:r>
              <a:endParaRPr i="0" sz="2300" u="none" cap="none" strike="noStrike">
                <a:solidFill>
                  <a:schemeClr val="dk2"/>
                </a:solidFill>
              </a:endParaRPr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14852664" y="1997074"/>
              <a:ext cx="3200400" cy="31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600" u="none" cap="none" strike="noStrike">
                  <a:solidFill>
                    <a:schemeClr val="dk2"/>
                  </a:solidFill>
                </a:rPr>
                <a:t>1. Сегмент потребителей</a:t>
              </a:r>
              <a:endParaRPr sz="12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Женщины в возрасте 65+, имеющие повышенную пенсию, неработающие, имеющие накопления, одинокие, проживающие на территории СКФО Женщины в возрасте 55+, имеющие средний уровень дохода, есть внуки, проживающие на территории СКФО</a:t>
              </a:r>
              <a:endParaRPr sz="1200"/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2050016" y="8397875"/>
              <a:ext cx="8077200" cy="14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600" u="none" cap="none" strike="noStrike">
                  <a:solidFill>
                    <a:schemeClr val="dk2"/>
                  </a:solidFill>
                </a:rPr>
                <a:t>7. Структура расходов</a:t>
              </a:r>
              <a:endParaRPr i="0" sz="12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000">
                  <a:solidFill>
                    <a:schemeClr val="dk1"/>
                  </a:solidFill>
                </a:rPr>
                <a:t>Затраты на разработку: </a:t>
              </a:r>
              <a:r>
                <a:rPr lang="ru-RU" sz="1000">
                  <a:solidFill>
                    <a:schemeClr val="dk1"/>
                  </a:solidFill>
                </a:rPr>
                <a:t>1. Поддержка сайта 2. Зарплата учителям(создание </a:t>
              </a:r>
              <a:endParaRPr sz="1600">
                <a:solidFill>
                  <a:schemeClr val="dk2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курсов)</a:t>
              </a:r>
              <a:r>
                <a:rPr b="1" lang="ru-RU" sz="1000">
                  <a:solidFill>
                    <a:schemeClr val="dk1"/>
                  </a:solidFill>
                </a:rPr>
                <a:t> </a:t>
              </a:r>
              <a:r>
                <a:rPr lang="ru-RU" sz="1000">
                  <a:solidFill>
                    <a:schemeClr val="dk1"/>
                  </a:solidFill>
                </a:rPr>
                <a:t>3. </a:t>
              </a:r>
              <a:r>
                <a:rPr b="1" lang="ru-RU" sz="1000">
                  <a:solidFill>
                    <a:schemeClr val="dk1"/>
                  </a:solidFill>
                </a:rPr>
                <a:t>Постоянные затраты</a:t>
              </a:r>
              <a:r>
                <a:rPr lang="ru-RU" sz="1000">
                  <a:solidFill>
                    <a:schemeClr val="dk1"/>
                  </a:solidFill>
                </a:rPr>
                <a:t>: 1. Оплата Тильды 2. Зарплата учителям 3. Налоги </a:t>
              </a:r>
              <a:r>
                <a:rPr b="1" lang="ru-RU" sz="1000">
                  <a:solidFill>
                    <a:schemeClr val="dk1"/>
                  </a:solidFill>
                </a:rPr>
                <a:t>Переменные затраты:</a:t>
              </a:r>
              <a:r>
                <a:rPr lang="ru-RU" sz="1000">
                  <a:solidFill>
                    <a:schemeClr val="dk1"/>
                  </a:solidFill>
                </a:rPr>
                <a:t> 1. Зарплата учителям (редкие курсы, офлайн встречи) 2. Аренда помещений для офлайн встреч 3. Зарплата временным работникам(если будут)</a:t>
              </a:r>
              <a:endParaRPr i="0" sz="1600" u="none" cap="none" strike="noStrike">
                <a:solidFill>
                  <a:schemeClr val="dk2"/>
                </a:solidFill>
              </a:endParaRPr>
            </a:p>
          </p:txBody>
        </p:sp>
        <p:sp>
          <p:nvSpPr>
            <p:cNvPr id="199" name="Google Shape;199;p8"/>
            <p:cNvSpPr txBox="1"/>
            <p:nvPr/>
          </p:nvSpPr>
          <p:spPr>
            <a:xfrm>
              <a:off x="10129285" y="8380641"/>
              <a:ext cx="4418700" cy="10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6</a:t>
              </a:r>
              <a:r>
                <a:rPr b="1" i="0" lang="ru-RU" sz="1600" u="none" cap="none" strike="noStrike">
                  <a:solidFill>
                    <a:schemeClr val="dk2"/>
                  </a:solidFill>
                </a:rPr>
                <a:t>. Потоки доходов</a:t>
              </a:r>
              <a:endParaRPr i="0" sz="12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rgbClr val="1F1F1F"/>
                  </a:solidFill>
                  <a:highlight>
                    <a:srgbClr val="FFFFFF"/>
                  </a:highlight>
                </a:rPr>
                <a:t>Оплата обучения, подписка (доступ к материалам), реклама.</a:t>
              </a:r>
              <a:endParaRPr b="1" i="0" sz="2900" u="none" cap="none" strike="noStrike">
                <a:solidFill>
                  <a:schemeClr val="dk2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05" name="Google Shape;205;p9"/>
          <p:cNvSpPr txBox="1"/>
          <p:nvPr/>
        </p:nvSpPr>
        <p:spPr>
          <a:xfrm>
            <a:off x="121025" y="1805075"/>
            <a:ext cx="5801400" cy="26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-RU" sz="27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Себестоимость разработки:</a:t>
            </a:r>
            <a:r>
              <a:rPr lang="ru-RU" sz="27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750 руб.</a:t>
            </a:r>
            <a:endParaRPr sz="270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ru-RU" sz="27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Точка окупаемости</a:t>
            </a:r>
            <a:r>
              <a:rPr lang="ru-RU" sz="27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- 5 месяц</a:t>
            </a:r>
            <a:endParaRPr sz="270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7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Потенциальная прибыль за год</a:t>
            </a:r>
            <a:r>
              <a:rPr lang="ru-RU" sz="27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- 87040 руб.</a:t>
            </a:r>
            <a:endParaRPr sz="270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0501" y="1082873"/>
            <a:ext cx="4509901" cy="4509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</a:t>
            </a:r>
            <a:r>
              <a:rPr b="1" lang="ru-RU" sz="3200">
                <a:solidFill>
                  <a:schemeClr val="accent1"/>
                </a:solidFill>
              </a:rPr>
              <a:t>“</a:t>
            </a: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r>
              <a:rPr b="1" lang="ru-RU" sz="3200">
                <a:solidFill>
                  <a:schemeClr val="accent1"/>
                </a:solidFill>
              </a:rPr>
              <a:t>” - Лидер и массовка.</a:t>
            </a:r>
            <a:endParaRPr/>
          </a:p>
        </p:txBody>
      </p:sp>
      <p:pic>
        <p:nvPicPr>
          <p:cNvPr id="212" name="Google Shape;21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77" y="951825"/>
            <a:ext cx="3844050" cy="511875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0"/>
          <p:cNvSpPr txBox="1"/>
          <p:nvPr/>
        </p:nvSpPr>
        <p:spPr>
          <a:xfrm>
            <a:off x="1400850" y="6070575"/>
            <a:ext cx="1714800" cy="3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Романова Мария</a:t>
            </a:r>
            <a:endParaRPr/>
          </a:p>
        </p:txBody>
      </p:sp>
      <p:pic>
        <p:nvPicPr>
          <p:cNvPr id="214" name="Google Shape;214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7663" y="1758372"/>
            <a:ext cx="2087724" cy="2567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0800" y="951820"/>
            <a:ext cx="1714800" cy="17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2210" y="3878825"/>
            <a:ext cx="1443475" cy="1927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14154" y="3878828"/>
            <a:ext cx="1396447" cy="171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661047" y="720775"/>
            <a:ext cx="1443466" cy="19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0"/>
          <p:cNvSpPr txBox="1"/>
          <p:nvPr/>
        </p:nvSpPr>
        <p:spPr>
          <a:xfrm>
            <a:off x="4571988" y="4437075"/>
            <a:ext cx="257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Козловская Юлия</a:t>
            </a:r>
            <a:endParaRPr/>
          </a:p>
        </p:txBody>
      </p:sp>
      <p:sp>
        <p:nvSpPr>
          <p:cNvPr id="220" name="Google Shape;220;p10"/>
          <p:cNvSpPr txBox="1"/>
          <p:nvPr/>
        </p:nvSpPr>
        <p:spPr>
          <a:xfrm>
            <a:off x="7357725" y="2624450"/>
            <a:ext cx="171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Ярикова Софья</a:t>
            </a:r>
            <a:endParaRPr/>
          </a:p>
        </p:txBody>
      </p:sp>
      <p:sp>
        <p:nvSpPr>
          <p:cNvPr id="221" name="Google Shape;221;p10"/>
          <p:cNvSpPr txBox="1"/>
          <p:nvPr/>
        </p:nvSpPr>
        <p:spPr>
          <a:xfrm>
            <a:off x="7506013" y="5761200"/>
            <a:ext cx="1443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Карпенко Александр</a:t>
            </a:r>
            <a:endParaRPr/>
          </a:p>
        </p:txBody>
      </p:sp>
      <p:sp>
        <p:nvSpPr>
          <p:cNvPr id="222" name="Google Shape;222;p10"/>
          <p:cNvSpPr txBox="1"/>
          <p:nvPr/>
        </p:nvSpPr>
        <p:spPr>
          <a:xfrm>
            <a:off x="9072513" y="5654675"/>
            <a:ext cx="234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Монах Богдан</a:t>
            </a:r>
            <a:endParaRPr/>
          </a:p>
        </p:txBody>
      </p:sp>
      <p:sp>
        <p:nvSpPr>
          <p:cNvPr id="223" name="Google Shape;223;p10"/>
          <p:cNvSpPr txBox="1"/>
          <p:nvPr/>
        </p:nvSpPr>
        <p:spPr>
          <a:xfrm>
            <a:off x="9661049" y="2624450"/>
            <a:ext cx="1443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1E1E2F"/>
                </a:solidFill>
                <a:highlight>
                  <a:srgbClr val="FFFFFF"/>
                </a:highlight>
              </a:rPr>
              <a:t>Кубанов Джамаледдин </a:t>
            </a:r>
            <a:endParaRPr/>
          </a:p>
        </p:txBody>
      </p:sp>
      <p:pic>
        <p:nvPicPr>
          <p:cNvPr id="224" name="Google Shape;224;p10"/>
          <p:cNvPicPr preferRelativeResize="0"/>
          <p:nvPr/>
        </p:nvPicPr>
        <p:blipFill rotWithShape="1">
          <a:blip r:embed="rId9">
            <a:alphaModFix/>
          </a:blip>
          <a:srcRect b="7493" l="0" r="0" t="0"/>
          <a:stretch/>
        </p:blipFill>
        <p:spPr>
          <a:xfrm rot="-326134">
            <a:off x="1417341" y="754000"/>
            <a:ext cx="2255364" cy="1617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13050" y="3642225"/>
            <a:ext cx="2311302" cy="272792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1"/>
          <p:cNvSpPr txBox="1"/>
          <p:nvPr/>
        </p:nvSpPr>
        <p:spPr>
          <a:xfrm>
            <a:off x="152400" y="5231600"/>
            <a:ext cx="489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Телефон: </a:t>
            </a:r>
            <a:r>
              <a:rPr lang="ru-RU" sz="1800"/>
              <a:t>+7(961)475-27-18</a:t>
            </a:r>
            <a:endParaRPr sz="1800"/>
          </a:p>
        </p:txBody>
      </p:sp>
      <p:sp>
        <p:nvSpPr>
          <p:cNvPr id="232" name="Google Shape;232;p11"/>
          <p:cNvSpPr txBox="1"/>
          <p:nvPr/>
        </p:nvSpPr>
        <p:spPr>
          <a:xfrm>
            <a:off x="152400" y="5693300"/>
            <a:ext cx="555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Почта: </a:t>
            </a:r>
            <a:r>
              <a:rPr lang="ru-RU" sz="1800"/>
              <a:t>rmasha1990@gmail.com</a:t>
            </a:r>
            <a:endParaRPr sz="1800"/>
          </a:p>
        </p:txBody>
      </p:sp>
      <p:sp>
        <p:nvSpPr>
          <p:cNvPr id="233" name="Google Shape;233;p11"/>
          <p:cNvSpPr txBox="1"/>
          <p:nvPr/>
        </p:nvSpPr>
        <p:spPr>
          <a:xfrm>
            <a:off x="9472550" y="900900"/>
            <a:ext cx="7923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Lobster"/>
                <a:ea typeface="Lobster"/>
                <a:cs typeface="Lobster"/>
                <a:sym typeface="Lobster"/>
              </a:rPr>
              <a:t>Oasis </a:t>
            </a:r>
            <a:endParaRPr sz="18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34" name="Google Shape;23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81299" y="1308600"/>
            <a:ext cx="2174801" cy="217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013527"/>
            <a:ext cx="8408251" cy="4166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