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75" r:id="rId3"/>
    <p:sldId id="261" r:id="rId4"/>
    <p:sldId id="268" r:id="rId5"/>
    <p:sldId id="277" r:id="rId6"/>
    <p:sldId id="265" r:id="rId7"/>
    <p:sldId id="263" r:id="rId8"/>
    <p:sldId id="274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E05378A6-B426-496F-8A1B-D777F5D275CF}">
          <p14:sldIdLst>
            <p14:sldId id="256"/>
            <p14:sldId id="275"/>
            <p14:sldId id="261"/>
            <p14:sldId id="268"/>
            <p14:sldId id="277"/>
            <p14:sldId id="265"/>
            <p14:sldId id="263"/>
            <p14:sldId id="274"/>
            <p14:sldId id="26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99FF"/>
    <a:srgbClr val="CCCCFF"/>
    <a:srgbClr val="22588A"/>
    <a:srgbClr val="CCFFCC"/>
    <a:srgbClr val="99CCFF"/>
    <a:srgbClr val="FFD9FF"/>
    <a:srgbClr val="CCFFFF"/>
    <a:srgbClr val="FFFFCC"/>
    <a:srgbClr val="CCECFF"/>
    <a:srgbClr val="99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136" autoAdjust="0"/>
    <p:restoredTop sz="96374" autoAdjust="0"/>
  </p:normalViewPr>
  <p:slideViewPr>
    <p:cSldViewPr snapToGrid="0">
      <p:cViewPr varScale="1">
        <p:scale>
          <a:sx n="114" d="100"/>
          <a:sy n="114" d="100"/>
        </p:scale>
        <p:origin x="75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#,##0</c:formatCode>
                <c:ptCount val="1"/>
                <c:pt idx="0">
                  <c:v>101000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E6-49C7-9E96-C8A86092572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#,##0</c:formatCode>
                <c:ptCount val="1"/>
                <c:pt idx="0">
                  <c:v>105000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4E6-49C7-9E96-C8A86092572B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Лист1!$D$2</c:f>
              <c:numCache>
                <c:formatCode>#,##0</c:formatCode>
                <c:ptCount val="1"/>
                <c:pt idx="0">
                  <c:v>110000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4E6-49C7-9E96-C8A86092572B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Лист1!$E$2</c:f>
              <c:numCache>
                <c:formatCode>#,##0</c:formatCode>
                <c:ptCount val="1"/>
                <c:pt idx="0">
                  <c:v>145200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4E6-49C7-9E96-C8A8609257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1094579504"/>
        <c:axId val="1852217616"/>
      </c:barChart>
      <c:catAx>
        <c:axId val="1094579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52217616"/>
        <c:crosses val="autoZero"/>
        <c:auto val="1"/>
        <c:lblAlgn val="ctr"/>
        <c:lblOffset val="100"/>
        <c:noMultiLvlLbl val="0"/>
      </c:catAx>
      <c:valAx>
        <c:axId val="1852217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94579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1964637264692335E-2"/>
          <c:y val="0.83857814100759509"/>
          <c:w val="0.96803536273530766"/>
          <c:h val="0.1160530046775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13165E7-27E2-455C-96AA-2F81F8154B13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0FA6B24-9DC6-497C-80CF-46A98EFEA494}">
      <dgm:prSet/>
      <dgm:spPr/>
      <dgm:t>
        <a:bodyPr/>
        <a:lstStyle/>
        <a:p>
          <a:pPr algn="ctr"/>
          <a:r>
            <a:rPr lang="ru-RU" dirty="0" err="1">
              <a:solidFill>
                <a:srgbClr val="22588A"/>
              </a:solidFill>
            </a:rPr>
            <a:t>Полуавтоматизация</a:t>
          </a:r>
          <a:r>
            <a:rPr lang="ru-RU" dirty="0">
              <a:solidFill>
                <a:srgbClr val="22588A"/>
              </a:solidFill>
            </a:rPr>
            <a:t> контента для соцсетей </a:t>
          </a:r>
          <a:endParaRPr lang="en-US" dirty="0">
            <a:solidFill>
              <a:srgbClr val="22588A"/>
            </a:solidFill>
          </a:endParaRPr>
        </a:p>
      </dgm:t>
    </dgm:pt>
    <dgm:pt modelId="{BED665BB-C1A9-4870-9080-28299A10AB42}" type="parTrans" cxnId="{B6D30312-2696-493F-BD40-05F9B29C7293}">
      <dgm:prSet/>
      <dgm:spPr/>
      <dgm:t>
        <a:bodyPr/>
        <a:lstStyle/>
        <a:p>
          <a:endParaRPr lang="en-US"/>
        </a:p>
      </dgm:t>
    </dgm:pt>
    <dgm:pt modelId="{524FAB23-6447-4BF7-96C4-2F74D437448C}" type="sibTrans" cxnId="{B6D30312-2696-493F-BD40-05F9B29C7293}">
      <dgm:prSet/>
      <dgm:spPr/>
      <dgm:t>
        <a:bodyPr/>
        <a:lstStyle/>
        <a:p>
          <a:endParaRPr lang="en-US"/>
        </a:p>
      </dgm:t>
    </dgm:pt>
    <dgm:pt modelId="{8F38D8ED-FD0C-4E31-A4A2-92588F4843CE}" type="pres">
      <dgm:prSet presAssocID="{713165E7-27E2-455C-96AA-2F81F8154B1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C16A4DC3-2CA1-4D3C-A2C0-0DDCCC6A1C78}" type="pres">
      <dgm:prSet presAssocID="{20FA6B24-9DC6-497C-80CF-46A98EFEA494}" presName="hierRoot1" presStyleCnt="0"/>
      <dgm:spPr/>
    </dgm:pt>
    <dgm:pt modelId="{48DFAA25-742D-4DB0-9E8B-F6DB010D17B8}" type="pres">
      <dgm:prSet presAssocID="{20FA6B24-9DC6-497C-80CF-46A98EFEA494}" presName="composite" presStyleCnt="0"/>
      <dgm:spPr/>
    </dgm:pt>
    <dgm:pt modelId="{96E3A094-0EA0-46F6-B538-8A3A5F38CA93}" type="pres">
      <dgm:prSet presAssocID="{20FA6B24-9DC6-497C-80CF-46A98EFEA494}" presName="background" presStyleLbl="node0" presStyleIdx="0" presStyleCnt="1"/>
      <dgm:spPr/>
    </dgm:pt>
    <dgm:pt modelId="{638416FD-B6DA-4EC6-B041-0084E2691506}" type="pres">
      <dgm:prSet presAssocID="{20FA6B24-9DC6-497C-80CF-46A98EFEA494}" presName="text" presStyleLbl="fgAcc0" presStyleIdx="0" presStyleCnt="1" custScaleX="204046" custScaleY="210709" custLinFactNeighborX="-4316" custLinFactNeighborY="-8971">
        <dgm:presLayoutVars>
          <dgm:chPref val="3"/>
        </dgm:presLayoutVars>
      </dgm:prSet>
      <dgm:spPr/>
    </dgm:pt>
    <dgm:pt modelId="{D548F90B-EAD0-4F6C-8BDF-B281F03C7759}" type="pres">
      <dgm:prSet presAssocID="{20FA6B24-9DC6-497C-80CF-46A98EFEA494}" presName="hierChild2" presStyleCnt="0"/>
      <dgm:spPr/>
    </dgm:pt>
  </dgm:ptLst>
  <dgm:cxnLst>
    <dgm:cxn modelId="{B6D30312-2696-493F-BD40-05F9B29C7293}" srcId="{713165E7-27E2-455C-96AA-2F81F8154B13}" destId="{20FA6B24-9DC6-497C-80CF-46A98EFEA494}" srcOrd="0" destOrd="0" parTransId="{BED665BB-C1A9-4870-9080-28299A10AB42}" sibTransId="{524FAB23-6447-4BF7-96C4-2F74D437448C}"/>
    <dgm:cxn modelId="{27078A29-8632-4AB0-ABCC-2169A7F643AC}" type="presOf" srcId="{20FA6B24-9DC6-497C-80CF-46A98EFEA494}" destId="{638416FD-B6DA-4EC6-B041-0084E2691506}" srcOrd="0" destOrd="0" presId="urn:microsoft.com/office/officeart/2005/8/layout/hierarchy1"/>
    <dgm:cxn modelId="{7FF480D5-6ECA-4964-ABD9-F1DA0CF3C879}" type="presOf" srcId="{713165E7-27E2-455C-96AA-2F81F8154B13}" destId="{8F38D8ED-FD0C-4E31-A4A2-92588F4843CE}" srcOrd="0" destOrd="0" presId="urn:microsoft.com/office/officeart/2005/8/layout/hierarchy1"/>
    <dgm:cxn modelId="{688EFFE2-0D30-4334-83C6-7F00D292929E}" type="presParOf" srcId="{8F38D8ED-FD0C-4E31-A4A2-92588F4843CE}" destId="{C16A4DC3-2CA1-4D3C-A2C0-0DDCCC6A1C78}" srcOrd="0" destOrd="0" presId="urn:microsoft.com/office/officeart/2005/8/layout/hierarchy1"/>
    <dgm:cxn modelId="{0133EC6A-3174-4A53-A779-09BFCB9159C7}" type="presParOf" srcId="{C16A4DC3-2CA1-4D3C-A2C0-0DDCCC6A1C78}" destId="{48DFAA25-742D-4DB0-9E8B-F6DB010D17B8}" srcOrd="0" destOrd="0" presId="urn:microsoft.com/office/officeart/2005/8/layout/hierarchy1"/>
    <dgm:cxn modelId="{505E4484-475D-47B8-8857-2C6DFD45183A}" type="presParOf" srcId="{48DFAA25-742D-4DB0-9E8B-F6DB010D17B8}" destId="{96E3A094-0EA0-46F6-B538-8A3A5F38CA93}" srcOrd="0" destOrd="0" presId="urn:microsoft.com/office/officeart/2005/8/layout/hierarchy1"/>
    <dgm:cxn modelId="{1DD7C3D6-E248-4C28-8AF4-EB682E30943D}" type="presParOf" srcId="{48DFAA25-742D-4DB0-9E8B-F6DB010D17B8}" destId="{638416FD-B6DA-4EC6-B041-0084E2691506}" srcOrd="1" destOrd="0" presId="urn:microsoft.com/office/officeart/2005/8/layout/hierarchy1"/>
    <dgm:cxn modelId="{FBDA49B9-A93C-46E2-B163-048284C49112}" type="presParOf" srcId="{C16A4DC3-2CA1-4D3C-A2C0-0DDCCC6A1C78}" destId="{D548F90B-EAD0-4F6C-8BDF-B281F03C775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E3A094-0EA0-46F6-B538-8A3A5F38CA93}">
      <dsp:nvSpPr>
        <dsp:cNvPr id="0" name=""/>
        <dsp:cNvSpPr/>
      </dsp:nvSpPr>
      <dsp:spPr>
        <a:xfrm>
          <a:off x="-147487" y="-179047"/>
          <a:ext cx="7250844" cy="47546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8416FD-B6DA-4EC6-B041-0084E2691506}">
      <dsp:nvSpPr>
        <dsp:cNvPr id="0" name=""/>
        <dsp:cNvSpPr/>
      </dsp:nvSpPr>
      <dsp:spPr>
        <a:xfrm>
          <a:off x="247349" y="196047"/>
          <a:ext cx="7250844" cy="475463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6000" kern="1200" dirty="0" err="1">
              <a:solidFill>
                <a:srgbClr val="22588A"/>
              </a:solidFill>
            </a:rPr>
            <a:t>Полуавтоматизация</a:t>
          </a:r>
          <a:r>
            <a:rPr lang="ru-RU" sz="6000" kern="1200" dirty="0">
              <a:solidFill>
                <a:srgbClr val="22588A"/>
              </a:solidFill>
            </a:rPr>
            <a:t> контента для соцсетей </a:t>
          </a:r>
          <a:endParaRPr lang="en-US" sz="6000" kern="1200" dirty="0">
            <a:solidFill>
              <a:srgbClr val="22588A"/>
            </a:solidFill>
          </a:endParaRPr>
        </a:p>
      </dsp:txBody>
      <dsp:txXfrm>
        <a:off x="386608" y="335306"/>
        <a:ext cx="6972326" cy="44761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0DCE32-BE10-4A88-9506-5B331EDB27CA}" type="datetimeFigureOut">
              <a:rPr lang="ru-RU" smtClean="0"/>
              <a:t>05.12.2023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2C2A54-93AE-48E0-9D93-B4D6F83F6C8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805827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2C2A54-93AE-48E0-9D93-B4D6F83F6C89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40277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70EDFC-6286-34F6-CF40-63A7233A61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52E099B-F3B7-136D-FD10-F9F96385BD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00F2B58-F8A9-DDAB-104E-1A4162368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6F393-B991-484D-83C7-41E3EB40882A}" type="datetimeFigureOut">
              <a:rPr lang="ru-RU" smtClean="0"/>
              <a:t>05.12.2023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C6A1FCF-2F11-CDC5-3792-10AD33C26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A2FDBA8-BD16-CAD3-5DF5-F8D67E56B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8CB23-E92E-4CB1-88D5-6609485C0EE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5579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FA05E1-A2EB-7329-D6FC-0203DAD2E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13F2602-1F5D-D63C-3AB3-C849E30117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48BE02F-0816-CD61-9C66-038EC10E4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6F393-B991-484D-83C7-41E3EB40882A}" type="datetimeFigureOut">
              <a:rPr lang="ru-RU" smtClean="0"/>
              <a:t>05.12.2023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755CDDF-11FF-1973-02A3-4ABAA58E2A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9F145B6-2C72-FE8B-41A1-4580603A6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8CB23-E92E-4CB1-88D5-6609485C0EE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1065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2E7F86-A4A0-3AB9-0000-A9F2A96F4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EF0D6A8-A71A-BCDE-2113-9368EDC49F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D18A3E-005E-7307-0994-79FF6258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6F393-B991-484D-83C7-41E3EB40882A}" type="datetimeFigureOut">
              <a:rPr lang="ru-RU" smtClean="0"/>
              <a:t>05.12.2023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B1E0CB-3697-0731-A599-E46128A9F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8093F72-13E2-D198-430E-2DDE6A78D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8CB23-E92E-4CB1-88D5-6609485C0EE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6744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772AA0-46A0-6E78-742A-482B5A880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232817A-9D5B-ED20-7654-869FDB4591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072A918-5C64-7E8B-8B1C-6263BCD8A0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DE68087-B726-D45D-F3D6-5CB145E9CB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6F393-B991-484D-83C7-41E3EB40882A}" type="datetimeFigureOut">
              <a:rPr lang="ru-RU" smtClean="0"/>
              <a:t>05.12.2023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7CF9493-C4A7-EE00-8C17-6A434D6BF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F5EA7C1-3131-B0B3-C1E1-A8D89A7D3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8CB23-E92E-4CB1-88D5-6609485C0EE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8418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A22144-7A28-F139-423B-3C27AC7C9C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01C1583-3A6A-275A-69CD-2568B49675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0CE49FB-92BA-1FE0-5BBC-955CDD6D7A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3F62DB8-0DB9-B7C4-4EEA-7330EE165A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5A3B221-93C0-B540-C867-3EC97AC72D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C7CB055-7F5E-8D36-77A6-CF1A18839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6F393-B991-484D-83C7-41E3EB40882A}" type="datetimeFigureOut">
              <a:rPr lang="ru-RU" smtClean="0"/>
              <a:t>05.12.2023</a:t>
            </a:fld>
            <a:endParaRPr lang="ru-RU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5EAA383-008F-479B-5525-9FF7FB2DA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1245E05-4D99-B603-D4C5-057A5EEAA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8CB23-E92E-4CB1-88D5-6609485C0EE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4812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EA96D9-ADCF-0512-A424-019B0B42D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9820164-CE98-CBA3-DF94-F30969B59D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6F393-B991-484D-83C7-41E3EB40882A}" type="datetimeFigureOut">
              <a:rPr lang="ru-RU" smtClean="0"/>
              <a:t>05.12.2023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122B18B-7107-A8B1-8728-27EBA275C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2164F90-EBFF-E3B4-7743-4AAA337BB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8CB23-E92E-4CB1-88D5-6609485C0EE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4737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C151755-68A4-CBAD-4E53-4DE93316A7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6F393-B991-484D-83C7-41E3EB40882A}" type="datetimeFigureOut">
              <a:rPr lang="ru-RU" smtClean="0"/>
              <a:t>05.12.2023</a:t>
            </a:fld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85149A7-97C6-57A7-8FC0-164B095CB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91D6697-EF44-0443-6BEB-A3CDC7701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8CB23-E92E-4CB1-88D5-6609485C0EE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5073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95F9DD-E096-CB9B-5D06-18EBACEA5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D0902E8-1A1C-F7A1-DCC0-807DC8EB64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94394A9-DCB0-41A0-0EBB-478FC95AC6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0065E39-8CC5-B50A-D772-531F5E2D2F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6F393-B991-484D-83C7-41E3EB40882A}" type="datetimeFigureOut">
              <a:rPr lang="ru-RU" smtClean="0"/>
              <a:t>05.12.2023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CFB8208-E5BF-6F54-E29E-03ADFB739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442310C-0026-7AA2-740E-F83B2F9E1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8CB23-E92E-4CB1-88D5-6609485C0EE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2370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22A34B-7899-3C68-4892-FEE0D8528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B8F0A52-A376-2948-0CA8-C7D429C28D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766BA8D-98B5-38B2-2A8C-DAC4ACB9B4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56885E3-F872-C8A7-8189-3135E0F27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6F393-B991-484D-83C7-41E3EB40882A}" type="datetimeFigureOut">
              <a:rPr lang="ru-RU" smtClean="0"/>
              <a:t>05.12.2023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EA9D4C7-B017-9998-AA13-3038AE2AC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E87454D-932C-341A-A7FA-32B6286C7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8CB23-E92E-4CB1-88D5-6609485C0EE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0684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C99373-0D08-665A-A226-DEBFB8016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97333A5-FA7F-2E75-3113-5212998F5A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4D39782-C282-22FF-7781-04190E6CB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6F393-B991-484D-83C7-41E3EB40882A}" type="datetimeFigureOut">
              <a:rPr lang="ru-RU" smtClean="0"/>
              <a:t>05.12.2023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9A32FBF-1C23-936E-65C4-BBE3ED3EE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FC766B7-66CA-50EA-D0A1-002CB84DF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8CB23-E92E-4CB1-88D5-6609485C0EE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0164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63498CA-D61F-0F0B-160E-66DE4A3BF7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9B26B91-95A4-E8B3-5689-16F2A5E7FE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B107EBB-1DF3-B808-758B-DC956E392E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6F393-B991-484D-83C7-41E3EB40882A}" type="datetimeFigureOut">
              <a:rPr lang="ru-RU" smtClean="0"/>
              <a:t>05.12.2023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FEEB00D-6F13-4376-81F5-E4501696F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E2E19AB-E772-69AD-8C24-C0C0A555B6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8CB23-E92E-4CB1-88D5-6609485C0EE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5098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32D9D8-43DD-1602-DC3E-3356F31AC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B0E4943-2A52-756C-6DDF-F1B36D837C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7C7F66F-A74D-4854-E879-4377CA5788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96F393-B991-484D-83C7-41E3EB40882A}" type="datetimeFigureOut">
              <a:rPr lang="ru-RU" smtClean="0"/>
              <a:t>05.12.2023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DA4EA58-E68F-2143-8FE7-C0199C0023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444EE66-B7A1-D076-3795-142C888E53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18CB23-E92E-4CB1-88D5-6609485C0EE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9251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.xml"/><Relationship Id="rId3" Type="http://schemas.microsoft.com/office/2007/relationships/hdphoto" Target="../media/hdphoto1.wdp"/><Relationship Id="rId7" Type="http://schemas.microsoft.com/office/2007/relationships/hdphoto" Target="../media/hdphoto3.wdp"/><Relationship Id="rId12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diagramColors" Target="../diagrams/colors1.xml"/><Relationship Id="rId5" Type="http://schemas.microsoft.com/office/2007/relationships/hdphoto" Target="../media/hdphoto2.wdp"/><Relationship Id="rId10" Type="http://schemas.openxmlformats.org/officeDocument/2006/relationships/diagramQuickStyle" Target="../diagrams/quickStyle1.xml"/><Relationship Id="rId4" Type="http://schemas.openxmlformats.org/officeDocument/2006/relationships/image" Target="../media/image2.png"/><Relationship Id="rId9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2" name="Picture 18" descr="Изображение выглядит как Сосудистое растение, Наземное растение, растение, лист&#10;&#10;Автоматически созданное описание">
            <a:extLst>
              <a:ext uri="{FF2B5EF4-FFF2-40B4-BE49-F238E27FC236}">
                <a16:creationId xmlns:a16="http://schemas.microsoft.com/office/drawing/2014/main" id="{56FCB886-E3F6-9C92-68E5-0E37A281BE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8989" b="94665" l="43300" r="94100">
                        <a14:foregroundMark x1="80900" y1="53032" x2="76100" y2="49070"/>
                        <a14:foregroundMark x1="51900" y1="83023" x2="44200" y2="86095"/>
                        <a14:foregroundMark x1="44200" y1="86095" x2="43300" y2="868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017" t="46667" r="-6800"/>
          <a:stretch/>
        </p:blipFill>
        <p:spPr bwMode="auto">
          <a:xfrm>
            <a:off x="9002356" y="1920080"/>
            <a:ext cx="4009659" cy="3307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Изображение выглядит как Человеческое лицо, мультфильм, статуя, Наушники&#10;&#10;Автоматически созданное описание">
            <a:extLst>
              <a:ext uri="{FF2B5EF4-FFF2-40B4-BE49-F238E27FC236}">
                <a16:creationId xmlns:a16="http://schemas.microsoft.com/office/drawing/2014/main" id="{084AE7EB-52CE-4AB4-12A4-26AB754AC1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924" b="97768" l="10000" r="91406">
                        <a14:foregroundMark x1="56250" y1="21652" x2="68086" y2="14788"/>
                        <a14:foregroundMark x1="52422" y1="25781" x2="55625" y2="16462"/>
                        <a14:foregroundMark x1="55625" y1="16462" x2="70430" y2="9263"/>
                        <a14:foregroundMark x1="70430" y1="9263" x2="77344" y2="11607"/>
                        <a14:foregroundMark x1="77344" y1="11607" x2="81875" y2="17355"/>
                        <a14:foregroundMark x1="81875" y1="17355" x2="83555" y2="29967"/>
                        <a14:foregroundMark x1="83555" y1="29967" x2="82734" y2="35993"/>
                        <a14:foregroundMark x1="54531" y1="17913" x2="58555" y2="12444"/>
                        <a14:foregroundMark x1="76340" y1="9555" x2="80469" y2="13002"/>
                        <a14:foregroundMark x1="80469" y1="13002" x2="85391" y2="23214"/>
                        <a14:foregroundMark x1="85391" y1="23214" x2="85391" y2="33705"/>
                        <a14:foregroundMark x1="85391" y1="33705" x2="79727" y2="60156"/>
                        <a14:foregroundMark x1="79886" y1="62013" x2="80156" y2="65169"/>
                        <a14:foregroundMark x1="79727" y1="60156" x2="79849" y2="61573"/>
                        <a14:foregroundMark x1="80529" y1="68930" x2="80820" y2="69531"/>
                        <a14:foregroundMark x1="79609" y1="13337" x2="84961" y2="19308"/>
                        <a14:foregroundMark x1="84961" y1="19308" x2="86758" y2="31417"/>
                        <a14:foregroundMark x1="86328" y1="26507" x2="85820" y2="21373"/>
                        <a14:foregroundMark x1="86133" y1="29799" x2="86617" y2="26642"/>
                        <a14:foregroundMark x1="78828" y1="10770" x2="77014" y2="9733"/>
                        <a14:foregroundMark x1="64375" y1="91350" x2="60938" y2="97768"/>
                        <a14:foregroundMark x1="50820" y1="99665" x2="83164" y2="78460"/>
                        <a14:foregroundMark x1="83164" y1="78460" x2="89570" y2="84710"/>
                        <a14:foregroundMark x1="89570" y1="84710" x2="90352" y2="96652"/>
                        <a14:foregroundMark x1="80820" y1="70815" x2="83320" y2="74721"/>
                        <a14:foregroundMark x1="84922" y1="74721" x2="89609" y2="83538"/>
                        <a14:foregroundMark x1="89609" y1="83538" x2="91445" y2="97433"/>
                        <a14:foregroundMark x1="91445" y1="97433" x2="91367" y2="97656"/>
                        <a14:foregroundMark x1="51914" y1="27400" x2="52422" y2="22489"/>
                        <a14:foregroundMark x1="52109" y1="26507" x2="53125" y2="18192"/>
                        <a14:foregroundMark x1="60831" y1="11272" x2="68502" y2="8937"/>
                        <a14:foregroundMark x1="71381" y1="8701" x2="80547" y2="12946"/>
                        <a14:foregroundMark x1="80547" y1="12946" x2="84570" y2="22489"/>
                        <a14:foregroundMark x1="84570" y1="22489" x2="84648" y2="25112"/>
                        <a14:foregroundMark x1="72746" y1="8601" x2="77305" y2="11496"/>
                        <a14:foregroundMark x1="71680" y1="7924" x2="72587" y2="8500"/>
                        <a14:foregroundMark x1="49180" y1="44866" x2="52852" y2="35435"/>
                        <a14:foregroundMark x1="49805" y1="46038" x2="50078" y2="42467"/>
                        <a14:foregroundMark x1="49219" y1="45536" x2="49375" y2="44795"/>
                        <a14:foregroundMark x1="49883" y1="46317" x2="50039" y2="42522"/>
                        <a14:foregroundMark x1="49570" y1="45257" x2="50313" y2="42132"/>
                        <a14:foregroundMark x1="49688" y1="43192" x2="49219" y2="44810"/>
                        <a14:foregroundMark x1="49375" y1="43973" x2="49375" y2="43973"/>
                        <a14:foregroundMark x1="49219" y1="43973" x2="49219" y2="43973"/>
                        <a14:foregroundMark x1="49180" y1="43973" x2="49180" y2="43973"/>
                        <a14:foregroundMark x1="49102" y1="43917" x2="49102" y2="43917"/>
                        <a14:foregroundMark x1="49023" y1="43917" x2="49023" y2="43917"/>
                        <a14:foregroundMark x1="49023" y1="43917" x2="49023" y2="43917"/>
                        <a14:foregroundMark x1="49063" y1="43973" x2="49141" y2="44252"/>
                        <a14:foregroundMark x1="49023" y1="44196" x2="49023" y2="44196"/>
                        <a14:foregroundMark x1="49492" y1="43248" x2="49258" y2="43415"/>
                        <a14:foregroundMark x1="50781" y1="40179" x2="52344" y2="36719"/>
                        <a14:foregroundMark x1="51406" y1="39342" x2="52227" y2="37388"/>
                        <a14:foregroundMark x1="52578" y1="35826" x2="51680" y2="38225"/>
                        <a14:foregroundMark x1="51094" y1="40011" x2="49297" y2="43694"/>
                        <a14:foregroundMark x1="50859" y1="40123" x2="49023" y2="44029"/>
                        <a14:foregroundMark x1="60352" y1="11049" x2="68203" y2="9096"/>
                        <a14:foregroundMark x1="68203" y1="9096" x2="75781" y2="9542"/>
                        <a14:foregroundMark x1="75781" y1="9542" x2="85664" y2="21931"/>
                        <a14:foregroundMark x1="85938" y1="22600" x2="86797" y2="24944"/>
                        <a14:foregroundMark x1="85898" y1="22935" x2="86523" y2="27400"/>
                        <a14:foregroundMark x1="62148" y1="10658" x2="68828" y2="8315"/>
                        <a14:foregroundMark x1="68828" y1="8315" x2="76914" y2="10212"/>
                        <a14:foregroundMark x1="79766" y1="66239" x2="81172" y2="65681"/>
                        <a14:foregroundMark x1="80977" y1="65904" x2="81445" y2="66239"/>
                        <a14:foregroundMark x1="80703" y1="65346" x2="81328" y2="64900"/>
                        <a14:foregroundMark x1="81328" y1="69196" x2="81445" y2="69922"/>
                        <a14:foregroundMark x1="70898" y1="51674" x2="71094" y2="52846"/>
                        <a14:foregroundMark x1="73828" y1="62333" x2="73828" y2="62333"/>
                        <a14:foregroundMark x1="74570" y1="62054" x2="74570" y2="62054"/>
                        <a14:foregroundMark x1="74336" y1="58705" x2="74336" y2="58705"/>
                        <a14:foregroundMark x1="80156" y1="62835" x2="80078" y2="62109"/>
                        <a14:foregroundMark x1="79727" y1="59040" x2="80625" y2="60268"/>
                        <a14:foregroundMark x1="80352" y1="63337" x2="80625" y2="62221"/>
                        <a14:foregroundMark x1="81250" y1="66295" x2="81602" y2="64788"/>
                        <a14:foregroundMark x1="81055" y1="63560" x2="80586" y2="62277"/>
                        <a14:foregroundMark x1="80547" y1="62556" x2="81250" y2="62277"/>
                        <a14:foregroundMark x1="81484" y1="63058" x2="81484" y2="63058"/>
                        <a14:foregroundMark x1="81484" y1="67969" x2="82109" y2="69141"/>
                        <a14:foregroundMark x1="81926" y1="68081" x2="81484" y2="68527"/>
                        <a14:foregroundMark x1="80000" y1="59821" x2="80391" y2="68750"/>
                        <a14:foregroundMark x1="80625" y1="62946" x2="81523" y2="66295"/>
                        <a14:foregroundMark x1="71523" y1="54632" x2="71523" y2="54632"/>
                        <a14:foregroundMark x1="71680" y1="55525" x2="71680" y2="55525"/>
                        <a14:backgroundMark x1="48432" y1="42489" x2="48672" y2="41741"/>
                        <a14:backgroundMark x1="48164" y1="45089" x2="48259" y2="44272"/>
                        <a14:backgroundMark x1="48125" y1="45647" x2="48555" y2="44587"/>
                        <a14:backgroundMark x1="48279" y1="43400" x2="48555" y2="41741"/>
                        <a14:backgroundMark x1="48097" y1="44498" x2="48257" y2="43536"/>
                        <a14:backgroundMark x1="47813" y1="46205" x2="48184" y2="43973"/>
                        <a14:backgroundMark x1="44961" y1="50391" x2="48254" y2="43379"/>
                        <a14:backgroundMark x1="48529" y1="43611" x2="48255" y2="44733"/>
                        <a14:backgroundMark x1="54141" y1="16518" x2="54453" y2="16295"/>
                        <a14:backgroundMark x1="54805" y1="16183" x2="61211" y2="8705"/>
                        <a14:backgroundMark x1="61211" y1="8705" x2="64023" y2="8371"/>
                        <a14:backgroundMark x1="55859" y1="13839" x2="57422" y2="11607"/>
                        <a14:backgroundMark x1="54141" y1="15960" x2="54844" y2="16462"/>
                        <a14:backgroundMark x1="54609" y1="15179" x2="54766" y2="15458"/>
                        <a14:backgroundMark x1="53945" y1="16574" x2="54961" y2="15346"/>
                        <a14:backgroundMark x1="54961" y1="15402" x2="55391" y2="15402"/>
                        <a14:backgroundMark x1="61956" y1="9829" x2="65469" y2="7980"/>
                        <a14:backgroundMark x1="57305" y1="12277" x2="60543" y2="10573"/>
                        <a14:backgroundMark x1="71041" y1="7753" x2="73047" y2="7589"/>
                        <a14:backgroundMark x1="64883" y1="8259" x2="66899" y2="8094"/>
                        <a14:backgroundMark x1="76788" y1="8581" x2="78516" y2="9040"/>
                        <a14:backgroundMark x1="73047" y1="7589" x2="76282" y2="8447"/>
                        <a14:backgroundMark x1="87148" y1="21652" x2="87411" y2="24522"/>
                        <a14:backgroundMark x1="87813" y1="25781" x2="87416" y2="24518"/>
                        <a14:backgroundMark x1="87461" y1="25167" x2="87336" y2="24573"/>
                        <a14:backgroundMark x1="87500" y1="25949" x2="87219" y2="24654"/>
                        <a14:backgroundMark x1="87656" y1="25725" x2="87578" y2="26786"/>
                        <a14:backgroundMark x1="87344" y1="25558" x2="87046" y2="25085"/>
                        <a14:backgroundMark x1="72695" y1="53069" x2="72891" y2="54241"/>
                        <a14:backgroundMark x1="73008" y1="52176" x2="72930" y2="54185"/>
                        <a14:backgroundMark x1="75586" y1="52734" x2="75859" y2="53962"/>
                        <a14:backgroundMark x1="74414" y1="52958" x2="74414" y2="52958"/>
                        <a14:backgroundMark x1="74414" y1="54576" x2="74414" y2="54576"/>
                        <a14:backgroundMark x1="71133" y1="51283" x2="71133" y2="51283"/>
                        <a14:backgroundMark x1="71875" y1="54185" x2="71875" y2="54185"/>
                        <a14:backgroundMark x1="71875" y1="55413" x2="71875" y2="55413"/>
                        <a14:backgroundMark x1="71914" y1="55692" x2="71914" y2="55692"/>
                        <a14:backgroundMark x1="73320" y1="59152" x2="73320" y2="59152"/>
                        <a14:backgroundMark x1="76133" y1="58426" x2="76133" y2="58426"/>
                        <a14:backgroundMark x1="71484" y1="59654" x2="71484" y2="59654"/>
                        <a14:backgroundMark x1="70820" y1="63504" x2="70820" y2="63504"/>
                        <a14:backgroundMark x1="72695" y1="62891" x2="72695" y2="62891"/>
                        <a14:backgroundMark x1="76367" y1="62054" x2="76367" y2="62054"/>
                        <a14:backgroundMark x1="75195" y1="65513" x2="75195" y2="65513"/>
                        <a14:backgroundMark x1="71875" y1="66350" x2="71875" y2="66350"/>
                        <a14:backgroundMark x1="70352" y1="66908" x2="70352" y2="66908"/>
                        <a14:backgroundMark x1="70742" y1="69866" x2="70742" y2="69866"/>
                        <a14:backgroundMark x1="73320" y1="69531" x2="73320" y2="69531"/>
                        <a14:backgroundMark x1="76836" y1="64788" x2="76836" y2="64788"/>
                        <a14:backgroundMark x1="75469" y1="68583" x2="75469" y2="68583"/>
                        <a14:backgroundMark x1="80586" y1="71205" x2="82070" y2="70815"/>
                        <a14:backgroundMark x1="74609" y1="58371" x2="74609" y2="58371"/>
                        <a14:backgroundMark x1="74258" y1="62333" x2="74258" y2="62333"/>
                        <a14:backgroundMark x1="82578" y1="65402" x2="82852" y2="69420"/>
                        <a14:backgroundMark x1="51328" y1="65513" x2="51328" y2="65513"/>
                        <a14:backgroundMark x1="42070" y1="58873" x2="42031" y2="58426"/>
                        <a14:backgroundMark x1="71563" y1="53125" x2="71563" y2="53125"/>
                      </a14:backgroundRemoval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504" t="5306" r="7530"/>
          <a:stretch/>
        </p:blipFill>
        <p:spPr bwMode="auto">
          <a:xfrm>
            <a:off x="7998759" y="976701"/>
            <a:ext cx="3696058" cy="5003778"/>
          </a:xfrm>
          <a:prstGeom prst="rect">
            <a:avLst/>
          </a:prstGeom>
          <a:noFill/>
          <a:effectLst>
            <a:outerShdw blurRad="50800" dist="50800" dir="5400000" sx="1000" sy="1000" algn="ctr" rotWithShape="0">
              <a:srgbClr val="000000">
                <a:alpha val="4313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Изображение выглядит как трава, овощи, сад, брокколи&#10;&#10;Автоматически созданное описание">
            <a:extLst>
              <a:ext uri="{FF2B5EF4-FFF2-40B4-BE49-F238E27FC236}">
                <a16:creationId xmlns:a16="http://schemas.microsoft.com/office/drawing/2014/main" id="{475E43AB-C220-B1D7-A36E-ED702DEFDA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8778" r="91889">
                        <a14:foregroundMark x1="87111" y1="78875" x2="91889" y2="80000"/>
                        <a14:foregroundMark x1="11333" y1="67375" x2="8778" y2="66500"/>
                        <a14:backgroundMark x1="29667" y1="50625" x2="29667" y2="50625"/>
                        <a14:backgroundMark x1="32889" y1="50875" x2="33667" y2="51375"/>
                        <a14:backgroundMark x1="29000" y1="21500" x2="29667" y2="21250"/>
                        <a14:backgroundMark x1="17111" y1="51500" x2="17556" y2="52500"/>
                        <a14:backgroundMark x1="67667" y1="86625" x2="67667" y2="86625"/>
                        <a14:backgroundMark x1="68444" y1="86125" x2="68444" y2="86125"/>
                        <a14:backgroundMark x1="74333" y1="85625" x2="74333" y2="85625"/>
                        <a14:backgroundMark x1="14333" y1="72375" x2="14333" y2="72375"/>
                        <a14:backgroundMark x1="32333" y1="77875" x2="32333" y2="77875"/>
                        <a14:backgroundMark x1="31889" y1="74750" x2="31889" y2="74750"/>
                        <a14:backgroundMark x1="65333" y1="88000" x2="65333" y2="88000"/>
                        <a14:backgroundMark x1="66333" y1="88375" x2="66333" y2="88375"/>
                        <a14:backgroundMark x1="70333" y1="89000" x2="70333" y2="89000"/>
                        <a14:backgroundMark x1="57111" y1="84125" x2="57111" y2="84125"/>
                        <a14:backgroundMark x1="20222" y1="30500" x2="20222" y2="30500"/>
                        <a14:backgroundMark x1="49111" y1="80625" x2="49111" y2="80625"/>
                        <a14:backgroundMark x1="47556" y1="80375" x2="47556" y2="80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639503" y="3478590"/>
            <a:ext cx="6414570" cy="4265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44" name="TextBox 10">
            <a:extLst>
              <a:ext uri="{FF2B5EF4-FFF2-40B4-BE49-F238E27FC236}">
                <a16:creationId xmlns:a16="http://schemas.microsoft.com/office/drawing/2014/main" id="{E74633D8-E8B9-26EF-D919-5996E0BFAD7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27366867"/>
              </p:ext>
            </p:extLst>
          </p:nvPr>
        </p:nvGraphicFramePr>
        <p:xfrm>
          <a:off x="497183" y="890341"/>
          <a:ext cx="7657448" cy="51764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E636650D-8FAC-DB0A-E62A-31BF64F7CE1F}"/>
              </a:ext>
            </a:extLst>
          </p:cNvPr>
          <p:cNvSpPr txBox="1"/>
          <p:nvPr/>
        </p:nvSpPr>
        <p:spPr>
          <a:xfrm>
            <a:off x="3787169" y="5805228"/>
            <a:ext cx="10774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22588A"/>
                </a:solidFill>
              </a:rPr>
              <a:t>3</a:t>
            </a:r>
            <a:r>
              <a:rPr lang="en-US" sz="2800" dirty="0">
                <a:solidFill>
                  <a:srgbClr val="22588A"/>
                </a:solidFill>
              </a:rPr>
              <a:t>Divi</a:t>
            </a:r>
            <a:endParaRPr lang="ru-RU" sz="2800" dirty="0">
              <a:solidFill>
                <a:srgbClr val="22588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21964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99ADD15B-F267-C4BF-EEB9-494DF8D8F745}"/>
              </a:ext>
            </a:extLst>
          </p:cNvPr>
          <p:cNvSpPr/>
          <p:nvPr/>
        </p:nvSpPr>
        <p:spPr>
          <a:xfrm>
            <a:off x="2250439" y="2047334"/>
            <a:ext cx="3205481" cy="2763332"/>
          </a:xfrm>
          <a:prstGeom prst="roundRect">
            <a:avLst>
              <a:gd name="adj" fmla="val 5786"/>
            </a:avLst>
          </a:prstGeom>
          <a:solidFill>
            <a:srgbClr val="448DD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76DE66-515A-A5A7-2245-BF75BDB147D4}"/>
              </a:ext>
            </a:extLst>
          </p:cNvPr>
          <p:cNvSpPr txBox="1"/>
          <p:nvPr/>
        </p:nvSpPr>
        <p:spPr>
          <a:xfrm>
            <a:off x="2325551" y="2397947"/>
            <a:ext cx="303049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chemeClr val="bg1"/>
                </a:solidFill>
              </a:rPr>
              <a:t>Малый бизнес </a:t>
            </a:r>
            <a:endParaRPr lang="en-US" sz="3200" dirty="0">
              <a:solidFill>
                <a:schemeClr val="bg1"/>
              </a:solidFill>
            </a:endParaRPr>
          </a:p>
          <a:p>
            <a:pPr algn="ctr"/>
            <a:r>
              <a:rPr lang="en-US" sz="3200" dirty="0">
                <a:solidFill>
                  <a:schemeClr val="bg1"/>
                </a:solidFill>
              </a:rPr>
              <a:t>&amp; Startup</a:t>
            </a:r>
            <a:endParaRPr lang="ru-RU" sz="3200" dirty="0">
              <a:solidFill>
                <a:schemeClr val="bg1"/>
              </a:solidFill>
            </a:endParaRPr>
          </a:p>
          <a:p>
            <a:pPr algn="ctr"/>
            <a:r>
              <a:rPr lang="ru-RU" sz="3200" dirty="0">
                <a:solidFill>
                  <a:schemeClr val="bg1"/>
                </a:solidFill>
              </a:rPr>
              <a:t>Чистый лист за 2 часа</a:t>
            </a: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070C6D08-A6F5-0257-705C-EF0F314973ED}"/>
              </a:ext>
            </a:extLst>
          </p:cNvPr>
          <p:cNvSpPr/>
          <p:nvPr/>
        </p:nvSpPr>
        <p:spPr>
          <a:xfrm>
            <a:off x="6918960" y="2504439"/>
            <a:ext cx="3103880" cy="1849121"/>
          </a:xfrm>
          <a:prstGeom prst="roundRect">
            <a:avLst>
              <a:gd name="adj" fmla="val 5786"/>
            </a:avLst>
          </a:prstGeom>
          <a:solidFill>
            <a:srgbClr val="448DD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1CA5CF4-7896-3A66-2D28-6747F3DC7846}"/>
              </a:ext>
            </a:extLst>
          </p:cNvPr>
          <p:cNvSpPr txBox="1"/>
          <p:nvPr/>
        </p:nvSpPr>
        <p:spPr>
          <a:xfrm>
            <a:off x="7185660" y="2890390"/>
            <a:ext cx="28004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</a:rPr>
              <a:t>15 минут</a:t>
            </a:r>
          </a:p>
          <a:p>
            <a:r>
              <a:rPr lang="ru-RU" sz="3200" dirty="0">
                <a:solidFill>
                  <a:schemeClr val="bg1"/>
                </a:solidFill>
              </a:rPr>
              <a:t>Цена 500 руб.</a:t>
            </a:r>
          </a:p>
        </p:txBody>
      </p:sp>
      <p:pic>
        <p:nvPicPr>
          <p:cNvPr id="22" name="Picture 2">
            <a:extLst>
              <a:ext uri="{FF2B5EF4-FFF2-40B4-BE49-F238E27FC236}">
                <a16:creationId xmlns:a16="http://schemas.microsoft.com/office/drawing/2014/main" id="{D2355269-BEF5-E973-C878-FF3AD57521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85" b="95058" l="8500" r="92417">
                        <a14:foregroundMark x1="46917" y1="34432" x2="46917" y2="34432"/>
                        <a14:foregroundMark x1="46000" y1="34267" x2="36000" y2="34761"/>
                        <a14:foregroundMark x1="34500" y1="34761" x2="34833" y2="24382"/>
                        <a14:foregroundMark x1="34833" y1="24382" x2="39500" y2="23394"/>
                        <a14:foregroundMark x1="39500" y1="23394" x2="51333" y2="24547"/>
                        <a14:foregroundMark x1="51333" y1="24547" x2="37167" y2="27677"/>
                        <a14:foregroundMark x1="52500" y1="33443" x2="53333" y2="46129"/>
                        <a14:foregroundMark x1="45750" y1="41351" x2="50917" y2="38386"/>
                        <a14:foregroundMark x1="43333" y1="52389" x2="44833" y2="57331"/>
                        <a14:foregroundMark x1="47083" y1="62438" x2="47083" y2="62438"/>
                        <a14:foregroundMark x1="43500" y1="76936" x2="48917" y2="75783"/>
                        <a14:foregroundMark x1="51083" y1="72158" x2="53750" y2="71664"/>
                        <a14:foregroundMark x1="57750" y1="76442" x2="66333" y2="75783"/>
                        <a14:foregroundMark x1="66333" y1="75783" x2="80667" y2="80725"/>
                        <a14:foregroundMark x1="80667" y1="80725" x2="8500" y2="79242"/>
                        <a14:foregroundMark x1="14917" y1="79572" x2="24917" y2="76606"/>
                        <a14:foregroundMark x1="57083" y1="98188" x2="78167" y2="95058"/>
                        <a14:foregroundMark x1="78167" y1="95058" x2="81500" y2="95058"/>
                        <a14:foregroundMark x1="88917" y1="85667" x2="92417" y2="76442"/>
                        <a14:foregroundMark x1="73500" y1="89621" x2="32000" y2="92751"/>
                        <a14:foregroundMark x1="25750" y1="89621" x2="12500" y2="88797"/>
                        <a14:foregroundMark x1="80833" y1="42339" x2="80833" y2="42339"/>
                        <a14:foregroundMark x1="80833" y1="42339" x2="78833" y2="33114"/>
                        <a14:foregroundMark x1="78833" y1="33114" x2="81500" y2="21252"/>
                        <a14:foregroundMark x1="81500" y1="21252" x2="80250" y2="29489"/>
                        <a14:foregroundMark x1="80250" y1="29489" x2="71083" y2="32784"/>
                        <a14:foregroundMark x1="71083" y1="32784" x2="74833" y2="25700"/>
                        <a14:foregroundMark x1="74833" y1="25700" x2="76250" y2="25535"/>
                        <a14:foregroundMark x1="74417" y1="52883" x2="69417" y2="37562"/>
                        <a14:foregroundMark x1="69417" y1="37562" x2="69333" y2="342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985645" y="4957954"/>
            <a:ext cx="3892550" cy="189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9" name="Прямая со стрелкой 28">
            <a:extLst>
              <a:ext uri="{FF2B5EF4-FFF2-40B4-BE49-F238E27FC236}">
                <a16:creationId xmlns:a16="http://schemas.microsoft.com/office/drawing/2014/main" id="{416FE811-97A5-575E-B05B-77DB057CAF26}"/>
              </a:ext>
            </a:extLst>
          </p:cNvPr>
          <p:cNvCxnSpPr>
            <a:cxnSpLocks/>
          </p:cNvCxnSpPr>
          <p:nvPr/>
        </p:nvCxnSpPr>
        <p:spPr>
          <a:xfrm>
            <a:off x="5431155" y="3429000"/>
            <a:ext cx="1487805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Прямоугольник: скругленные верхние углы 31">
            <a:extLst>
              <a:ext uri="{FF2B5EF4-FFF2-40B4-BE49-F238E27FC236}">
                <a16:creationId xmlns:a16="http://schemas.microsoft.com/office/drawing/2014/main" id="{7C0BC4BC-B564-96B2-9719-3B9A2EB38D1B}"/>
              </a:ext>
            </a:extLst>
          </p:cNvPr>
          <p:cNvSpPr/>
          <p:nvPr/>
        </p:nvSpPr>
        <p:spPr>
          <a:xfrm rot="10800000">
            <a:off x="0" y="8797"/>
            <a:ext cx="12192000" cy="1468648"/>
          </a:xfrm>
          <a:prstGeom prst="round2SameRect">
            <a:avLst>
              <a:gd name="adj1" fmla="val 18149"/>
              <a:gd name="adj2" fmla="val 0"/>
            </a:avLst>
          </a:prstGeom>
          <a:noFill/>
          <a:ln>
            <a:solidFill>
              <a:srgbClr val="4472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FCBDFD5-3D08-94C5-02A8-CFEAE6932506}"/>
              </a:ext>
            </a:extLst>
          </p:cNvPr>
          <p:cNvSpPr txBox="1"/>
          <p:nvPr/>
        </p:nvSpPr>
        <p:spPr>
          <a:xfrm>
            <a:off x="-2540" y="32804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>
                <a:solidFill>
                  <a:schemeClr val="accent5">
                    <a:lumMod val="50000"/>
                  </a:schemeClr>
                </a:solidFill>
              </a:rPr>
              <a:t>ЦЕЛЕВАЯ АУДИТОРИЯ, ПРОБЛЕМА, РЕШЕНИЕ</a:t>
            </a:r>
          </a:p>
        </p:txBody>
      </p:sp>
    </p:spTree>
    <p:extLst>
      <p:ext uri="{BB962C8B-B14F-4D97-AF65-F5344CB8AC3E}">
        <p14:creationId xmlns:p14="http://schemas.microsoft.com/office/powerpoint/2010/main" val="42536979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C91FF30-8215-EC66-85EA-558AEC0AA282}"/>
              </a:ext>
            </a:extLst>
          </p:cNvPr>
          <p:cNvSpPr txBox="1"/>
          <p:nvPr/>
        </p:nvSpPr>
        <p:spPr>
          <a:xfrm>
            <a:off x="-247193" y="1914926"/>
            <a:ext cx="49529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/>
              <a:t>Формат использования</a:t>
            </a:r>
          </a:p>
          <a:p>
            <a:pPr algn="ctr"/>
            <a:r>
              <a:rPr lang="en-US" sz="3200" dirty="0"/>
              <a:t>SaaS</a:t>
            </a:r>
            <a:endParaRPr lang="ru-RU" sz="3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73A6BDA-8BF6-59E1-A41E-497BF57BE23A}"/>
              </a:ext>
            </a:extLst>
          </p:cNvPr>
          <p:cNvSpPr txBox="1"/>
          <p:nvPr/>
        </p:nvSpPr>
        <p:spPr>
          <a:xfrm>
            <a:off x="3716750" y="3892918"/>
            <a:ext cx="475341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/>
              <a:t>Монетизация</a:t>
            </a:r>
          </a:p>
          <a:p>
            <a:pPr algn="ctr"/>
            <a:r>
              <a:rPr lang="ru-RU" sz="3200" dirty="0"/>
              <a:t>Подписка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324AA61-D387-E902-60A9-BD666F7221F3}"/>
              </a:ext>
            </a:extLst>
          </p:cNvPr>
          <p:cNvSpPr txBox="1"/>
          <p:nvPr/>
        </p:nvSpPr>
        <p:spPr>
          <a:xfrm>
            <a:off x="7526836" y="1914926"/>
            <a:ext cx="4952998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/>
              <a:t>Каналы продаж</a:t>
            </a:r>
          </a:p>
          <a:p>
            <a:pPr algn="ctr"/>
            <a:r>
              <a:rPr lang="ru-RU" sz="3200" dirty="0"/>
              <a:t>Социальные сети и </a:t>
            </a:r>
          </a:p>
          <a:p>
            <a:pPr algn="ctr"/>
            <a:r>
              <a:rPr lang="ru-RU" sz="3200" dirty="0"/>
              <a:t>личные продажи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DE4AE9A-79B7-7C75-1DA6-387C3CED7314}"/>
              </a:ext>
            </a:extLst>
          </p:cNvPr>
          <p:cNvSpPr txBox="1"/>
          <p:nvPr/>
        </p:nvSpPr>
        <p:spPr>
          <a:xfrm>
            <a:off x="3639820" y="1882519"/>
            <a:ext cx="4952998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/>
              <a:t>Текущие клиенты</a:t>
            </a:r>
          </a:p>
          <a:p>
            <a:pPr algn="ctr"/>
            <a:r>
              <a:rPr lang="en-US" sz="3200" dirty="0"/>
              <a:t>Startup</a:t>
            </a:r>
            <a:endParaRPr lang="ru-RU" sz="3200" dirty="0"/>
          </a:p>
          <a:p>
            <a:pPr algn="ctr"/>
            <a:r>
              <a:rPr lang="ru-RU" sz="3200" dirty="0"/>
              <a:t>Малый бизнес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3CC9466E-E4C5-C7DF-C53B-BFCEC3BA37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3888423"/>
              </p:ext>
            </p:extLst>
          </p:nvPr>
        </p:nvGraphicFramePr>
        <p:xfrm>
          <a:off x="3384126" y="5200837"/>
          <a:ext cx="5418666" cy="1158240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2097172785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3901044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Цена в рублях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Период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0797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Месяц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360528"/>
                  </a:ext>
                </a:extLst>
              </a:tr>
            </a:tbl>
          </a:graphicData>
        </a:graphic>
      </p:graphicFrame>
      <p:sp>
        <p:nvSpPr>
          <p:cNvPr id="11" name="Прямоугольник: скругленные верхние углы 10">
            <a:extLst>
              <a:ext uri="{FF2B5EF4-FFF2-40B4-BE49-F238E27FC236}">
                <a16:creationId xmlns:a16="http://schemas.microsoft.com/office/drawing/2014/main" id="{490578DA-5EB7-17FC-32BE-CC65503F89FF}"/>
              </a:ext>
            </a:extLst>
          </p:cNvPr>
          <p:cNvSpPr/>
          <p:nvPr/>
        </p:nvSpPr>
        <p:spPr>
          <a:xfrm rot="10800000">
            <a:off x="0" y="8797"/>
            <a:ext cx="12192000" cy="1468648"/>
          </a:xfrm>
          <a:prstGeom prst="round2SameRect">
            <a:avLst>
              <a:gd name="adj1" fmla="val 18149"/>
              <a:gd name="adj2" fmla="val 0"/>
            </a:avLst>
          </a:prstGeom>
          <a:noFill/>
          <a:ln>
            <a:solidFill>
              <a:srgbClr val="4472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5013F16-27E2-3923-2EBB-B2A9F7F0E11E}"/>
              </a:ext>
            </a:extLst>
          </p:cNvPr>
          <p:cNvSpPr txBox="1"/>
          <p:nvPr/>
        </p:nvSpPr>
        <p:spPr>
          <a:xfrm>
            <a:off x="-2540" y="32804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>
                <a:solidFill>
                  <a:schemeClr val="accent5">
                    <a:lumMod val="50000"/>
                  </a:schemeClr>
                </a:solidFill>
              </a:rPr>
              <a:t>БИЗНЕС МОДЕЛЬ</a:t>
            </a:r>
          </a:p>
        </p:txBody>
      </p:sp>
    </p:spTree>
    <p:extLst>
      <p:ext uri="{BB962C8B-B14F-4D97-AF65-F5344CB8AC3E}">
        <p14:creationId xmlns:p14="http://schemas.microsoft.com/office/powerpoint/2010/main" val="19014480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0AC28AFB-67A9-AC6B-89D2-DF42642316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9053765"/>
              </p:ext>
            </p:extLst>
          </p:nvPr>
        </p:nvGraphicFramePr>
        <p:xfrm>
          <a:off x="749300" y="2366473"/>
          <a:ext cx="10688320" cy="3023384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1970208">
                  <a:extLst>
                    <a:ext uri="{9D8B030D-6E8A-4147-A177-3AD203B41FA5}">
                      <a16:colId xmlns:a16="http://schemas.microsoft.com/office/drawing/2014/main" val="1984657508"/>
                    </a:ext>
                  </a:extLst>
                </a:gridCol>
                <a:gridCol w="2179528">
                  <a:extLst>
                    <a:ext uri="{9D8B030D-6E8A-4147-A177-3AD203B41FA5}">
                      <a16:colId xmlns:a16="http://schemas.microsoft.com/office/drawing/2014/main" val="398026935"/>
                    </a:ext>
                  </a:extLst>
                </a:gridCol>
                <a:gridCol w="2179528">
                  <a:extLst>
                    <a:ext uri="{9D8B030D-6E8A-4147-A177-3AD203B41FA5}">
                      <a16:colId xmlns:a16="http://schemas.microsoft.com/office/drawing/2014/main" val="1386334595"/>
                    </a:ext>
                  </a:extLst>
                </a:gridCol>
                <a:gridCol w="2179528">
                  <a:extLst>
                    <a:ext uri="{9D8B030D-6E8A-4147-A177-3AD203B41FA5}">
                      <a16:colId xmlns:a16="http://schemas.microsoft.com/office/drawing/2014/main" val="1867374684"/>
                    </a:ext>
                  </a:extLst>
                </a:gridCol>
                <a:gridCol w="2179528">
                  <a:extLst>
                    <a:ext uri="{9D8B030D-6E8A-4147-A177-3AD203B41FA5}">
                      <a16:colId xmlns:a16="http://schemas.microsoft.com/office/drawing/2014/main" val="1406177534"/>
                    </a:ext>
                  </a:extLst>
                </a:gridCol>
              </a:tblGrid>
              <a:tr h="676424">
                <a:tc>
                  <a:txBody>
                    <a:bodyPr/>
                    <a:lstStyle/>
                    <a:p>
                      <a:pPr marL="0" indent="0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НАШ ПРОДУКТ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SMM </a:t>
                      </a:r>
                      <a:r>
                        <a:rPr lang="ru-RU" dirty="0"/>
                        <a:t>АГЕНСТВА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Отдельные специалисты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Чат-бот </a:t>
                      </a:r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GPT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726284"/>
                  </a:ext>
                </a:extLst>
              </a:tr>
              <a:tr h="705681">
                <a:tc>
                  <a:txBody>
                    <a:bodyPr/>
                    <a:lstStyle/>
                    <a:p>
                      <a:r>
                        <a:rPr lang="ru-RU" sz="2400" dirty="0"/>
                        <a:t>Репутация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dirty="0"/>
                        <a:t>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dirty="0"/>
                        <a:t>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/>
                        <a:t>+</a:t>
                      </a:r>
                      <a:endParaRPr lang="ru-RU" sz="4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66728307"/>
                  </a:ext>
                </a:extLst>
              </a:tr>
              <a:tr h="705681">
                <a:tc>
                  <a:txBody>
                    <a:bodyPr/>
                    <a:lstStyle/>
                    <a:p>
                      <a:r>
                        <a:rPr lang="ru-RU" sz="2400" dirty="0"/>
                        <a:t>Цена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dirty="0"/>
                        <a:t>500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/>
                        <a:t>45 000</a:t>
                      </a:r>
                      <a:endParaRPr lang="ru-RU" sz="4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/>
                        <a:t>30 000</a:t>
                      </a:r>
                      <a:endParaRPr lang="ru-RU" sz="4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/>
                        <a:t>2 000</a:t>
                      </a:r>
                      <a:endParaRPr lang="ru-RU" sz="4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09269975"/>
                  </a:ext>
                </a:extLst>
              </a:tr>
              <a:tr h="705681">
                <a:tc>
                  <a:txBody>
                    <a:bodyPr/>
                    <a:lstStyle/>
                    <a:p>
                      <a:r>
                        <a:rPr lang="ru-RU" sz="2400" dirty="0"/>
                        <a:t>Количество услуг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/>
                        <a:t>1</a:t>
                      </a:r>
                      <a:endParaRPr lang="ru-RU" sz="4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/>
                        <a:t>&gt;7</a:t>
                      </a:r>
                      <a:endParaRPr lang="ru-RU" sz="4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/>
                        <a:t>&gt;5</a:t>
                      </a:r>
                      <a:endParaRPr lang="ru-RU" sz="4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/>
                        <a:t>&gt;4</a:t>
                      </a:r>
                      <a:endParaRPr lang="ru-RU" sz="4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06013080"/>
                  </a:ext>
                </a:extLst>
              </a:tr>
            </a:tbl>
          </a:graphicData>
        </a:graphic>
      </p:graphicFrame>
      <p:sp>
        <p:nvSpPr>
          <p:cNvPr id="2" name="Прямоугольник: скругленные верхние углы 1">
            <a:extLst>
              <a:ext uri="{FF2B5EF4-FFF2-40B4-BE49-F238E27FC236}">
                <a16:creationId xmlns:a16="http://schemas.microsoft.com/office/drawing/2014/main" id="{69038DEE-866F-5006-D696-4F08018C0E8C}"/>
              </a:ext>
            </a:extLst>
          </p:cNvPr>
          <p:cNvSpPr/>
          <p:nvPr/>
        </p:nvSpPr>
        <p:spPr>
          <a:xfrm rot="10800000">
            <a:off x="0" y="8797"/>
            <a:ext cx="12192000" cy="1468648"/>
          </a:xfrm>
          <a:prstGeom prst="round2SameRect">
            <a:avLst>
              <a:gd name="adj1" fmla="val 18149"/>
              <a:gd name="adj2" fmla="val 0"/>
            </a:avLst>
          </a:prstGeom>
          <a:noFill/>
          <a:ln>
            <a:solidFill>
              <a:srgbClr val="4472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09F07D-B6A4-B850-6A7C-FDF5FEDFEFFB}"/>
              </a:ext>
            </a:extLst>
          </p:cNvPr>
          <p:cNvSpPr txBox="1"/>
          <p:nvPr/>
        </p:nvSpPr>
        <p:spPr>
          <a:xfrm>
            <a:off x="-2540" y="32804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>
                <a:solidFill>
                  <a:schemeClr val="accent5">
                    <a:lumMod val="50000"/>
                  </a:schemeClr>
                </a:solidFill>
              </a:rPr>
              <a:t>АНАЛИЗ КОНКУРЕНТОВ</a:t>
            </a:r>
          </a:p>
        </p:txBody>
      </p:sp>
    </p:spTree>
    <p:extLst>
      <p:ext uri="{BB962C8B-B14F-4D97-AF65-F5344CB8AC3E}">
        <p14:creationId xmlns:p14="http://schemas.microsoft.com/office/powerpoint/2010/main" val="24292548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>
            <a:extLst>
              <a:ext uri="{FF2B5EF4-FFF2-40B4-BE49-F238E27FC236}">
                <a16:creationId xmlns:a16="http://schemas.microsoft.com/office/drawing/2014/main" id="{2945AFE6-91BF-41E5-3812-B5B9BD359D93}"/>
              </a:ext>
            </a:extLst>
          </p:cNvPr>
          <p:cNvSpPr/>
          <p:nvPr/>
        </p:nvSpPr>
        <p:spPr>
          <a:xfrm>
            <a:off x="4741800" y="1056253"/>
            <a:ext cx="1756446" cy="1666240"/>
          </a:xfrm>
          <a:prstGeom prst="ellipse">
            <a:avLst/>
          </a:prstGeom>
          <a:solidFill>
            <a:srgbClr val="9999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GPT</a:t>
            </a:r>
            <a:r>
              <a:rPr lang="en-US" dirty="0"/>
              <a:t> </a:t>
            </a:r>
            <a:endParaRPr lang="ru-RU" dirty="0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02F2C640-6BCE-D376-F490-AA30EDF24001}"/>
              </a:ext>
            </a:extLst>
          </p:cNvPr>
          <p:cNvSpPr/>
          <p:nvPr/>
        </p:nvSpPr>
        <p:spPr>
          <a:xfrm>
            <a:off x="745128" y="1325493"/>
            <a:ext cx="1219200" cy="112776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я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D70B4C6-D3C0-7C89-3A86-9C5EC562D004}"/>
              </a:ext>
            </a:extLst>
          </p:cNvPr>
          <p:cNvSpPr/>
          <p:nvPr/>
        </p:nvSpPr>
        <p:spPr>
          <a:xfrm>
            <a:off x="9860238" y="1453640"/>
            <a:ext cx="1684439" cy="2646037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Источники новостей</a:t>
            </a:r>
          </a:p>
        </p:txBody>
      </p: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B3DC2CA2-5BB1-16F3-598C-5F4E963E974A}"/>
              </a:ext>
            </a:extLst>
          </p:cNvPr>
          <p:cNvCxnSpPr>
            <a:cxnSpLocks/>
          </p:cNvCxnSpPr>
          <p:nvPr/>
        </p:nvCxnSpPr>
        <p:spPr>
          <a:xfrm>
            <a:off x="1885499" y="1589485"/>
            <a:ext cx="293034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FD14C2C1-669D-7E88-5744-8153E498E5EC}"/>
              </a:ext>
            </a:extLst>
          </p:cNvPr>
          <p:cNvCxnSpPr>
            <a:cxnSpLocks/>
          </p:cNvCxnSpPr>
          <p:nvPr/>
        </p:nvCxnSpPr>
        <p:spPr>
          <a:xfrm>
            <a:off x="6390640" y="1675626"/>
            <a:ext cx="35052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1D189B10-BA92-8F81-3F35-56F6127247EA}"/>
              </a:ext>
            </a:extLst>
          </p:cNvPr>
          <p:cNvCxnSpPr>
            <a:cxnSpLocks/>
          </p:cNvCxnSpPr>
          <p:nvPr/>
        </p:nvCxnSpPr>
        <p:spPr>
          <a:xfrm flipH="1" flipV="1">
            <a:off x="6482080" y="2042161"/>
            <a:ext cx="3378158" cy="1021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4E3DB15A-0305-E311-9042-8BFBE5B34C28}"/>
              </a:ext>
            </a:extLst>
          </p:cNvPr>
          <p:cNvCxnSpPr>
            <a:cxnSpLocks/>
          </p:cNvCxnSpPr>
          <p:nvPr/>
        </p:nvCxnSpPr>
        <p:spPr>
          <a:xfrm flipH="1" flipV="1">
            <a:off x="6482080" y="2042161"/>
            <a:ext cx="3413760" cy="5779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3E947613-38F2-8CB5-1F53-71408500B248}"/>
              </a:ext>
            </a:extLst>
          </p:cNvPr>
          <p:cNvCxnSpPr>
            <a:cxnSpLocks/>
          </p:cNvCxnSpPr>
          <p:nvPr/>
        </p:nvCxnSpPr>
        <p:spPr>
          <a:xfrm flipH="1" flipV="1">
            <a:off x="6482080" y="2042161"/>
            <a:ext cx="3403237" cy="11773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>
            <a:extLst>
              <a:ext uri="{FF2B5EF4-FFF2-40B4-BE49-F238E27FC236}">
                <a16:creationId xmlns:a16="http://schemas.microsoft.com/office/drawing/2014/main" id="{350E8AC7-ADC5-47EA-34BB-7AF94346F917}"/>
              </a:ext>
            </a:extLst>
          </p:cNvPr>
          <p:cNvCxnSpPr>
            <a:cxnSpLocks/>
          </p:cNvCxnSpPr>
          <p:nvPr/>
        </p:nvCxnSpPr>
        <p:spPr>
          <a:xfrm flipH="1" flipV="1">
            <a:off x="6482080" y="2042161"/>
            <a:ext cx="3413760" cy="18237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>
            <a:extLst>
              <a:ext uri="{FF2B5EF4-FFF2-40B4-BE49-F238E27FC236}">
                <a16:creationId xmlns:a16="http://schemas.microsoft.com/office/drawing/2014/main" id="{D8836A0D-614F-8345-D1FA-389DAC291415}"/>
              </a:ext>
            </a:extLst>
          </p:cNvPr>
          <p:cNvCxnSpPr>
            <a:cxnSpLocks/>
            <a:stCxn id="5" idx="5"/>
          </p:cNvCxnSpPr>
          <p:nvPr/>
        </p:nvCxnSpPr>
        <p:spPr>
          <a:xfrm flipV="1">
            <a:off x="1785780" y="2258705"/>
            <a:ext cx="3030060" cy="293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4" name="Прямая со стрелкой 33">
            <a:extLst>
              <a:ext uri="{FF2B5EF4-FFF2-40B4-BE49-F238E27FC236}">
                <a16:creationId xmlns:a16="http://schemas.microsoft.com/office/drawing/2014/main" id="{D3464935-C03B-00A1-7766-F87A97FF2995}"/>
              </a:ext>
            </a:extLst>
          </p:cNvPr>
          <p:cNvCxnSpPr>
            <a:cxnSpLocks/>
            <a:endCxn id="5" idx="4"/>
          </p:cNvCxnSpPr>
          <p:nvPr/>
        </p:nvCxnSpPr>
        <p:spPr>
          <a:xfrm flipV="1">
            <a:off x="1354728" y="2453253"/>
            <a:ext cx="0" cy="9872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2" name="Прямая со стрелкой 41">
            <a:extLst>
              <a:ext uri="{FF2B5EF4-FFF2-40B4-BE49-F238E27FC236}">
                <a16:creationId xmlns:a16="http://schemas.microsoft.com/office/drawing/2014/main" id="{4564BAE6-DA3C-EA3E-A7AF-B3BC64418E5A}"/>
              </a:ext>
            </a:extLst>
          </p:cNvPr>
          <p:cNvCxnSpPr>
            <a:cxnSpLocks/>
            <a:stCxn id="4" idx="5"/>
          </p:cNvCxnSpPr>
          <p:nvPr/>
        </p:nvCxnSpPr>
        <p:spPr>
          <a:xfrm>
            <a:off x="6241020" y="2478478"/>
            <a:ext cx="1330433" cy="19239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AEAED8D9-E9E4-5E60-7D92-417D8F983084}"/>
              </a:ext>
            </a:extLst>
          </p:cNvPr>
          <p:cNvSpPr/>
          <p:nvPr/>
        </p:nvSpPr>
        <p:spPr>
          <a:xfrm>
            <a:off x="7571453" y="4402433"/>
            <a:ext cx="1826547" cy="196473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/>
              <a:t>ПОСТ</a:t>
            </a:r>
            <a:endParaRPr lang="ru-RU" dirty="0"/>
          </a:p>
        </p:txBody>
      </p:sp>
      <p:cxnSp>
        <p:nvCxnSpPr>
          <p:cNvPr id="50" name="Прямая со стрелкой 49">
            <a:extLst>
              <a:ext uri="{FF2B5EF4-FFF2-40B4-BE49-F238E27FC236}">
                <a16:creationId xmlns:a16="http://schemas.microsoft.com/office/drawing/2014/main" id="{59CF9158-A141-C23C-6B28-23AC312CB3E7}"/>
              </a:ext>
            </a:extLst>
          </p:cNvPr>
          <p:cNvCxnSpPr>
            <a:cxnSpLocks/>
          </p:cNvCxnSpPr>
          <p:nvPr/>
        </p:nvCxnSpPr>
        <p:spPr>
          <a:xfrm>
            <a:off x="1354728" y="400006"/>
            <a:ext cx="8757920" cy="0"/>
          </a:xfrm>
          <a:prstGeom prst="straightConnector1">
            <a:avLst/>
          </a:prstGeom>
          <a:ln w="952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70B4F382-15A2-3180-D2DE-3FFDF51055BE}"/>
              </a:ext>
            </a:extLst>
          </p:cNvPr>
          <p:cNvSpPr txBox="1"/>
          <p:nvPr/>
        </p:nvSpPr>
        <p:spPr>
          <a:xfrm>
            <a:off x="882350" y="5117008"/>
            <a:ext cx="30175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Действия с </a:t>
            </a:r>
            <a:r>
              <a:rPr lang="en-US" sz="2400" dirty="0"/>
              <a:t>GPT</a:t>
            </a:r>
            <a:r>
              <a:rPr lang="ru-RU" sz="2400" dirty="0"/>
              <a:t>: </a:t>
            </a:r>
            <a:r>
              <a:rPr lang="en-US" sz="2400" dirty="0"/>
              <a:t>&gt;5</a:t>
            </a:r>
          </a:p>
          <a:p>
            <a:r>
              <a:rPr lang="ru-RU" sz="2400" dirty="0"/>
              <a:t>Цена: </a:t>
            </a:r>
            <a:r>
              <a:rPr lang="en-US" sz="2400" dirty="0"/>
              <a:t>&gt;1,5 </a:t>
            </a:r>
            <a:r>
              <a:rPr lang="ru-RU" sz="2400" dirty="0"/>
              <a:t>руб.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CBEAEC46-90A5-C879-2817-77F567ADBCD3}"/>
              </a:ext>
            </a:extLst>
          </p:cNvPr>
          <p:cNvSpPr txBox="1"/>
          <p:nvPr/>
        </p:nvSpPr>
        <p:spPr>
          <a:xfrm>
            <a:off x="4815840" y="81280"/>
            <a:ext cx="21895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НОВОСТНЫЕ ЛЕНТЫ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20B4AF11-5223-50B0-9A00-0F3A444E0BF4}"/>
              </a:ext>
            </a:extLst>
          </p:cNvPr>
          <p:cNvSpPr txBox="1"/>
          <p:nvPr/>
        </p:nvSpPr>
        <p:spPr>
          <a:xfrm>
            <a:off x="2808233" y="1282514"/>
            <a:ext cx="1150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ЗАПРОС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857E437B-1A43-664A-C111-FEC3646938A6}"/>
              </a:ext>
            </a:extLst>
          </p:cNvPr>
          <p:cNvSpPr txBox="1"/>
          <p:nvPr/>
        </p:nvSpPr>
        <p:spPr>
          <a:xfrm>
            <a:off x="7005361" y="1313428"/>
            <a:ext cx="24744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ЗАПРОС НА НОВОСТИ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AF5649AE-8C1D-5EB2-4E35-C0DD930DA6CF}"/>
              </a:ext>
            </a:extLst>
          </p:cNvPr>
          <p:cNvSpPr txBox="1"/>
          <p:nvPr/>
        </p:nvSpPr>
        <p:spPr>
          <a:xfrm>
            <a:off x="7550006" y="2318610"/>
            <a:ext cx="18694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НОВОСТИ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9FC96B27-AC11-4ED4-7C6C-90F4540ACBCF}"/>
              </a:ext>
            </a:extLst>
          </p:cNvPr>
          <p:cNvSpPr txBox="1"/>
          <p:nvPr/>
        </p:nvSpPr>
        <p:spPr>
          <a:xfrm>
            <a:off x="1399961" y="3086429"/>
            <a:ext cx="3655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ВОПРОСЫ НА ОСНОВЕ НОВОСТЕЙ </a:t>
            </a:r>
          </a:p>
        </p:txBody>
      </p:sp>
      <p:cxnSp>
        <p:nvCxnSpPr>
          <p:cNvPr id="99" name="Прямая соединительная линия 98">
            <a:extLst>
              <a:ext uri="{FF2B5EF4-FFF2-40B4-BE49-F238E27FC236}">
                <a16:creationId xmlns:a16="http://schemas.microsoft.com/office/drawing/2014/main" id="{C4669A38-1FD0-2EDB-C1FD-4D9097FF5987}"/>
              </a:ext>
            </a:extLst>
          </p:cNvPr>
          <p:cNvCxnSpPr>
            <a:cxnSpLocks/>
          </p:cNvCxnSpPr>
          <p:nvPr/>
        </p:nvCxnSpPr>
        <p:spPr>
          <a:xfrm flipV="1">
            <a:off x="1354728" y="3394030"/>
            <a:ext cx="3745592" cy="2360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2" name="Прямая соединительная линия 101">
            <a:extLst>
              <a:ext uri="{FF2B5EF4-FFF2-40B4-BE49-F238E27FC236}">
                <a16:creationId xmlns:a16="http://schemas.microsoft.com/office/drawing/2014/main" id="{ECAC5383-B657-4E45-4AD9-DDE5FE01DC2E}"/>
              </a:ext>
            </a:extLst>
          </p:cNvPr>
          <p:cNvCxnSpPr>
            <a:cxnSpLocks/>
          </p:cNvCxnSpPr>
          <p:nvPr/>
        </p:nvCxnSpPr>
        <p:spPr>
          <a:xfrm flipV="1">
            <a:off x="5100320" y="2549442"/>
            <a:ext cx="0" cy="856392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1" name="TextBox 110">
            <a:extLst>
              <a:ext uri="{FF2B5EF4-FFF2-40B4-BE49-F238E27FC236}">
                <a16:creationId xmlns:a16="http://schemas.microsoft.com/office/drawing/2014/main" id="{A36C618D-C343-5D68-BF70-21BFBB67D0E1}"/>
              </a:ext>
            </a:extLst>
          </p:cNvPr>
          <p:cNvSpPr txBox="1"/>
          <p:nvPr/>
        </p:nvSpPr>
        <p:spPr>
          <a:xfrm>
            <a:off x="2135333" y="1937568"/>
            <a:ext cx="24354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ОТВЕТЫ НА ВОПРОСЫ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46177201-BB6F-25F3-CF9E-C2F04CD849D7}"/>
              </a:ext>
            </a:extLst>
          </p:cNvPr>
          <p:cNvSpPr txBox="1"/>
          <p:nvPr/>
        </p:nvSpPr>
        <p:spPr>
          <a:xfrm>
            <a:off x="5904195" y="3516135"/>
            <a:ext cx="24903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СФОРМУЛИРОВАННЫЙ ПОСТ</a:t>
            </a:r>
          </a:p>
        </p:txBody>
      </p:sp>
      <p:cxnSp>
        <p:nvCxnSpPr>
          <p:cNvPr id="115" name="Прямая со стрелкой 114">
            <a:extLst>
              <a:ext uri="{FF2B5EF4-FFF2-40B4-BE49-F238E27FC236}">
                <a16:creationId xmlns:a16="http://schemas.microsoft.com/office/drawing/2014/main" id="{2ED763B4-01D4-C3AD-10CB-CF54BE512E93}"/>
              </a:ext>
            </a:extLst>
          </p:cNvPr>
          <p:cNvCxnSpPr>
            <a:cxnSpLocks/>
          </p:cNvCxnSpPr>
          <p:nvPr/>
        </p:nvCxnSpPr>
        <p:spPr>
          <a:xfrm>
            <a:off x="10112648" y="400006"/>
            <a:ext cx="0" cy="1053634"/>
          </a:xfrm>
          <a:prstGeom prst="straightConnector1">
            <a:avLst/>
          </a:prstGeom>
          <a:ln>
            <a:solidFill>
              <a:srgbClr val="FF0000"/>
            </a:solidFill>
            <a:prstDash val="lgDash"/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2" name="Прямая со стрелкой 121">
            <a:extLst>
              <a:ext uri="{FF2B5EF4-FFF2-40B4-BE49-F238E27FC236}">
                <a16:creationId xmlns:a16="http://schemas.microsoft.com/office/drawing/2014/main" id="{BED6A493-5B3B-EB8F-DAB5-0F6187619300}"/>
              </a:ext>
            </a:extLst>
          </p:cNvPr>
          <p:cNvCxnSpPr>
            <a:cxnSpLocks/>
            <a:endCxn id="5" idx="0"/>
          </p:cNvCxnSpPr>
          <p:nvPr/>
        </p:nvCxnSpPr>
        <p:spPr>
          <a:xfrm>
            <a:off x="1354728" y="400006"/>
            <a:ext cx="0" cy="925487"/>
          </a:xfrm>
          <a:prstGeom prst="straightConnector1">
            <a:avLst/>
          </a:prstGeom>
          <a:ln w="952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28414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11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23" name="Прямоугольник: скругленные верхние углы 22">
            <a:extLst>
              <a:ext uri="{FF2B5EF4-FFF2-40B4-BE49-F238E27FC236}">
                <a16:creationId xmlns:a16="http://schemas.microsoft.com/office/drawing/2014/main" id="{33D9C11B-FA6E-F4D1-3F3B-814C0223BEB5}"/>
              </a:ext>
            </a:extLst>
          </p:cNvPr>
          <p:cNvSpPr/>
          <p:nvPr/>
        </p:nvSpPr>
        <p:spPr>
          <a:xfrm rot="10800000">
            <a:off x="0" y="8797"/>
            <a:ext cx="12192000" cy="1468648"/>
          </a:xfrm>
          <a:prstGeom prst="round2SameRect">
            <a:avLst>
              <a:gd name="adj1" fmla="val 18149"/>
              <a:gd name="adj2" fmla="val 0"/>
            </a:avLst>
          </a:prstGeom>
          <a:noFill/>
          <a:ln>
            <a:solidFill>
              <a:srgbClr val="4472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0540F3C-1FD1-1C13-E71F-633A5B575B86}"/>
              </a:ext>
            </a:extLst>
          </p:cNvPr>
          <p:cNvSpPr txBox="1"/>
          <p:nvPr/>
        </p:nvSpPr>
        <p:spPr>
          <a:xfrm>
            <a:off x="0" y="323647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>
                <a:solidFill>
                  <a:schemeClr val="accent5">
                    <a:lumMod val="50000"/>
                  </a:schemeClr>
                </a:solidFill>
              </a:rPr>
              <a:t>АНАЛИЗ РЫНКА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82A4A4F-B1B6-A98F-212B-88CB0B8ED9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7741" y="3151897"/>
            <a:ext cx="7091438" cy="3951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Равнобедренный треугольник 2">
            <a:extLst>
              <a:ext uri="{FF2B5EF4-FFF2-40B4-BE49-F238E27FC236}">
                <a16:creationId xmlns:a16="http://schemas.microsoft.com/office/drawing/2014/main" id="{5F80FD99-2A7F-F883-6D02-788ECCAD1DF6}"/>
              </a:ext>
            </a:extLst>
          </p:cNvPr>
          <p:cNvSpPr/>
          <p:nvPr/>
        </p:nvSpPr>
        <p:spPr>
          <a:xfrm>
            <a:off x="4216350" y="5743959"/>
            <a:ext cx="266520" cy="369332"/>
          </a:xfrm>
          <a:prstGeom prst="triangle">
            <a:avLst>
              <a:gd name="adj" fmla="val 5274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367760-479B-4742-1B23-542BA8509662}"/>
              </a:ext>
            </a:extLst>
          </p:cNvPr>
          <p:cNvSpPr txBox="1"/>
          <p:nvPr/>
        </p:nvSpPr>
        <p:spPr>
          <a:xfrm>
            <a:off x="4900988" y="4694537"/>
            <a:ext cx="35390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/>
              <a:t>8,5 млрд. руб.</a:t>
            </a:r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6CE6AF50-C82C-E08A-E026-FEFFC51249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91993691"/>
              </p:ext>
            </p:extLst>
          </p:nvPr>
        </p:nvGraphicFramePr>
        <p:xfrm>
          <a:off x="1225737" y="1516146"/>
          <a:ext cx="9735446" cy="17228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569A30F3-564D-253F-B129-5D4831F191E3}"/>
              </a:ext>
            </a:extLst>
          </p:cNvPr>
          <p:cNvSpPr txBox="1"/>
          <p:nvPr/>
        </p:nvSpPr>
        <p:spPr>
          <a:xfrm>
            <a:off x="3462424" y="6184853"/>
            <a:ext cx="17743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37 млн. руб.</a:t>
            </a:r>
          </a:p>
        </p:txBody>
      </p:sp>
    </p:spTree>
    <p:extLst>
      <p:ext uri="{BB962C8B-B14F-4D97-AF65-F5344CB8AC3E}">
        <p14:creationId xmlns:p14="http://schemas.microsoft.com/office/powerpoint/2010/main" val="27887568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: скругленные верхние углы 10">
            <a:extLst>
              <a:ext uri="{FF2B5EF4-FFF2-40B4-BE49-F238E27FC236}">
                <a16:creationId xmlns:a16="http://schemas.microsoft.com/office/drawing/2014/main" id="{3CD7B0B7-C7CD-D92F-D718-9C07F6439C10}"/>
              </a:ext>
            </a:extLst>
          </p:cNvPr>
          <p:cNvSpPr/>
          <p:nvPr/>
        </p:nvSpPr>
        <p:spPr>
          <a:xfrm rot="10800000">
            <a:off x="6759142" y="2800881"/>
            <a:ext cx="4268086" cy="3356078"/>
          </a:xfrm>
          <a:prstGeom prst="round2SameRect">
            <a:avLst/>
          </a:prstGeom>
          <a:solidFill>
            <a:srgbClr val="448DD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: скругленные верхние углы 9">
            <a:extLst>
              <a:ext uri="{FF2B5EF4-FFF2-40B4-BE49-F238E27FC236}">
                <a16:creationId xmlns:a16="http://schemas.microsoft.com/office/drawing/2014/main" id="{596F9D13-A7EB-8F50-5ACB-9499A68A72C1}"/>
              </a:ext>
            </a:extLst>
          </p:cNvPr>
          <p:cNvSpPr/>
          <p:nvPr/>
        </p:nvSpPr>
        <p:spPr>
          <a:xfrm rot="10800000">
            <a:off x="1496056" y="2810808"/>
            <a:ext cx="3558542" cy="2472392"/>
          </a:xfrm>
          <a:prstGeom prst="round2SameRect">
            <a:avLst/>
          </a:prstGeom>
          <a:solidFill>
            <a:srgbClr val="448DD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: пятиугольник 7">
            <a:extLst>
              <a:ext uri="{FF2B5EF4-FFF2-40B4-BE49-F238E27FC236}">
                <a16:creationId xmlns:a16="http://schemas.microsoft.com/office/drawing/2014/main" id="{FCCD7301-4014-B09D-17A3-EBC5D156C3F8}"/>
              </a:ext>
            </a:extLst>
          </p:cNvPr>
          <p:cNvSpPr/>
          <p:nvPr/>
        </p:nvSpPr>
        <p:spPr>
          <a:xfrm>
            <a:off x="1497582" y="1824950"/>
            <a:ext cx="3796205" cy="703476"/>
          </a:xfrm>
          <a:prstGeom prst="homePlate">
            <a:avLst>
              <a:gd name="adj" fmla="val 37935"/>
            </a:avLst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>
                <a:solidFill>
                  <a:schemeClr val="tx1"/>
                </a:solidFill>
              </a:rPr>
              <a:t>2023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1D4B117-BB12-C90A-7516-F0BE8349D468}"/>
              </a:ext>
            </a:extLst>
          </p:cNvPr>
          <p:cNvSpPr txBox="1"/>
          <p:nvPr/>
        </p:nvSpPr>
        <p:spPr>
          <a:xfrm>
            <a:off x="6979916" y="2864594"/>
            <a:ext cx="371172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>
                <a:solidFill>
                  <a:schemeClr val="bg1"/>
                </a:solidFill>
              </a:rPr>
              <a:t>Написание сценариев</a:t>
            </a:r>
          </a:p>
          <a:p>
            <a:pPr algn="ctr"/>
            <a:r>
              <a:rPr lang="ru-RU" sz="4000" dirty="0">
                <a:solidFill>
                  <a:schemeClr val="bg1"/>
                </a:solidFill>
              </a:rPr>
              <a:t>Автоматическая реакция на пост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18B6D1-8463-569E-1279-E0552BFDBAB7}"/>
              </a:ext>
            </a:extLst>
          </p:cNvPr>
          <p:cNvSpPr txBox="1"/>
          <p:nvPr/>
        </p:nvSpPr>
        <p:spPr>
          <a:xfrm>
            <a:off x="1775460" y="2991594"/>
            <a:ext cx="299326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>
                <a:solidFill>
                  <a:schemeClr val="bg1"/>
                </a:solidFill>
              </a:rPr>
              <a:t>Написание постов по запросу</a:t>
            </a:r>
          </a:p>
        </p:txBody>
      </p:sp>
      <p:pic>
        <p:nvPicPr>
          <p:cNvPr id="4" name="Рисунок 3" descr="Изображение выглядит как одежда, человек, Человеческое лицо, джентльмен&#10;&#10;Автоматически созданное описание">
            <a:extLst>
              <a:ext uri="{FF2B5EF4-FFF2-40B4-BE49-F238E27FC236}">
                <a16:creationId xmlns:a16="http://schemas.microsoft.com/office/drawing/2014/main" id="{8B23ED63-1529-4176-676C-80A14E9383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85" t="1649" r="22044" b="-1649"/>
          <a:stretch/>
        </p:blipFill>
        <p:spPr>
          <a:xfrm>
            <a:off x="4861040" y="4715164"/>
            <a:ext cx="3796204" cy="3612161"/>
          </a:xfrm>
          <a:prstGeom prst="rect">
            <a:avLst/>
          </a:prstGeom>
        </p:spPr>
      </p:pic>
      <p:sp>
        <p:nvSpPr>
          <p:cNvPr id="7" name="Прямоугольник: скругленные верхние углы 6">
            <a:extLst>
              <a:ext uri="{FF2B5EF4-FFF2-40B4-BE49-F238E27FC236}">
                <a16:creationId xmlns:a16="http://schemas.microsoft.com/office/drawing/2014/main" id="{EBDAAA50-6F5C-CF88-578C-F90E57629682}"/>
              </a:ext>
            </a:extLst>
          </p:cNvPr>
          <p:cNvSpPr/>
          <p:nvPr/>
        </p:nvSpPr>
        <p:spPr>
          <a:xfrm rot="10800000">
            <a:off x="0" y="8797"/>
            <a:ext cx="12192000" cy="1468648"/>
          </a:xfrm>
          <a:prstGeom prst="round2SameRect">
            <a:avLst>
              <a:gd name="adj1" fmla="val 18149"/>
              <a:gd name="adj2" fmla="val 0"/>
            </a:avLst>
          </a:prstGeom>
          <a:noFill/>
          <a:ln>
            <a:solidFill>
              <a:srgbClr val="4472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ACC4F0F-E738-A77A-1737-84BF80C8CBEE}"/>
              </a:ext>
            </a:extLst>
          </p:cNvPr>
          <p:cNvSpPr txBox="1"/>
          <p:nvPr/>
        </p:nvSpPr>
        <p:spPr>
          <a:xfrm>
            <a:off x="-2540" y="32804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>
                <a:solidFill>
                  <a:schemeClr val="accent5">
                    <a:lumMod val="50000"/>
                  </a:schemeClr>
                </a:solidFill>
              </a:rPr>
              <a:t>БИЗНЕС МОДЕЛЬ</a:t>
            </a:r>
          </a:p>
        </p:txBody>
      </p:sp>
      <p:sp>
        <p:nvSpPr>
          <p:cNvPr id="17" name="Стрелка: пятиугольник 16">
            <a:extLst>
              <a:ext uri="{FF2B5EF4-FFF2-40B4-BE49-F238E27FC236}">
                <a16:creationId xmlns:a16="http://schemas.microsoft.com/office/drawing/2014/main" id="{E26BA575-3F97-5FF0-02D6-3EFEEC21BB78}"/>
              </a:ext>
            </a:extLst>
          </p:cNvPr>
          <p:cNvSpPr/>
          <p:nvPr/>
        </p:nvSpPr>
        <p:spPr>
          <a:xfrm>
            <a:off x="6759149" y="1824950"/>
            <a:ext cx="4171268" cy="703476"/>
          </a:xfrm>
          <a:prstGeom prst="homePlate">
            <a:avLst>
              <a:gd name="adj" fmla="val 37935"/>
            </a:avLst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>
                <a:solidFill>
                  <a:schemeClr val="tx1"/>
                </a:solidFill>
              </a:rPr>
              <a:t>2024</a:t>
            </a:r>
          </a:p>
        </p:txBody>
      </p:sp>
      <p:sp>
        <p:nvSpPr>
          <p:cNvPr id="18" name="Стрелка: шеврон 17">
            <a:extLst>
              <a:ext uri="{FF2B5EF4-FFF2-40B4-BE49-F238E27FC236}">
                <a16:creationId xmlns:a16="http://schemas.microsoft.com/office/drawing/2014/main" id="{6A8DF562-2C4A-B6D1-5C9C-B179B5748B15}"/>
              </a:ext>
            </a:extLst>
          </p:cNvPr>
          <p:cNvSpPr/>
          <p:nvPr/>
        </p:nvSpPr>
        <p:spPr>
          <a:xfrm>
            <a:off x="5199579" y="1824950"/>
            <a:ext cx="551259" cy="703476"/>
          </a:xfrm>
          <a:prstGeom prst="chevron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9" name="Стрелка: шеврон 18">
            <a:extLst>
              <a:ext uri="{FF2B5EF4-FFF2-40B4-BE49-F238E27FC236}">
                <a16:creationId xmlns:a16="http://schemas.microsoft.com/office/drawing/2014/main" id="{94685422-337A-AF1E-C1C6-19373FDA6C87}"/>
              </a:ext>
            </a:extLst>
          </p:cNvPr>
          <p:cNvSpPr/>
          <p:nvPr/>
        </p:nvSpPr>
        <p:spPr>
          <a:xfrm>
            <a:off x="10930417" y="1824950"/>
            <a:ext cx="586669" cy="703476"/>
          </a:xfrm>
          <a:prstGeom prst="chevron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118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D60F33EA-703E-F271-712F-F8DF189A3BD9}"/>
              </a:ext>
            </a:extLst>
          </p:cNvPr>
          <p:cNvGrpSpPr/>
          <p:nvPr/>
        </p:nvGrpSpPr>
        <p:grpSpPr>
          <a:xfrm>
            <a:off x="-1" y="0"/>
            <a:ext cx="12324079" cy="6858000"/>
            <a:chOff x="1265114" y="1141906"/>
            <a:chExt cx="10146505" cy="5439978"/>
          </a:xfrm>
          <a:solidFill>
            <a:schemeClr val="bg2"/>
          </a:solidFill>
        </p:grpSpPr>
        <p:grpSp>
          <p:nvGrpSpPr>
            <p:cNvPr id="5" name="Группа 4">
              <a:extLst>
                <a:ext uri="{FF2B5EF4-FFF2-40B4-BE49-F238E27FC236}">
                  <a16:creationId xmlns:a16="http://schemas.microsoft.com/office/drawing/2014/main" id="{99D28C8F-19D9-CF6D-B8E2-C4E5E0BCB32A}"/>
                </a:ext>
              </a:extLst>
            </p:cNvPr>
            <p:cNvGrpSpPr/>
            <p:nvPr/>
          </p:nvGrpSpPr>
          <p:grpSpPr>
            <a:xfrm>
              <a:off x="1265114" y="1141906"/>
              <a:ext cx="10037791" cy="5439978"/>
              <a:chOff x="571095" y="1518497"/>
              <a:chExt cx="9139239" cy="5063389"/>
            </a:xfrm>
            <a:grpFill/>
          </p:grpSpPr>
          <p:sp>
            <p:nvSpPr>
              <p:cNvPr id="15" name="Прямоугольник 14">
                <a:extLst>
                  <a:ext uri="{FF2B5EF4-FFF2-40B4-BE49-F238E27FC236}">
                    <a16:creationId xmlns:a16="http://schemas.microsoft.com/office/drawing/2014/main" id="{2216CD1E-7537-AA90-FD0B-59A8C1D17240}"/>
                  </a:ext>
                </a:extLst>
              </p:cNvPr>
              <p:cNvSpPr/>
              <p:nvPr/>
            </p:nvSpPr>
            <p:spPr>
              <a:xfrm>
                <a:off x="571095" y="1528205"/>
                <a:ext cx="1828800" cy="3801589"/>
              </a:xfrm>
              <a:prstGeom prst="rect">
                <a:avLst/>
              </a:prstGeom>
              <a:solidFill>
                <a:srgbClr val="99FFC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ru-RU" sz="1100">
                  <a:latin typeface="Montserrat" pitchFamily="2" charset="0"/>
                </a:endParaRPr>
              </a:p>
            </p:txBody>
          </p:sp>
          <p:sp>
            <p:nvSpPr>
              <p:cNvPr id="16" name="Прямоугольник 15">
                <a:extLst>
                  <a:ext uri="{FF2B5EF4-FFF2-40B4-BE49-F238E27FC236}">
                    <a16:creationId xmlns:a16="http://schemas.microsoft.com/office/drawing/2014/main" id="{3BD44774-EFA7-4A53-0904-9F82587038F6}"/>
                  </a:ext>
                </a:extLst>
              </p:cNvPr>
              <p:cNvSpPr/>
              <p:nvPr/>
            </p:nvSpPr>
            <p:spPr>
              <a:xfrm>
                <a:off x="4227108" y="1522121"/>
                <a:ext cx="1828800" cy="3801589"/>
              </a:xfrm>
              <a:prstGeom prst="rect">
                <a:avLst/>
              </a:prstGeom>
              <a:solidFill>
                <a:srgbClr val="FFD9FF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ru-RU" sz="1100">
                  <a:latin typeface="Montserrat" pitchFamily="2" charset="0"/>
                </a:endParaRPr>
              </a:p>
            </p:txBody>
          </p:sp>
          <p:sp>
            <p:nvSpPr>
              <p:cNvPr id="17" name="Прямоугольник 16">
                <a:extLst>
                  <a:ext uri="{FF2B5EF4-FFF2-40B4-BE49-F238E27FC236}">
                    <a16:creationId xmlns:a16="http://schemas.microsoft.com/office/drawing/2014/main" id="{5E4E18F0-40CA-82E2-2CB2-8C868BCCB7E7}"/>
                  </a:ext>
                </a:extLst>
              </p:cNvPr>
              <p:cNvSpPr/>
              <p:nvPr/>
            </p:nvSpPr>
            <p:spPr>
              <a:xfrm>
                <a:off x="7881534" y="1518497"/>
                <a:ext cx="1828800" cy="3801589"/>
              </a:xfrm>
              <a:prstGeom prst="rect">
                <a:avLst/>
              </a:prstGeom>
              <a:solidFill>
                <a:srgbClr val="CCFFC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ru-RU" sz="1100">
                  <a:latin typeface="Montserrat" pitchFamily="2" charset="0"/>
                </a:endParaRPr>
              </a:p>
            </p:txBody>
          </p:sp>
          <p:grpSp>
            <p:nvGrpSpPr>
              <p:cNvPr id="18" name="Группа 17">
                <a:extLst>
                  <a:ext uri="{FF2B5EF4-FFF2-40B4-BE49-F238E27FC236}">
                    <a16:creationId xmlns:a16="http://schemas.microsoft.com/office/drawing/2014/main" id="{B2D8A2F6-5D03-C803-367C-73BF3FB902D1}"/>
                  </a:ext>
                </a:extLst>
              </p:cNvPr>
              <p:cNvGrpSpPr/>
              <p:nvPr/>
            </p:nvGrpSpPr>
            <p:grpSpPr>
              <a:xfrm>
                <a:off x="2398308" y="1528205"/>
                <a:ext cx="1828800" cy="3811268"/>
                <a:chOff x="7141228" y="1528205"/>
                <a:chExt cx="1828800" cy="3811268"/>
              </a:xfrm>
              <a:grpFill/>
            </p:grpSpPr>
            <p:sp>
              <p:nvSpPr>
                <p:cNvPr id="24" name="Прямоугольник 23">
                  <a:extLst>
                    <a:ext uri="{FF2B5EF4-FFF2-40B4-BE49-F238E27FC236}">
                      <a16:creationId xmlns:a16="http://schemas.microsoft.com/office/drawing/2014/main" id="{00D5A73E-7694-F02E-70B7-4E4419E49941}"/>
                    </a:ext>
                  </a:extLst>
                </p:cNvPr>
                <p:cNvSpPr/>
                <p:nvPr/>
              </p:nvSpPr>
              <p:spPr>
                <a:xfrm>
                  <a:off x="7141228" y="1528205"/>
                  <a:ext cx="1828800" cy="1900796"/>
                </a:xfrm>
                <a:prstGeom prst="rect">
                  <a:avLst/>
                </a:prstGeom>
                <a:solidFill>
                  <a:srgbClr val="FFFFCC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ru-RU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ru-RU" sz="1100" dirty="0">
                    <a:latin typeface="Montserrat" pitchFamily="2" charset="0"/>
                  </a:endParaRPr>
                </a:p>
              </p:txBody>
            </p:sp>
            <p:sp>
              <p:nvSpPr>
                <p:cNvPr id="25" name="Прямоугольник 24">
                  <a:extLst>
                    <a:ext uri="{FF2B5EF4-FFF2-40B4-BE49-F238E27FC236}">
                      <a16:creationId xmlns:a16="http://schemas.microsoft.com/office/drawing/2014/main" id="{A4FE26DE-0DBA-01D9-B222-7CBEA5267D5D}"/>
                    </a:ext>
                  </a:extLst>
                </p:cNvPr>
                <p:cNvSpPr/>
                <p:nvPr/>
              </p:nvSpPr>
              <p:spPr>
                <a:xfrm>
                  <a:off x="7141228" y="3438677"/>
                  <a:ext cx="1828800" cy="1900796"/>
                </a:xfrm>
                <a:prstGeom prst="rect">
                  <a:avLst/>
                </a:prstGeom>
                <a:solidFill>
                  <a:srgbClr val="CCECFF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ru-RU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ru-RU" sz="1100" dirty="0">
                    <a:latin typeface="Montserrat" pitchFamily="2" charset="0"/>
                  </a:endParaRPr>
                </a:p>
              </p:txBody>
            </p:sp>
          </p:grpSp>
          <p:grpSp>
            <p:nvGrpSpPr>
              <p:cNvPr id="19" name="Группа 18">
                <a:extLst>
                  <a:ext uri="{FF2B5EF4-FFF2-40B4-BE49-F238E27FC236}">
                    <a16:creationId xmlns:a16="http://schemas.microsoft.com/office/drawing/2014/main" id="{AC007121-B74E-3561-D524-94574B551D83}"/>
                  </a:ext>
                </a:extLst>
              </p:cNvPr>
              <p:cNvGrpSpPr/>
              <p:nvPr/>
            </p:nvGrpSpPr>
            <p:grpSpPr>
              <a:xfrm>
                <a:off x="6054320" y="1522119"/>
                <a:ext cx="1828801" cy="3811268"/>
                <a:chOff x="7141227" y="1528205"/>
                <a:chExt cx="1828801" cy="3811268"/>
              </a:xfrm>
              <a:grpFill/>
            </p:grpSpPr>
            <p:sp>
              <p:nvSpPr>
                <p:cNvPr id="22" name="Прямоугольник 21">
                  <a:extLst>
                    <a:ext uri="{FF2B5EF4-FFF2-40B4-BE49-F238E27FC236}">
                      <a16:creationId xmlns:a16="http://schemas.microsoft.com/office/drawing/2014/main" id="{9D9DC6BF-D7EF-1456-D708-214361FF6A38}"/>
                    </a:ext>
                  </a:extLst>
                </p:cNvPr>
                <p:cNvSpPr/>
                <p:nvPr/>
              </p:nvSpPr>
              <p:spPr>
                <a:xfrm>
                  <a:off x="7141228" y="1528205"/>
                  <a:ext cx="1828800" cy="1900796"/>
                </a:xfrm>
                <a:prstGeom prst="rect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ru-RU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ru-RU" sz="1100">
                    <a:latin typeface="Montserrat" pitchFamily="2" charset="0"/>
                  </a:endParaRPr>
                </a:p>
              </p:txBody>
            </p:sp>
            <p:sp>
              <p:nvSpPr>
                <p:cNvPr id="23" name="Прямоугольник 22">
                  <a:extLst>
                    <a:ext uri="{FF2B5EF4-FFF2-40B4-BE49-F238E27FC236}">
                      <a16:creationId xmlns:a16="http://schemas.microsoft.com/office/drawing/2014/main" id="{44E964D1-06C2-E662-32C6-513DFED0DF51}"/>
                    </a:ext>
                  </a:extLst>
                </p:cNvPr>
                <p:cNvSpPr/>
                <p:nvPr/>
              </p:nvSpPr>
              <p:spPr>
                <a:xfrm>
                  <a:off x="7141227" y="3438677"/>
                  <a:ext cx="1828800" cy="1900796"/>
                </a:xfrm>
                <a:prstGeom prst="rect">
                  <a:avLst/>
                </a:prstGeom>
                <a:solidFill>
                  <a:srgbClr val="CCECFF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ru-RU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ru-RU" sz="1100">
                    <a:latin typeface="Montserrat" pitchFamily="2" charset="0"/>
                  </a:endParaRPr>
                </a:p>
              </p:txBody>
            </p:sp>
          </p:grpSp>
          <p:sp>
            <p:nvSpPr>
              <p:cNvPr id="20" name="Прямоугольник 19">
                <a:extLst>
                  <a:ext uri="{FF2B5EF4-FFF2-40B4-BE49-F238E27FC236}">
                    <a16:creationId xmlns:a16="http://schemas.microsoft.com/office/drawing/2014/main" id="{49A9B6A5-15AF-9306-9220-DF4AEC4C6580}"/>
                  </a:ext>
                </a:extLst>
              </p:cNvPr>
              <p:cNvSpPr/>
              <p:nvPr/>
            </p:nvSpPr>
            <p:spPr>
              <a:xfrm rot="16200000">
                <a:off x="2217699" y="3685714"/>
                <a:ext cx="1252092" cy="4540251"/>
              </a:xfrm>
              <a:prstGeom prst="rect">
                <a:avLst/>
              </a:prstGeom>
              <a:solidFill>
                <a:srgbClr val="CCFFFF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ru-RU" sz="1100">
                  <a:latin typeface="Montserrat" pitchFamily="2" charset="0"/>
                </a:endParaRPr>
              </a:p>
            </p:txBody>
          </p:sp>
          <p:sp>
            <p:nvSpPr>
              <p:cNvPr id="21" name="Прямоугольник 20">
                <a:extLst>
                  <a:ext uri="{FF2B5EF4-FFF2-40B4-BE49-F238E27FC236}">
                    <a16:creationId xmlns:a16="http://schemas.microsoft.com/office/drawing/2014/main" id="{FB5588B0-6342-B773-A751-D27E185A344E}"/>
                  </a:ext>
                </a:extLst>
              </p:cNvPr>
              <p:cNvSpPr/>
              <p:nvPr/>
            </p:nvSpPr>
            <p:spPr>
              <a:xfrm rot="16200000">
                <a:off x="6784797" y="3656349"/>
                <a:ext cx="1252092" cy="4598981"/>
              </a:xfrm>
              <a:prstGeom prst="rect">
                <a:avLst/>
              </a:prstGeom>
              <a:solidFill>
                <a:srgbClr val="CCCCFF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ru-RU" sz="1100">
                  <a:latin typeface="Montserrat" pitchFamily="2" charset="0"/>
                </a:endParaRPr>
              </a:p>
            </p:txBody>
          </p:sp>
        </p:grpSp>
        <p:sp>
          <p:nvSpPr>
            <p:cNvPr id="6" name="TextBox 20">
              <a:extLst>
                <a:ext uri="{FF2B5EF4-FFF2-40B4-BE49-F238E27FC236}">
                  <a16:creationId xmlns:a16="http://schemas.microsoft.com/office/drawing/2014/main" id="{532EC275-0620-D770-2C6A-AB86AC7D7D92}"/>
                </a:ext>
              </a:extLst>
            </p:cNvPr>
            <p:cNvSpPr txBox="1"/>
            <p:nvPr/>
          </p:nvSpPr>
          <p:spPr>
            <a:xfrm>
              <a:off x="6284880" y="5299995"/>
              <a:ext cx="3183535" cy="561517"/>
            </a:xfrm>
            <a:prstGeom prst="rect">
              <a:avLst/>
            </a:prstGeom>
            <a:solidFill>
              <a:srgbClr val="CCCCFF"/>
            </a:solidFill>
          </p:spPr>
          <p:txBody>
            <a:bodyPr wrap="non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dirty="0">
                  <a:latin typeface="Montserrat" pitchFamily="2" charset="0"/>
                </a:rPr>
                <a:t>6</a:t>
              </a:r>
              <a:r>
                <a:rPr lang="ru-RU" sz="2000" dirty="0">
                  <a:latin typeface="Montserrat" pitchFamily="2" charset="0"/>
                </a:rPr>
                <a:t>. Потоки прибыли</a:t>
              </a:r>
            </a:p>
            <a:p>
              <a:r>
                <a:rPr lang="ru-RU" sz="2000" dirty="0">
                  <a:latin typeface="Montserrat" pitchFamily="2" charset="0"/>
                </a:rPr>
                <a:t>Стоимость подписки (</a:t>
              </a:r>
              <a:r>
                <a:rPr lang="en-US" sz="2000" dirty="0">
                  <a:latin typeface="Montserrat" pitchFamily="2" charset="0"/>
                </a:rPr>
                <a:t>&gt;</a:t>
              </a:r>
              <a:r>
                <a:rPr lang="ru-RU" sz="2000" dirty="0">
                  <a:latin typeface="Montserrat" pitchFamily="2" charset="0"/>
                </a:rPr>
                <a:t>500)</a:t>
              </a:r>
            </a:p>
          </p:txBody>
        </p:sp>
        <p:sp>
          <p:nvSpPr>
            <p:cNvPr id="7" name="TextBox 21">
              <a:extLst>
                <a:ext uri="{FF2B5EF4-FFF2-40B4-BE49-F238E27FC236}">
                  <a16:creationId xmlns:a16="http://schemas.microsoft.com/office/drawing/2014/main" id="{202C0B3C-BE2D-BAD6-9BD1-33E16F940F72}"/>
                </a:ext>
              </a:extLst>
            </p:cNvPr>
            <p:cNvSpPr txBox="1"/>
            <p:nvPr/>
          </p:nvSpPr>
          <p:spPr>
            <a:xfrm>
              <a:off x="1351903" y="5299995"/>
              <a:ext cx="4745344" cy="1049793"/>
            </a:xfrm>
            <a:prstGeom prst="rect">
              <a:avLst/>
            </a:prstGeom>
            <a:solidFill>
              <a:srgbClr val="CCFFFF"/>
            </a:solidFill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2000" dirty="0">
                  <a:latin typeface="Montserrat" pitchFamily="2" charset="0"/>
                </a:rPr>
                <a:t>7. Структура издержек</a:t>
              </a:r>
            </a:p>
            <a:p>
              <a:r>
                <a:rPr lang="ru-RU" sz="2000" dirty="0">
                  <a:latin typeface="Montserrat" pitchFamily="2" charset="0"/>
                </a:rPr>
                <a:t>Разработка, поддержка и развитие приложения</a:t>
              </a:r>
              <a:endParaRPr lang="en-US" sz="2000" dirty="0">
                <a:latin typeface="Montserrat" pitchFamily="2" charset="0"/>
              </a:endParaRPr>
            </a:p>
            <a:p>
              <a:r>
                <a:rPr lang="en-US" sz="2000" dirty="0">
                  <a:latin typeface="Montserrat" pitchFamily="2" charset="0"/>
                </a:rPr>
                <a:t>(1,5 </a:t>
              </a:r>
              <a:r>
                <a:rPr lang="ru-RU" sz="2000" dirty="0">
                  <a:latin typeface="Montserrat" pitchFamily="2" charset="0"/>
                </a:rPr>
                <a:t>рублей за 5 действий с </a:t>
              </a:r>
              <a:r>
                <a:rPr lang="en-US" sz="2000" dirty="0">
                  <a:latin typeface="Montserrat" pitchFamily="2" charset="0"/>
                </a:rPr>
                <a:t>GPT)</a:t>
              </a:r>
              <a:endParaRPr lang="ru-RU" sz="2000" dirty="0">
                <a:latin typeface="Montserrat" pitchFamily="2" charset="0"/>
              </a:endParaRPr>
            </a:p>
          </p:txBody>
        </p:sp>
        <p:sp>
          <p:nvSpPr>
            <p:cNvPr id="8" name="TextBox 22">
              <a:extLst>
                <a:ext uri="{FF2B5EF4-FFF2-40B4-BE49-F238E27FC236}">
                  <a16:creationId xmlns:a16="http://schemas.microsoft.com/office/drawing/2014/main" id="{4ABD7668-8AE7-4ECD-4C6F-225C1AFC65A5}"/>
                </a:ext>
              </a:extLst>
            </p:cNvPr>
            <p:cNvSpPr txBox="1"/>
            <p:nvPr/>
          </p:nvSpPr>
          <p:spPr>
            <a:xfrm>
              <a:off x="3339963" y="3222285"/>
              <a:ext cx="1903152" cy="2026344"/>
            </a:xfrm>
            <a:prstGeom prst="rect">
              <a:avLst/>
            </a:prstGeom>
            <a:solidFill>
              <a:srgbClr val="CCECFF"/>
            </a:solidFill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2000" dirty="0">
                  <a:latin typeface="Montserrat" pitchFamily="2" charset="0"/>
                </a:rPr>
                <a:t>8. Ключевые метрики</a:t>
              </a:r>
              <a:endParaRPr lang="en-US" sz="2000" dirty="0">
                <a:latin typeface="Montserrat" pitchFamily="2" charset="0"/>
              </a:endParaRPr>
            </a:p>
            <a:p>
              <a:endParaRPr lang="ru-RU" sz="2000" dirty="0">
                <a:latin typeface="Montserrat" pitchFamily="2" charset="0"/>
              </a:endParaRPr>
            </a:p>
            <a:p>
              <a:r>
                <a:rPr lang="ru-RU" sz="2000" dirty="0">
                  <a:latin typeface="Montserrat" pitchFamily="2" charset="0"/>
                </a:rPr>
                <a:t>Процент повторных заказов после первого использования</a:t>
              </a:r>
            </a:p>
          </p:txBody>
        </p:sp>
        <p:sp>
          <p:nvSpPr>
            <p:cNvPr id="9" name="TextBox 23">
              <a:extLst>
                <a:ext uri="{FF2B5EF4-FFF2-40B4-BE49-F238E27FC236}">
                  <a16:creationId xmlns:a16="http://schemas.microsoft.com/office/drawing/2014/main" id="{023EC95C-42F8-620E-20DE-5B15036BE327}"/>
                </a:ext>
              </a:extLst>
            </p:cNvPr>
            <p:cNvSpPr txBox="1"/>
            <p:nvPr/>
          </p:nvSpPr>
          <p:spPr>
            <a:xfrm>
              <a:off x="7326648" y="3228943"/>
              <a:ext cx="1552938" cy="15380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2000" dirty="0">
                  <a:latin typeface="Montserrat" pitchFamily="2" charset="0"/>
                </a:rPr>
                <a:t>5. Каналы</a:t>
              </a:r>
              <a:endParaRPr lang="en-US" sz="2000" dirty="0">
                <a:latin typeface="Montserrat" pitchFamily="2" charset="0"/>
              </a:endParaRPr>
            </a:p>
            <a:p>
              <a:endParaRPr lang="ru-RU" sz="2000" dirty="0">
                <a:latin typeface="Montserrat" pitchFamily="2" charset="0"/>
              </a:endParaRPr>
            </a:p>
            <a:p>
              <a:r>
                <a:rPr lang="ru-RU" sz="2000" dirty="0">
                  <a:latin typeface="Montserrat" pitchFamily="2" charset="0"/>
                </a:rPr>
                <a:t>Социальные сети и личные продажи.</a:t>
              </a:r>
            </a:p>
          </p:txBody>
        </p:sp>
        <p:sp>
          <p:nvSpPr>
            <p:cNvPr id="10" name="TextBox 24">
              <a:extLst>
                <a:ext uri="{FF2B5EF4-FFF2-40B4-BE49-F238E27FC236}">
                  <a16:creationId xmlns:a16="http://schemas.microsoft.com/office/drawing/2014/main" id="{AA3A7399-8AC8-0BB2-6C81-04BFF67A69C1}"/>
                </a:ext>
              </a:extLst>
            </p:cNvPr>
            <p:cNvSpPr txBox="1"/>
            <p:nvPr/>
          </p:nvSpPr>
          <p:spPr>
            <a:xfrm>
              <a:off x="9297070" y="1221050"/>
              <a:ext cx="2114549" cy="17822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28600" indent="-228600">
                <a:buAutoNum type="arabicPeriod"/>
              </a:pPr>
              <a:r>
                <a:rPr lang="ru-RU" sz="2000" dirty="0">
                  <a:latin typeface="Montserrat" pitchFamily="2" charset="0"/>
                </a:rPr>
                <a:t>Сегменты потребителей, ранние последователи</a:t>
              </a:r>
            </a:p>
            <a:p>
              <a:endParaRPr lang="ru-RU" sz="2000" dirty="0">
                <a:latin typeface="Montserrat" pitchFamily="2" charset="0"/>
              </a:endParaRPr>
            </a:p>
            <a:p>
              <a:r>
                <a:rPr lang="ru-RU" sz="2000" dirty="0">
                  <a:latin typeface="Montserrat" pitchFamily="2" charset="0"/>
                </a:rPr>
                <a:t>Малый бизнес и </a:t>
              </a:r>
              <a:r>
                <a:rPr lang="en-US" sz="2000" dirty="0">
                  <a:latin typeface="Montserrat" pitchFamily="2" charset="0"/>
                </a:rPr>
                <a:t>Startup</a:t>
              </a:r>
              <a:endParaRPr lang="ru-RU" sz="2000" dirty="0">
                <a:latin typeface="Montserrat" pitchFamily="2" charset="0"/>
              </a:endParaRPr>
            </a:p>
          </p:txBody>
        </p:sp>
        <p:sp>
          <p:nvSpPr>
            <p:cNvPr id="11" name="TextBox 25">
              <a:extLst>
                <a:ext uri="{FF2B5EF4-FFF2-40B4-BE49-F238E27FC236}">
                  <a16:creationId xmlns:a16="http://schemas.microsoft.com/office/drawing/2014/main" id="{44A1976B-CA0E-E89B-0401-A4FFE2784341}"/>
                </a:ext>
              </a:extLst>
            </p:cNvPr>
            <p:cNvSpPr txBox="1"/>
            <p:nvPr/>
          </p:nvSpPr>
          <p:spPr>
            <a:xfrm>
              <a:off x="5387803" y="1166938"/>
              <a:ext cx="1856176" cy="2758758"/>
            </a:xfrm>
            <a:prstGeom prst="rect">
              <a:avLst/>
            </a:prstGeom>
            <a:solidFill>
              <a:srgbClr val="FFD9FF"/>
            </a:solidFill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2000" dirty="0">
                  <a:latin typeface="Montserrat" pitchFamily="2" charset="0"/>
                </a:rPr>
                <a:t>3. Уникальная ценность</a:t>
              </a:r>
            </a:p>
            <a:p>
              <a:endParaRPr lang="ru-RU" sz="2000" dirty="0">
                <a:latin typeface="Montserrat" pitchFamily="2" charset="0"/>
              </a:endParaRPr>
            </a:p>
            <a:p>
              <a:r>
                <a:rPr lang="ru-RU" sz="2000" dirty="0">
                  <a:latin typeface="Montserrat" pitchFamily="2" charset="0"/>
                </a:rPr>
                <a:t>Контент пишет нейросеть, из=за этого человек получит свой пост быстро и по низкой цене.</a:t>
              </a:r>
            </a:p>
          </p:txBody>
        </p:sp>
        <p:sp>
          <p:nvSpPr>
            <p:cNvPr id="12" name="TextBox 26">
              <a:extLst>
                <a:ext uri="{FF2B5EF4-FFF2-40B4-BE49-F238E27FC236}">
                  <a16:creationId xmlns:a16="http://schemas.microsoft.com/office/drawing/2014/main" id="{8F8F5E34-F8F4-A83A-9A71-FFBF2D4A8919}"/>
                </a:ext>
              </a:extLst>
            </p:cNvPr>
            <p:cNvSpPr txBox="1"/>
            <p:nvPr/>
          </p:nvSpPr>
          <p:spPr>
            <a:xfrm>
              <a:off x="3381454" y="1170930"/>
              <a:ext cx="1898612" cy="15380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2000" dirty="0">
                  <a:latin typeface="Montserrat" pitchFamily="2" charset="0"/>
                </a:rPr>
                <a:t>4. Решение</a:t>
              </a:r>
            </a:p>
            <a:p>
              <a:endParaRPr lang="ru-RU" sz="2000" dirty="0">
                <a:latin typeface="Montserrat" pitchFamily="2" charset="0"/>
              </a:endParaRPr>
            </a:p>
            <a:p>
              <a:r>
                <a:rPr lang="ru-RU" sz="2000" dirty="0">
                  <a:latin typeface="Montserrat" pitchFamily="2" charset="0"/>
                </a:rPr>
                <a:t>Создание чат-бота для написания рубрик</a:t>
              </a:r>
            </a:p>
          </p:txBody>
        </p:sp>
        <p:sp>
          <p:nvSpPr>
            <p:cNvPr id="13" name="TextBox 27">
              <a:extLst>
                <a:ext uri="{FF2B5EF4-FFF2-40B4-BE49-F238E27FC236}">
                  <a16:creationId xmlns:a16="http://schemas.microsoft.com/office/drawing/2014/main" id="{F5019048-C1AA-11FC-94DE-A6CC3A435B20}"/>
                </a:ext>
              </a:extLst>
            </p:cNvPr>
            <p:cNvSpPr txBox="1"/>
            <p:nvPr/>
          </p:nvSpPr>
          <p:spPr>
            <a:xfrm>
              <a:off x="1328159" y="1190391"/>
              <a:ext cx="1898612" cy="32470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2000" dirty="0">
                  <a:latin typeface="Montserrat" pitchFamily="2" charset="0"/>
                </a:rPr>
                <a:t>2. Проблемы и существующие альтернативы</a:t>
              </a:r>
            </a:p>
            <a:p>
              <a:endParaRPr lang="ru-RU" sz="2000" dirty="0">
                <a:latin typeface="Montserrat" pitchFamily="2" charset="0"/>
              </a:endParaRPr>
            </a:p>
            <a:p>
              <a:r>
                <a:rPr lang="ru-RU" sz="2000" dirty="0">
                  <a:latin typeface="Montserrat" pitchFamily="2" charset="0"/>
                </a:rPr>
                <a:t>Малый бизнес и </a:t>
              </a:r>
              <a:r>
                <a:rPr lang="en-US" sz="2000" dirty="0">
                  <a:latin typeface="Montserrat" pitchFamily="2" charset="0"/>
                </a:rPr>
                <a:t>Startup</a:t>
              </a:r>
              <a:r>
                <a:rPr lang="ru-RU" sz="2000" dirty="0">
                  <a:latin typeface="Montserrat" pitchFamily="2" charset="0"/>
                </a:rPr>
                <a:t> не готовы тратить большую сумму денег на. копирайтеров.</a:t>
              </a:r>
            </a:p>
            <a:p>
              <a:r>
                <a:rPr lang="ru-RU" sz="2000" dirty="0">
                  <a:latin typeface="Montserrat" pitchFamily="2" charset="0"/>
                </a:rPr>
                <a:t>Существующие альтернативы: чат-</a:t>
              </a:r>
              <a:r>
                <a:rPr lang="en-US" sz="2000" dirty="0">
                  <a:latin typeface="Montserrat" pitchFamily="2" charset="0"/>
                </a:rPr>
                <a:t>GPT</a:t>
              </a:r>
              <a:endParaRPr lang="ru-RU" sz="2000" dirty="0">
                <a:latin typeface="Montserrat" pitchFamily="2" charset="0"/>
              </a:endParaRPr>
            </a:p>
          </p:txBody>
        </p:sp>
        <p:sp>
          <p:nvSpPr>
            <p:cNvPr id="14" name="TextBox 28">
              <a:extLst>
                <a:ext uri="{FF2B5EF4-FFF2-40B4-BE49-F238E27FC236}">
                  <a16:creationId xmlns:a16="http://schemas.microsoft.com/office/drawing/2014/main" id="{A1B7F6C0-9258-BAD7-F566-48B862F932D3}"/>
                </a:ext>
              </a:extLst>
            </p:cNvPr>
            <p:cNvSpPr txBox="1"/>
            <p:nvPr/>
          </p:nvSpPr>
          <p:spPr>
            <a:xfrm>
              <a:off x="7290209" y="1157728"/>
              <a:ext cx="2003066" cy="2026344"/>
            </a:xfrm>
            <a:prstGeom prst="rect">
              <a:avLst/>
            </a:prstGeom>
            <a:solidFill>
              <a:srgbClr val="99CCFF"/>
            </a:solidFill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2000" dirty="0">
                  <a:latin typeface="Montserrat" pitchFamily="2" charset="0"/>
                </a:rPr>
                <a:t>9. Скрытое преимущество</a:t>
              </a:r>
            </a:p>
            <a:p>
              <a:endParaRPr lang="ru-RU" sz="2000" dirty="0">
                <a:latin typeface="Montserrat" pitchFamily="2" charset="0"/>
              </a:endParaRPr>
            </a:p>
            <a:p>
              <a:r>
                <a:rPr lang="ru-RU" sz="2000" dirty="0">
                  <a:latin typeface="Montserrat" pitchFamily="2" charset="0"/>
                </a:rPr>
                <a:t>Нейросеть пишет контент по определённому алгоритму.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13636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7EA7DAE5-A202-5677-2FC4-962789DE20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7912" y="4873521"/>
            <a:ext cx="1975683" cy="19756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4E7E7144-0FFB-1695-81CF-FDCB04BB6B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0232" y="4873520"/>
            <a:ext cx="1975683" cy="19756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Прямоугольник: скругленные верхние углы 5">
            <a:extLst>
              <a:ext uri="{FF2B5EF4-FFF2-40B4-BE49-F238E27FC236}">
                <a16:creationId xmlns:a16="http://schemas.microsoft.com/office/drawing/2014/main" id="{896C3776-04E1-2DA6-EA15-66F3D6666E72}"/>
              </a:ext>
            </a:extLst>
          </p:cNvPr>
          <p:cNvSpPr/>
          <p:nvPr/>
        </p:nvSpPr>
        <p:spPr>
          <a:xfrm rot="10800000">
            <a:off x="0" y="8797"/>
            <a:ext cx="12192000" cy="1468648"/>
          </a:xfrm>
          <a:prstGeom prst="round2SameRect">
            <a:avLst>
              <a:gd name="adj1" fmla="val 18149"/>
              <a:gd name="adj2" fmla="val 0"/>
            </a:avLst>
          </a:prstGeom>
          <a:noFill/>
          <a:ln>
            <a:solidFill>
              <a:srgbClr val="4472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0C1BDE3-E1FD-1083-2542-F9D890ACACC3}"/>
              </a:ext>
            </a:extLst>
          </p:cNvPr>
          <p:cNvSpPr txBox="1"/>
          <p:nvPr/>
        </p:nvSpPr>
        <p:spPr>
          <a:xfrm>
            <a:off x="-2540" y="32804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>
                <a:solidFill>
                  <a:schemeClr val="accent5">
                    <a:lumMod val="50000"/>
                  </a:schemeClr>
                </a:solidFill>
              </a:rPr>
              <a:t>КОМАНДА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1AAA1F9B-9FD1-33E0-D295-00CBCCF352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" t="12117" r="751" b="11926"/>
          <a:stretch/>
        </p:blipFill>
        <p:spPr bwMode="auto">
          <a:xfrm>
            <a:off x="2234617" y="1578429"/>
            <a:ext cx="2704373" cy="3118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AC10B3AB-9543-2B63-76C9-E94B8994E0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" t="22888" r="-74" b="17905"/>
          <a:stretch/>
        </p:blipFill>
        <p:spPr bwMode="auto">
          <a:xfrm>
            <a:off x="7459760" y="1574322"/>
            <a:ext cx="2704373" cy="3202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745132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2283</TotalTime>
  <Words>268</Words>
  <Application>Microsoft Office PowerPoint</Application>
  <PresentationFormat>Широкоэкранный</PresentationFormat>
  <Paragraphs>94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Montserrat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АНАСТАСИЯ</dc:creator>
  <cp:lastModifiedBy>Иван Морозов</cp:lastModifiedBy>
  <cp:revision>39</cp:revision>
  <dcterms:created xsi:type="dcterms:W3CDTF">2023-11-17T11:53:21Z</dcterms:created>
  <dcterms:modified xsi:type="dcterms:W3CDTF">2023-12-04T19:33:44Z</dcterms:modified>
</cp:coreProperties>
</file>