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5143500" cx="9144000"/>
  <p:notesSz cx="6858000" cy="9144000"/>
  <p:embeddedFontLst>
    <p:embeddedFont>
      <p:font typeface="Raleway SemiBold"/>
      <p:regular r:id="rId26"/>
      <p:bold r:id="rId27"/>
      <p:italic r:id="rId28"/>
      <p:boldItalic r:id="rId29"/>
    </p:embeddedFont>
    <p:embeddedFont>
      <p:font typeface="Raleway"/>
      <p:regular r:id="rId30"/>
      <p:bold r:id="rId31"/>
      <p:italic r:id="rId32"/>
      <p:boldItalic r:id="rId33"/>
    </p:embeddedFont>
    <p:embeddedFont>
      <p:font typeface="Montserrat Medium"/>
      <p:regular r:id="rId34"/>
      <p:bold r:id="rId35"/>
      <p:italic r:id="rId36"/>
      <p:boldItalic r:id="rId37"/>
    </p:embeddedFont>
    <p:embeddedFont>
      <p:font typeface="Raleway Medium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Century Gothic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F184C77-155E-4666-9606-D793A1A45D7E}">
  <a:tblStyle styleId="{EF184C77-155E-4666-9606-D793A1A45D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RalewayMedium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CenturyGothic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italic.fntdata"/><Relationship Id="rId47" Type="http://schemas.openxmlformats.org/officeDocument/2006/relationships/font" Target="fonts/CenturyGothic-bold.fntdata"/><Relationship Id="rId49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33" Type="http://schemas.openxmlformats.org/officeDocument/2006/relationships/font" Target="fonts/Raleway-boldItalic.fntdata"/><Relationship Id="rId32" Type="http://schemas.openxmlformats.org/officeDocument/2006/relationships/font" Target="fonts/Raleway-italic.fntdata"/><Relationship Id="rId35" Type="http://schemas.openxmlformats.org/officeDocument/2006/relationships/font" Target="fonts/MontserratMedium-bold.fntdata"/><Relationship Id="rId34" Type="http://schemas.openxmlformats.org/officeDocument/2006/relationships/font" Target="fonts/MontserratMedium-regular.fntdata"/><Relationship Id="rId37" Type="http://schemas.openxmlformats.org/officeDocument/2006/relationships/font" Target="fonts/MontserratMedium-boldItalic.fntdata"/><Relationship Id="rId36" Type="http://schemas.openxmlformats.org/officeDocument/2006/relationships/font" Target="fonts/MontserratMedium-italic.fntdata"/><Relationship Id="rId39" Type="http://schemas.openxmlformats.org/officeDocument/2006/relationships/font" Target="fonts/RalewayMedium-bold.fntdata"/><Relationship Id="rId38" Type="http://schemas.openxmlformats.org/officeDocument/2006/relationships/font" Target="fonts/RalewayMedium-regular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font" Target="fonts/RalewaySemiBold-regular.fntdata"/><Relationship Id="rId25" Type="http://schemas.openxmlformats.org/officeDocument/2006/relationships/slide" Target="slides/slide18.xml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29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5aa927d0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25aa927d06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9e6907749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9e6907749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9e6907749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9e6907749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e6907749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9e6907749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9e6907749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9e6907749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9ea8fe052e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9ea8fe052e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15.jp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holevaviktoria@gmail.com" TargetMode="External"/><Relationship Id="rId4" Type="http://schemas.openxmlformats.org/officeDocument/2006/relationships/hyperlink" Target="https://vk.com/viktoria.holeva" TargetMode="External"/><Relationship Id="rId5" Type="http://schemas.openxmlformats.org/officeDocument/2006/relationships/image" Target="../media/image21.png"/><Relationship Id="rId6" Type="http://schemas.openxmlformats.org/officeDocument/2006/relationships/image" Target="../media/image23.png"/><Relationship Id="rId7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365342" y="1564381"/>
            <a:ext cx="4655700" cy="89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Беспроводной карманный смарт-спирометр «ДЫШИ»</a:t>
            </a:r>
            <a:endParaRPr b="1" sz="4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062" y="297008"/>
            <a:ext cx="1282488" cy="43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6575" y="130526"/>
            <a:ext cx="932599" cy="7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3550" y="105700"/>
            <a:ext cx="1896500" cy="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6825" y="1623677"/>
            <a:ext cx="6153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33"/>
              <a:t>По данным исследования на 2022 год в России в среднем на 100 тыс. чел. приходится 58.3 больных ХОБЛ и 79.9 больных астмой. Исходя из этой информации, примерно </a:t>
            </a:r>
            <a:r>
              <a:rPr b="1" i="1" lang="ru" sz="5033"/>
              <a:t>203 тыс. россиян</a:t>
            </a:r>
            <a:r>
              <a:rPr lang="ru" sz="5033"/>
              <a:t> </a:t>
            </a:r>
            <a:r>
              <a:rPr lang="ru" sz="5033"/>
              <a:t>страдают</a:t>
            </a:r>
            <a:r>
              <a:rPr lang="ru" sz="5033"/>
              <a:t> данными заболеваниями.</a:t>
            </a:r>
            <a:endParaRPr sz="5033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19450" y="2493075"/>
            <a:ext cx="6835200" cy="2216400"/>
          </a:xfrm>
          <a:prstGeom prst="rect">
            <a:avLst/>
          </a:prstGeom>
          <a:noFill/>
          <a:ln cap="flat" cmpd="sng" w="19050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AutoNum type="arabicParenR"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Данные заболевания требуют постоянной корректировки </a:t>
            </a: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дозирования лекарств.</a:t>
            </a: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Это серьезная проблема, приводящая к дорогостоящим обострениям и госпитализации. 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Именно поэтому требуется </a:t>
            </a:r>
            <a:r>
              <a:rPr i="1" lang="ru" sz="1200" u="sng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постоянный мониторинг, чтобы лечащий врач смог </a:t>
            </a:r>
            <a:r>
              <a:rPr i="1" lang="ru" sz="1200" u="sng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вовремя</a:t>
            </a:r>
            <a:r>
              <a:rPr i="1" lang="ru" sz="1200" u="sng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i="1" lang="ru" sz="1200" u="sng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скорректировать</a:t>
            </a:r>
            <a:r>
              <a:rPr i="1" lang="ru" sz="1200" u="sng">
                <a:solidFill>
                  <a:srgbClr val="9F00FF"/>
                </a:solidFill>
                <a:latin typeface="Raleway"/>
                <a:ea typeface="Raleway"/>
                <a:cs typeface="Raleway"/>
                <a:sym typeface="Raleway"/>
              </a:rPr>
              <a:t> терапию до наступления обострения</a:t>
            </a:r>
            <a:endParaRPr i="1" sz="1200" u="sng">
              <a:solidFill>
                <a:srgbClr val="9F00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AutoNum type="arabicParenR"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Для бронхиальной астмы характерно приступообразное течение заболевания. С помощью постоянного мониторинга можно предопределить наступления приступа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AutoNum type="arabicParenR"/>
            </a:pPr>
            <a:r>
              <a:rPr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Недостаточное развитие навыков телемедицины в настоящее время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01718" y="22040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2286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/>
              <a:t>Больные бронхиальной астмой, ХОБЛ с частыми обострениями, часто посещающие врача, люди, беспокоящиеся за свое здоровье.</a:t>
            </a:r>
            <a:endParaRPr sz="19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007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7" y="1695050"/>
            <a:ext cx="8113200" cy="28884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2286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Продукт может решить проблему пациентов с бронхиальной астмой или хронической обструктивной болезнью легких и лечащих их врачей, которая выражается в том, что:</a:t>
            </a:r>
            <a:endParaRPr b="1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"/>
              <a:t>Обострения этих заболеваний порой требуют обращения в медицинскую организацию или даже госпитализации, поэтому необходимо приложение, связанное с устройством, которое  будет </a:t>
            </a:r>
            <a:r>
              <a:rPr i="1" lang="ru">
                <a:solidFill>
                  <a:srgbClr val="FF2F2D"/>
                </a:solidFill>
              </a:rPr>
              <a:t>предупреждать о патологических изменениях параметров спирометрии</a:t>
            </a:r>
            <a:r>
              <a:rPr lang="ru"/>
              <a:t>;</a:t>
            </a:r>
            <a:endParaRPr/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❖"/>
            </a:pPr>
            <a:r>
              <a:rPr lang="ru"/>
              <a:t>При данных </a:t>
            </a:r>
            <a:r>
              <a:rPr lang="ru"/>
              <a:t>состояниях</a:t>
            </a:r>
            <a:r>
              <a:rPr lang="ru"/>
              <a:t> лечащему врачу необходимо оценивать эффективность назначенной терапии удаленно, при необходимости возможна будет </a:t>
            </a:r>
            <a:r>
              <a:rPr lang="ru">
                <a:solidFill>
                  <a:srgbClr val="FD493D"/>
                </a:solidFill>
              </a:rPr>
              <a:t>удаленная коррекция лечения</a:t>
            </a:r>
            <a:r>
              <a:rPr lang="ru"/>
              <a:t>;</a:t>
            </a:r>
            <a:endParaRPr/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❖"/>
            </a:pPr>
            <a:r>
              <a:rPr lang="ru">
                <a:solidFill>
                  <a:srgbClr val="132C40"/>
                </a:solidFill>
              </a:rPr>
              <a:t>Совсем недавно мир столкнулся с COVID-19. Данная ситуация показала необходимость развития телемедицины и возможности сбора эмпирических данных дистанционно.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❖"/>
            </a:pPr>
            <a:r>
              <a:rPr lang="ru">
                <a:solidFill>
                  <a:srgbClr val="132C40"/>
                </a:solidFill>
              </a:rPr>
              <a:t>Необходимость возможности </a:t>
            </a:r>
            <a:r>
              <a:rPr lang="ru">
                <a:solidFill>
                  <a:srgbClr val="132C40"/>
                </a:solidFill>
              </a:rPr>
              <a:t>дифференциальной</a:t>
            </a:r>
            <a:r>
              <a:rPr lang="ru">
                <a:solidFill>
                  <a:srgbClr val="132C40"/>
                </a:solidFill>
              </a:rPr>
              <a:t> диагностики бронхиальной астмы и ХОБЛ  в неоднозначных случаях, требующих более длительного наблюдения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2112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285211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182231"/>
            <a:ext cx="79932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/>
              <a:t>Создание </a:t>
            </a:r>
            <a:r>
              <a:rPr lang="ru" sz="1400">
                <a:solidFill>
                  <a:schemeClr val="dk1"/>
                </a:solidFill>
              </a:rPr>
              <a:t>беспроводного карманного смарт-спирометра «ДЫШИ»,</a:t>
            </a:r>
            <a:r>
              <a:rPr lang="ru" sz="1400"/>
              <a:t> дополненный приложением, в котором будут храниться данные, полученные при спирометрии, сравнительная характеристика полученных данных, что делает возможным мониторирование лечащим врачом состояние пациента и  при необходимости, оставлять комментарии</a:t>
            </a:r>
            <a:endParaRPr sz="16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524325" y="1510900"/>
            <a:ext cx="8365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“NewGIM”</a:t>
            </a:r>
            <a:endParaRPr sz="1200">
              <a:solidFill>
                <a:srgbClr val="FF0000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с хроническими респираторными заболеваниями, такими как ХОБЛ и бронхиальная астма 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невозможности постоянного контроля своего состояния</a:t>
            </a:r>
            <a:endParaRPr sz="1200">
              <a:solidFill>
                <a:schemeClr val="dk2"/>
              </a:solidFill>
              <a:highlight>
                <a:schemeClr val="accent6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связанную с необходимостью постоянного дистанционного контроля терапии данных пациентов и с дифференциальной диагностикой  данных заболеваний в неоднозначных клинических случаях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беспроводного карманного смарт-спирометра «ДЫШИ», дополненный приложением, в котором будут храниться данные, полученные при спирометрии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своевременную корректировку терапии для предупреждения обострения , при этом не обращаясь дополнительно в лечебные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учреждения 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проводя измерения в домашних условиях с помощью удобного в применении устройства без помощи других людей, в том числе медицинского персонала, что значительно улучшает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качество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жизни пациента и делает для него возможным контроль хронического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заболевания.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88943" y="4968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01725" y="389050"/>
            <a:ext cx="3679500" cy="9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lt1"/>
                </a:solidFill>
              </a:rPr>
              <a:t> </a:t>
            </a:r>
            <a:r>
              <a:rPr lang="ru" sz="2500">
                <a:solidFill>
                  <a:schemeClr val="lt1"/>
                </a:solidFill>
              </a:rPr>
              <a:t>РЫНОК</a:t>
            </a:r>
            <a:endParaRPr sz="25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326875" y="1007500"/>
            <a:ext cx="41703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Динамика объема рынка спирометров в России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4909875" y="3715975"/>
            <a:ext cx="30669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4679950" y="956575"/>
            <a:ext cx="3925500" cy="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Динамика потребления медицинского оборудования в России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7533750" y="2495475"/>
            <a:ext cx="1068000" cy="45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5648400" y="4158650"/>
            <a:ext cx="25545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0" l="11746" r="0" t="0"/>
          <a:stretch/>
        </p:blipFill>
        <p:spPr>
          <a:xfrm>
            <a:off x="326875" y="1417938"/>
            <a:ext cx="3870374" cy="31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3575" y="1661599"/>
            <a:ext cx="4400775" cy="240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2"/>
          <p:cNvSpPr txBox="1"/>
          <p:nvPr/>
        </p:nvSpPr>
        <p:spPr>
          <a:xfrm>
            <a:off x="496225" y="2088577"/>
            <a:ext cx="6936600" cy="16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Наши прямые конкуренты - сухие электронные портативные спирометры следующих моделей:</a:t>
            </a:r>
            <a:endParaRPr sz="11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Montserrat Medium"/>
              <a:buChar char="➔"/>
            </a:pPr>
            <a:r>
              <a:rPr lang="ru" sz="15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Micro DIRECT (CareFusion) Micro Loop</a:t>
            </a:r>
            <a:endParaRPr sz="15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Montserrat Medium"/>
              <a:buChar char="➔"/>
            </a:pPr>
            <a:r>
              <a:rPr lang="ru" sz="15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Vitalograph micro 6300 </a:t>
            </a:r>
            <a:endParaRPr sz="15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Montserrat Medium"/>
              <a:buChar char="➔"/>
            </a:pPr>
            <a:r>
              <a:rPr lang="ru" sz="15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MIR SpiroBank G USB</a:t>
            </a:r>
            <a:endParaRPr sz="15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15" name="Google Shape;215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type="title"/>
          </p:nvPr>
        </p:nvSpPr>
        <p:spPr>
          <a:xfrm>
            <a:off x="456825" y="538080"/>
            <a:ext cx="46557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 1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MIR SpiroBank G USB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25" name="Google Shape;225;p33"/>
          <p:cNvGraphicFramePr/>
          <p:nvPr/>
        </p:nvGraphicFramePr>
        <p:xfrm>
          <a:off x="952500" y="2211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{EF184C77-155E-4666-9606-D793A1A45D7E}</a:tableStyleId>
              </a:tblPr>
              <a:tblGrid>
                <a:gridCol w="3619500"/>
                <a:gridCol w="3619500"/>
              </a:tblGrid>
              <a:tr h="598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сильные стороны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слабые стороны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15232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производит точные вычисления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не нуждается в калибровке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большой объем памяти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необходимо докупать одноразовые датчики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подключение к ПК через USB</a:t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снят с производства </a:t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2525" y="181600"/>
            <a:ext cx="3031275" cy="190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381626" y="288650"/>
            <a:ext cx="5901600" cy="14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 2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Micro DIRECT (CareFusion) Micro Loop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36" name="Google Shape;236;p34"/>
          <p:cNvGraphicFramePr/>
          <p:nvPr/>
        </p:nvGraphicFramePr>
        <p:xfrm>
          <a:off x="1004225" y="2458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{EF184C77-155E-4666-9606-D793A1A45D7E}</a:tableStyleId>
              </a:tblPr>
              <a:tblGrid>
                <a:gridCol w="3619500"/>
                <a:gridCol w="3619500"/>
              </a:tblGrid>
              <a:tr h="570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сильные стороны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слабые стороны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9106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измеряет более 40 параметров спирометрии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датчик «Gold Standart», с которым исследования даже с очень малым потоком обладают высокой точностью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ПО не входит в базовую комплектацию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подключение к ПК и внешнему принтеру напрямую через микро-USB или док-станцию</a:t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3175" y="144137"/>
            <a:ext cx="2252025" cy="225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/>
          <p:nvPr>
            <p:ph type="title"/>
          </p:nvPr>
        </p:nvSpPr>
        <p:spPr>
          <a:xfrm>
            <a:off x="456817" y="330456"/>
            <a:ext cx="46557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Конкурент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r>
              <a:rPr b="1" lang="ru">
                <a:latin typeface="Raleway"/>
                <a:ea typeface="Raleway"/>
                <a:cs typeface="Raleway"/>
                <a:sym typeface="Raleway"/>
              </a:rPr>
              <a:t>Vitalograph micro 6300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47" name="Google Shape;247;p35"/>
          <p:cNvGraphicFramePr/>
          <p:nvPr/>
        </p:nvGraphicFramePr>
        <p:xfrm>
          <a:off x="952500" y="286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{EF184C77-155E-4666-9606-D793A1A45D7E}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сильные стороны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слабые стороны 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бактериальный и вирусный фильтр, благодаря которому не нужно докупать одноразовые детали</a:t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связь с ПК через Bluetooth или микро-USB</a:t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проводит не все виды спирометрических исследований</a:t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Raleway Medium"/>
                        <a:buChar char="●"/>
                      </a:pPr>
                      <a:r>
                        <a:rPr lang="ru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необходима калибровка</a:t>
                      </a:r>
                      <a:endParaRPr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2" name="Google Shape;2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2875" y="124200"/>
            <a:ext cx="2223024" cy="261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456817" y="40565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Чем мы лучше их? </a:t>
            </a:r>
            <a:endParaRPr/>
          </a:p>
        </p:txBody>
      </p:sp>
      <p:sp>
        <p:nvSpPr>
          <p:cNvPr id="258" name="Google Shape;258;p36"/>
          <p:cNvSpPr txBox="1"/>
          <p:nvPr>
            <p:ph idx="1" type="body"/>
          </p:nvPr>
        </p:nvSpPr>
        <p:spPr>
          <a:xfrm>
            <a:off x="456818" y="1320956"/>
            <a:ext cx="7993200" cy="20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Наши сильные стороны: 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связь спирометра с приложением, доступным на любом устройстве с установленным ПО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возможность делиться результатами измерений с лечащим врачом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ru" sz="1500"/>
              <a:t>хранение данных в облаке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в разработке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7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2" name="Google Shape;282;p38"/>
          <p:cNvSpPr txBox="1"/>
          <p:nvPr>
            <p:ph idx="1" type="body"/>
          </p:nvPr>
        </p:nvSpPr>
        <p:spPr>
          <a:xfrm>
            <a:off x="245618" y="1955131"/>
            <a:ext cx="7993200" cy="12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Сформирована  идейная концепция прибора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Определены сферы применения устройства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Изучены прямые конкуренты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Провели начальный этап кастдева</a:t>
            </a:r>
            <a:endParaRPr sz="1600"/>
          </a:p>
        </p:txBody>
      </p:sp>
      <p:sp>
        <p:nvSpPr>
          <p:cNvPr id="283" name="Google Shape;283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9"/>
          <p:cNvSpPr txBox="1"/>
          <p:nvPr>
            <p:ph type="title"/>
          </p:nvPr>
        </p:nvSpPr>
        <p:spPr>
          <a:xfrm>
            <a:off x="456817" y="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92" name="Google Shape;292;p39"/>
          <p:cNvGraphicFramePr/>
          <p:nvPr/>
        </p:nvGraphicFramePr>
        <p:xfrm>
          <a:off x="401735" y="531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{EF184C77-155E-4666-9606-D793A1A45D7E}</a:tableStyleId>
              </a:tblPr>
              <a:tblGrid>
                <a:gridCol w="2510675"/>
                <a:gridCol w="2510675"/>
                <a:gridCol w="2510675"/>
              </a:tblGrid>
              <a:tr h="40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071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Холева Виктория Денисовна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0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Грибанов Дмитрий Алексеевич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9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Исаев Даниил Владимирович 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3" name="Google Shape;293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95" name="Google Shape;295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9" name="Google Shape;299;p39"/>
          <p:cNvPicPr preferRelativeResize="0"/>
          <p:nvPr/>
        </p:nvPicPr>
        <p:blipFill rotWithShape="1">
          <a:blip r:embed="rId3">
            <a:alphaModFix/>
          </a:blip>
          <a:srcRect b="16394" l="0" r="22504" t="29425"/>
          <a:stretch/>
        </p:blipFill>
        <p:spPr>
          <a:xfrm>
            <a:off x="6031010" y="934750"/>
            <a:ext cx="1048500" cy="1071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0" name="Google Shape;300;p39"/>
          <p:cNvPicPr preferRelativeResize="0"/>
          <p:nvPr/>
        </p:nvPicPr>
        <p:blipFill rotWithShape="1">
          <a:blip r:embed="rId4">
            <a:alphaModFix/>
          </a:blip>
          <a:srcRect b="40439" l="12147" r="24553" t="14421"/>
          <a:stretch/>
        </p:blipFill>
        <p:spPr>
          <a:xfrm>
            <a:off x="6005402" y="3063500"/>
            <a:ext cx="1086600" cy="1159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type="title"/>
          </p:nvPr>
        </p:nvSpPr>
        <p:spPr>
          <a:xfrm>
            <a:off x="456817" y="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06" name="Google Shape;306;p40"/>
          <p:cNvGraphicFramePr/>
          <p:nvPr/>
        </p:nvGraphicFramePr>
        <p:xfrm>
          <a:off x="456835" y="77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{EF184C77-155E-4666-9606-D793A1A45D7E}</a:tableStyleId>
              </a:tblPr>
              <a:tblGrid>
                <a:gridCol w="2510675"/>
                <a:gridCol w="2510675"/>
                <a:gridCol w="2510675"/>
              </a:tblGrid>
              <a:tr h="379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280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Куликова Мария Дмитриевна 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ГЕНЕРАТОР ИДЕЙ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Миниярова Карина Ильдаровна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4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 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lt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Айдабаева Мария Леонидовна </a:t>
                      </a:r>
                      <a:endParaRPr sz="1100">
                        <a:solidFill>
                          <a:schemeClr val="lt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7" name="Google Shape;307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09" name="Google Shape;309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3" name="Google Shape;313;p40"/>
          <p:cNvPicPr preferRelativeResize="0"/>
          <p:nvPr/>
        </p:nvPicPr>
        <p:blipFill rotWithShape="1">
          <a:blip r:embed="rId3">
            <a:alphaModFix/>
          </a:blip>
          <a:srcRect b="0" l="0" r="0" t="27860"/>
          <a:stretch/>
        </p:blipFill>
        <p:spPr>
          <a:xfrm>
            <a:off x="6288600" y="3657925"/>
            <a:ext cx="1030200" cy="9411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4" name="Google Shape;314;p40"/>
          <p:cNvPicPr preferRelativeResize="0"/>
          <p:nvPr/>
        </p:nvPicPr>
        <p:blipFill rotWithShape="1">
          <a:blip r:embed="rId4">
            <a:alphaModFix/>
          </a:blip>
          <a:srcRect b="0" l="0" r="0" t="33823"/>
          <a:stretch/>
        </p:blipFill>
        <p:spPr>
          <a:xfrm>
            <a:off x="6288600" y="2517413"/>
            <a:ext cx="1030200" cy="9411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5" name="Google Shape;315;p40"/>
          <p:cNvPicPr preferRelativeResize="0"/>
          <p:nvPr/>
        </p:nvPicPr>
        <p:blipFill rotWithShape="1">
          <a:blip r:embed="rId5">
            <a:alphaModFix/>
          </a:blip>
          <a:srcRect b="22369" l="0" r="0" t="12356"/>
          <a:stretch/>
        </p:blipFill>
        <p:spPr>
          <a:xfrm>
            <a:off x="6288600" y="1341500"/>
            <a:ext cx="1030200" cy="976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 txBox="1"/>
          <p:nvPr>
            <p:ph type="title"/>
          </p:nvPr>
        </p:nvSpPr>
        <p:spPr>
          <a:xfrm>
            <a:off x="1595542" y="3707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21" name="Google Shape;321;p41"/>
          <p:cNvSpPr txBox="1"/>
          <p:nvPr>
            <p:ph idx="1" type="body"/>
          </p:nvPr>
        </p:nvSpPr>
        <p:spPr>
          <a:xfrm>
            <a:off x="477925" y="11310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Создание прототипа устройства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</a:t>
            </a:r>
            <a:r>
              <a:rPr lang="ru" sz="1300">
                <a:solidFill>
                  <a:srgbClr val="132C40"/>
                </a:solidFill>
              </a:rPr>
              <a:t>инжиниринговой</a:t>
            </a:r>
            <a:r>
              <a:rPr lang="ru" sz="1300">
                <a:solidFill>
                  <a:srgbClr val="132C40"/>
                </a:solidFill>
              </a:rPr>
              <a:t> модели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Развитие бизнес-модели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22" name="Google Shape;322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24" name="Google Shape;324;p41"/>
          <p:cNvSpPr/>
          <p:nvPr/>
        </p:nvSpPr>
        <p:spPr>
          <a:xfrm>
            <a:off x="507743" y="3707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640" y="4446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30" name="Google Shape;330;p41"/>
          <p:cNvGraphicFramePr/>
          <p:nvPr/>
        </p:nvGraphicFramePr>
        <p:xfrm>
          <a:off x="616435" y="243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{EF184C77-155E-4666-9606-D793A1A45D7E}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Выбор научно-технического решения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1-2 недели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Грибанов Дмитрий Алексеевич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Оценка потенциала рынка. 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Подсчет необходимого бюджета для введения товара на рынок. 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Оценка 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рентабельности</a:t>
                      </a: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товара.  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2-3 недели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Исаев Даниил Владимирович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Куликова Мария Дмитриевна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Айдабаева Мария Леонидовна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Проведение кастдева с целевой аудиторией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3-4 недели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Исаев Даниил Владимирович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Миниярова Карина Ильдаровна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1" name="Google Shape;331;p41"/>
          <p:cNvSpPr txBox="1"/>
          <p:nvPr/>
        </p:nvSpPr>
        <p:spPr>
          <a:xfrm>
            <a:off x="401725" y="21001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2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7" name="Google Shape;337;p42"/>
          <p:cNvSpPr txBox="1"/>
          <p:nvPr>
            <p:ph idx="1" type="body"/>
          </p:nvPr>
        </p:nvSpPr>
        <p:spPr>
          <a:xfrm>
            <a:off x="982875" y="2658825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Холева Виктория Денисовна 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u="sng">
                <a:solidFill>
                  <a:schemeClr val="hlink"/>
                </a:solidFill>
                <a:hlinkClick r:id="rId3"/>
              </a:rPr>
              <a:t>holevaviktoria@gmail.com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u="sng">
                <a:solidFill>
                  <a:schemeClr val="hlink"/>
                </a:solidFill>
                <a:hlinkClick r:id="rId4"/>
              </a:rPr>
              <a:t>https://vk.com/viktoria.holeva</a:t>
            </a:r>
            <a:r>
              <a:rPr lang="ru" sz="1400">
                <a:solidFill>
                  <a:srgbClr val="132C40"/>
                </a:solidFill>
              </a:rPr>
              <a:t> 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338" name="Google Shape;338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40" name="Google Shape;340;p4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1" name="Google Shape;341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3" name="Google Shape;343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4" name="Google Shape;344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5" name="Google Shape;345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6" name="Google Shape;346;p42"/>
          <p:cNvPicPr preferRelativeResize="0"/>
          <p:nvPr/>
        </p:nvPicPr>
        <p:blipFill rotWithShape="1">
          <a:blip r:embed="rId6">
            <a:alphaModFix/>
          </a:blip>
          <a:srcRect b="0" l="0" r="0" t="26589"/>
          <a:stretch/>
        </p:blipFill>
        <p:spPr>
          <a:xfrm>
            <a:off x="4825725" y="2227875"/>
            <a:ext cx="2405725" cy="2354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9118" y="3598900"/>
            <a:ext cx="1238831" cy="1238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