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5143500" type="screen16x9"/>
  <p:notesSz cx="6858000" cy="9144000"/>
  <p:embeddedFontLst>
    <p:embeddedFont>
      <p:font typeface="Raleway SemiBold" charset="-52"/>
      <p:regular r:id="rId18"/>
      <p:bold r:id="rId19"/>
      <p:italic r:id="rId20"/>
      <p:boldItalic r:id="rId21"/>
    </p:embeddedFont>
    <p:embeddedFont>
      <p:font typeface="Inter Black" charset="0"/>
      <p:bold r:id="rId22"/>
      <p:boldItalic r:id="rId23"/>
    </p:embeddedFont>
    <p:embeddedFont>
      <p:font typeface="Raleway" charset="-52"/>
      <p:regular r:id="rId24"/>
      <p:bold r:id="rId25"/>
      <p:italic r:id="rId26"/>
      <p:boldItalic r:id="rId27"/>
    </p:embeddedFont>
    <p:embeddedFont>
      <p:font typeface="Century Gothic" pitchFamily="34" charset="0"/>
      <p:regular r:id="rId28"/>
      <p:bold r:id="rId29"/>
      <p:italic r:id="rId30"/>
      <p:boldItalic r:id="rId3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E29608BE-0797-4898-8628-B5C22FD5D78F}">
  <a:tblStyle styleId="{E29608BE-0797-4898-8628-B5C22FD5D78F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42" d="100"/>
          <a:sy n="142" d="100"/>
        </p:scale>
        <p:origin x="-660" y="-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font" Target="fonts/font1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font" Target="fonts/font13.fntdata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57" name="Google Shape;5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2c013e0b3a9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73" name="Google Shape;73;g2c013e0b3a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2" name="Google Shape;8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0" name="Google Shape;9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8" name="Google Shape;9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6" name="Google Shape;10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2c013e0b3a9_0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5" name="Google Shape;115;g2c013e0b3a9_0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3914" y="685497"/>
            <a:ext cx="6611100" cy="3429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2c016641d86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4" name="Google Shape;124;g2c016641d8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4" name="Google Shape;134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3" name="Google Shape;143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3914" y="685497"/>
            <a:ext cx="6611100" cy="3429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4" name="Google Shape;154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2c013e0b3a9_0_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3" name="Google Shape;163;g2c013e0b3a9_0_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3" name="Google Shape;173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2c079fb96d7_1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1" name="Google Shape;181;g2c079fb96d7_1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0" name="Google Shape;190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1pPr>
            <a:lvl2pPr lvl="1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2pPr>
            <a:lvl3pPr lvl="2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3pPr>
            <a:lvl4pPr lvl="3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4pPr>
            <a:lvl5pPr lvl="4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5pPr>
            <a:lvl6pPr lvl="5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6pPr>
            <a:lvl7pPr lvl="6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7pPr>
            <a:lvl8pPr lvl="7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8pPr>
            <a:lvl9pPr lvl="8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 xmlns="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body" idx="1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1pPr>
            <a:lvl2pPr lvl="1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2pPr>
            <a:lvl3pPr lvl="2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3pPr>
            <a:lvl4pPr lvl="3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4pPr>
            <a:lvl5pPr lvl="4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5pPr>
            <a:lvl6pPr lvl="5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6pPr>
            <a:lvl7pPr lvl="6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7pPr>
            <a:lvl8pPr lvl="7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8pPr>
            <a:lvl9pPr lvl="8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 xmlns=""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ubTitle" idx="1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sldNum" idx="12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" name="Google Shape;21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 xmlns=""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ш макет 1">
  <p:cSld name="CUSTOM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"/>
          <p:cNvSpPr txBox="1">
            <a:spLocks noGrp="1"/>
          </p:cNvSpPr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24" name="Google Shape;24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5" name="Google Shape;25;p5"/>
          <p:cNvSpPr txBox="1">
            <a:spLocks noGrp="1"/>
          </p:cNvSpPr>
          <p:nvPr>
            <p:ph type="title" idx="2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sz="2200" b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1pPr>
            <a:lvl2pPr lvl="1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2pPr>
            <a:lvl3pPr lvl="2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3pPr>
            <a:lvl4pPr lvl="3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4pPr>
            <a:lvl5pPr lvl="4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5pPr>
            <a:lvl6pPr lvl="5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6pPr>
            <a:lvl7pPr lvl="6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7pPr>
            <a:lvl8pPr lvl="7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8pPr>
            <a:lvl9pPr lvl="8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 xmlns=""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8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8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pic>
        <p:nvPicPr>
          <p:cNvPr id="35" name="Google Shape;35;p8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1_Title and body 2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oogle Shape;37;p9"/>
          <p:cNvPicPr preferRelativeResize="0"/>
          <p:nvPr/>
        </p:nvPicPr>
        <p:blipFill rotWithShape="1">
          <a:blip r:embed="rId2">
            <a:alphaModFix/>
          </a:blip>
          <a:srcRect t="1755" r="2181" b="4320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38;p9"/>
          <p:cNvPicPr preferRelativeResize="0"/>
          <p:nvPr/>
        </p:nvPicPr>
        <p:blipFill rotWithShape="1">
          <a:blip r:embed="rId3">
            <a:alphaModFix amt="32000"/>
          </a:blip>
          <a:srcRect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9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1" name="Google Shape;41;p9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pic>
        <p:nvPicPr>
          <p:cNvPr id="42" name="Google Shape;42;p9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1_Title and body 3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Google Shape;4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10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10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0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pic>
        <p:nvPicPr>
          <p:cNvPr id="48" name="Google Shape;48;p10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52" name="Google Shape;52;p11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53" name="Google Shape;53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pic>
        <p:nvPicPr>
          <p:cNvPr id="54" name="Google Shape;54;p11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sz="2700" b="1" i="0" u="none" strike="noStrike" cap="non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2" descr="E:\-=Tanya=-\2035 Работа\-=Айдентика 2035=-\лого университета\Univer20_35_RGB_white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2"/>
          <p:cNvSpPr txBox="1">
            <a:spLocks noGrp="1"/>
          </p:cNvSpPr>
          <p:nvPr>
            <p:ph type="title"/>
          </p:nvPr>
        </p:nvSpPr>
        <p:spPr>
          <a:xfrm>
            <a:off x="456817" y="1257936"/>
            <a:ext cx="4655700" cy="6616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r>
              <a:rPr lang="ru-RU" sz="3100" dirty="0" err="1" smtClean="0">
                <a:solidFill>
                  <a:schemeClr val="dk1"/>
                </a:solidFill>
                <a:sym typeface="Inter Black"/>
              </a:rPr>
              <a:t>ТЕХНО.про</a:t>
            </a:r>
            <a:endParaRPr sz="3100" dirty="0"/>
          </a:p>
        </p:txBody>
      </p:sp>
      <p:sp>
        <p:nvSpPr>
          <p:cNvPr id="62" name="Google Shape;62;p12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3825300" cy="9756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indent="0">
              <a:spcAft>
                <a:spcPts val="1200"/>
              </a:spcAft>
              <a:buNone/>
            </a:pPr>
            <a:r>
              <a:rPr lang="ru-RU" dirty="0" smtClean="0">
                <a:sym typeface="Inter Black"/>
              </a:rPr>
              <a:t>Разработка программного обеспечения для управления инфраструктурой цифровой </a:t>
            </a:r>
            <a:r>
              <a:rPr lang="ru-RU" dirty="0" smtClean="0">
                <a:sym typeface="Inter Black"/>
              </a:rPr>
              <a:t>подстанции</a:t>
            </a:r>
            <a:endParaRPr lang="ru-RU" dirty="0" smtClean="0">
              <a:sym typeface="Inter Black"/>
            </a:endParaRPr>
          </a:p>
        </p:txBody>
      </p:sp>
      <p:pic>
        <p:nvPicPr>
          <p:cNvPr id="63" name="Google Shape;63;p1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88774" y="252487"/>
            <a:ext cx="1086643" cy="3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2"/>
          <p:cNvSpPr/>
          <p:nvPr/>
        </p:nvSpPr>
        <p:spPr>
          <a:xfrm>
            <a:off x="7280775" y="1618200"/>
            <a:ext cx="1863300" cy="3535800"/>
          </a:xfrm>
          <a:prstGeom prst="rect">
            <a:avLst/>
          </a:prstGeom>
          <a:solidFill>
            <a:srgbClr val="FFCE3E"/>
          </a:solidFill>
          <a:ln>
            <a:noFill/>
          </a:ln>
        </p:spPr>
        <p:txBody>
          <a:bodyPr spcFirstLastPara="1" wrap="square" lIns="121975" tIns="121975" rIns="121975" bIns="121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" name="Google Shape;66;p12"/>
          <p:cNvSpPr/>
          <p:nvPr/>
        </p:nvSpPr>
        <p:spPr>
          <a:xfrm>
            <a:off x="7280774" y="0"/>
            <a:ext cx="1863300" cy="1693200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spcFirstLastPara="1" wrap="square" lIns="121975" tIns="121975" rIns="121975" bIns="121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7" name="Google Shape;67;p1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462265" y="1270000"/>
            <a:ext cx="2681734" cy="3884102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2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661777" y="422500"/>
            <a:ext cx="1086651" cy="748798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2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</a:t>
            </a:fld>
            <a:endParaRPr/>
          </a:p>
        </p:txBody>
      </p:sp>
      <p:pic>
        <p:nvPicPr>
          <p:cNvPr id="70" name="Google Shape;70;p1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665175" y="292063"/>
            <a:ext cx="1056824" cy="291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3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8" name="Google Shape;78;p13"/>
          <p:cNvPicPr preferRelativeResize="0"/>
          <p:nvPr/>
        </p:nvPicPr>
        <p:blipFill rotWithShape="1">
          <a:blip r:embed="rId3">
            <a:alphaModFix/>
          </a:blip>
          <a:srcRect l="25406"/>
          <a:stretch/>
        </p:blipFill>
        <p:spPr>
          <a:xfrm>
            <a:off x="0" y="835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3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90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</a:t>
            </a:fld>
            <a:endParaRPr sz="900"/>
          </a:p>
        </p:txBody>
      </p:sp>
      <p:sp>
        <p:nvSpPr>
          <p:cNvPr id="75" name="Google Shape;75;p13"/>
          <p:cNvSpPr txBox="1">
            <a:spLocks noGrp="1"/>
          </p:cNvSpPr>
          <p:nvPr>
            <p:ph type="title"/>
          </p:nvPr>
        </p:nvSpPr>
        <p:spPr>
          <a:xfrm>
            <a:off x="342518" y="101434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АКТУАЛЬНОСТЬ ИДЕИ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35322" y="822497"/>
            <a:ext cx="841785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/>
              <a:t>Потребность/задача:</a:t>
            </a:r>
            <a:r>
              <a:rPr lang="ru-RU" sz="1200" dirty="0" smtClean="0"/>
              <a:t> Оптимизация процессов управления и повышения надежности работы подстанций при минимальных инвестициях в модернизацию существующей инфраструктуры</a:t>
            </a:r>
            <a:r>
              <a:rPr lang="ru-RU" sz="1200" dirty="0" smtClean="0"/>
              <a:t>.</a:t>
            </a:r>
            <a:endParaRPr lang="ru-RU" sz="1200" dirty="0" smtClean="0"/>
          </a:p>
        </p:txBody>
      </p:sp>
      <p:sp>
        <p:nvSpPr>
          <p:cNvPr id="8" name="Прямоугольник 7"/>
          <p:cNvSpPr/>
          <p:nvPr/>
        </p:nvSpPr>
        <p:spPr>
          <a:xfrm>
            <a:off x="349573" y="2672466"/>
            <a:ext cx="8229651" cy="830997"/>
          </a:xfrm>
          <a:prstGeom prst="rect">
            <a:avLst/>
          </a:prstGeom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180975" indent="-180975">
              <a:buFont typeface="Arial" pitchFamily="34" charset="0"/>
              <a:buChar char="•"/>
            </a:pPr>
            <a:r>
              <a:rPr lang="ru-RU" sz="1200" b="1" dirty="0" smtClean="0">
                <a:sym typeface="Raleway"/>
              </a:rPr>
              <a:t>Для университетов:</a:t>
            </a:r>
            <a:r>
              <a:rPr lang="ru-RU" sz="1200" b="1" dirty="0" smtClean="0"/>
              <a:t> </a:t>
            </a:r>
            <a:r>
              <a:rPr lang="ru-RU" sz="1200" dirty="0" smtClean="0"/>
              <a:t>Увеличивается возможность научных исследований и разработок в области </a:t>
            </a:r>
            <a:r>
              <a:rPr lang="ru-RU" sz="1200" dirty="0" smtClean="0"/>
              <a:t>энергетики</a:t>
            </a:r>
            <a:endParaRPr lang="ru-RU" sz="1200" dirty="0" smtClean="0"/>
          </a:p>
          <a:p>
            <a:pPr marL="180975" indent="-180975">
              <a:buFont typeface="Arial" pitchFamily="34" charset="0"/>
              <a:buChar char="•"/>
            </a:pPr>
            <a:r>
              <a:rPr lang="ru-RU" sz="1200" b="1" dirty="0" smtClean="0">
                <a:sym typeface="Raleway"/>
              </a:rPr>
              <a:t>Для регионов:</a:t>
            </a:r>
            <a:r>
              <a:rPr lang="ru-RU" sz="1200" b="1" i="1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 </a:t>
            </a:r>
            <a:r>
              <a:rPr lang="ru-RU" sz="1200" dirty="0" smtClean="0"/>
              <a:t>Улучшение надежности электроснабжения и снижение потерь в энергетической </a:t>
            </a:r>
            <a:r>
              <a:rPr lang="ru-RU" sz="1200" dirty="0" smtClean="0"/>
              <a:t>системе</a:t>
            </a:r>
            <a:endParaRPr lang="ru-RU" sz="1200" dirty="0" smtClean="0"/>
          </a:p>
          <a:p>
            <a:pPr marL="180975" indent="-180975">
              <a:buFont typeface="Arial" pitchFamily="34" charset="0"/>
              <a:buChar char="•"/>
            </a:pPr>
            <a:r>
              <a:rPr lang="ru-RU" sz="1200" b="1" dirty="0" smtClean="0">
                <a:sym typeface="Raleway"/>
              </a:rPr>
              <a:t>Для России: </a:t>
            </a:r>
            <a:r>
              <a:rPr lang="ru-RU" sz="1200" dirty="0" smtClean="0"/>
              <a:t>Устойчивость и модернизация энергетической инфраструктуры в соответствии с мировыми </a:t>
            </a:r>
            <a:r>
              <a:rPr lang="ru-RU" sz="1200" dirty="0" smtClean="0"/>
              <a:t>стандартами</a:t>
            </a:r>
            <a:endParaRPr lang="ru-RU" sz="1200" dirty="0" smtClean="0"/>
          </a:p>
        </p:txBody>
      </p:sp>
      <p:sp>
        <p:nvSpPr>
          <p:cNvPr id="9" name="Прямоугольник 8"/>
          <p:cNvSpPr/>
          <p:nvPr/>
        </p:nvSpPr>
        <p:spPr>
          <a:xfrm>
            <a:off x="342900" y="2393576"/>
            <a:ext cx="8249771" cy="27566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80975"/>
            <a:r>
              <a:rPr lang="ru-RU" b="1" dirty="0" smtClean="0"/>
              <a:t>Польза решения задачи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329452" y="3915901"/>
            <a:ext cx="8236323" cy="830997"/>
          </a:xfrm>
          <a:prstGeom prst="rect">
            <a:avLst/>
          </a:prstGeom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180975" indent="-180975">
              <a:buFont typeface="Arial" pitchFamily="34" charset="0"/>
              <a:buChar char="•"/>
            </a:pPr>
            <a:r>
              <a:rPr lang="ru-RU" sz="1200" b="1" dirty="0" err="1" smtClean="0">
                <a:sym typeface="Raleway"/>
              </a:rPr>
              <a:t>Цифровизация</a:t>
            </a:r>
            <a:r>
              <a:rPr lang="ru-RU" sz="1200" b="1" dirty="0" smtClean="0">
                <a:sym typeface="Raleway"/>
              </a:rPr>
              <a:t> энергетики:</a:t>
            </a:r>
            <a:r>
              <a:rPr lang="ru-RU" sz="1200" dirty="0" smtClean="0"/>
              <a:t> Увеличение инвестиций в цифровые технологии в области </a:t>
            </a:r>
            <a:r>
              <a:rPr lang="ru-RU" sz="1200" dirty="0" smtClean="0"/>
              <a:t>энергетики</a:t>
            </a:r>
            <a:endParaRPr lang="ru-RU" sz="1200" dirty="0" smtClean="0"/>
          </a:p>
          <a:p>
            <a:pPr marL="180975" indent="-180975">
              <a:buFont typeface="Arial" pitchFamily="34" charset="0"/>
              <a:buChar char="•"/>
            </a:pPr>
            <a:r>
              <a:rPr lang="ru-RU" sz="1200" b="1" dirty="0" smtClean="0">
                <a:sym typeface="Raleway"/>
              </a:rPr>
              <a:t>Устойчивое развитие:</a:t>
            </a:r>
            <a:r>
              <a:rPr lang="ru-RU" sz="1200" dirty="0" smtClean="0"/>
              <a:t> Переход на возобновляемые источники энергии и снижение углеродного </a:t>
            </a:r>
            <a:r>
              <a:rPr lang="ru-RU" sz="1200" dirty="0" smtClean="0"/>
              <a:t>следа</a:t>
            </a:r>
            <a:endParaRPr lang="ru-RU" sz="1200" dirty="0" smtClean="0"/>
          </a:p>
          <a:p>
            <a:pPr marL="180975" indent="-180975">
              <a:buFont typeface="Arial" pitchFamily="34" charset="0"/>
              <a:buChar char="•"/>
            </a:pPr>
            <a:r>
              <a:rPr lang="ru-RU" sz="1200" b="1" dirty="0" smtClean="0">
                <a:sym typeface="Raleway"/>
              </a:rPr>
              <a:t>Интеллектуальные сети (</a:t>
            </a:r>
            <a:r>
              <a:rPr lang="ru-RU" sz="1200" b="1" dirty="0" err="1" smtClean="0">
                <a:sym typeface="Raleway"/>
              </a:rPr>
              <a:t>Smart</a:t>
            </a:r>
            <a:r>
              <a:rPr lang="ru-RU" sz="1200" b="1" dirty="0" smtClean="0">
                <a:sym typeface="Raleway"/>
              </a:rPr>
              <a:t> </a:t>
            </a:r>
            <a:r>
              <a:rPr lang="ru-RU" sz="1200" b="1" dirty="0" err="1" smtClean="0">
                <a:sym typeface="Raleway"/>
              </a:rPr>
              <a:t>Grids</a:t>
            </a:r>
            <a:r>
              <a:rPr lang="ru-RU" sz="1200" b="1" dirty="0" smtClean="0">
                <a:sym typeface="Raleway"/>
              </a:rPr>
              <a:t>):</a:t>
            </a:r>
            <a:r>
              <a:rPr lang="ru-RU" sz="1200" dirty="0" smtClean="0"/>
              <a:t> Развитие интеллектуальных энергетических систем, которые требуют новых решений для </a:t>
            </a:r>
            <a:r>
              <a:rPr lang="ru-RU" sz="1200" dirty="0" smtClean="0"/>
              <a:t>управления</a:t>
            </a:r>
            <a:endParaRPr lang="ru-RU" sz="12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320487" y="3641913"/>
            <a:ext cx="8265459" cy="27566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80975"/>
            <a:r>
              <a:rPr lang="ru-RU" b="1" dirty="0" smtClean="0"/>
              <a:t>Тенденции отрасли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349624" y="1610311"/>
            <a:ext cx="8249770" cy="646331"/>
          </a:xfrm>
          <a:prstGeom prst="rect">
            <a:avLst/>
          </a:prstGeom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180975" indent="-180975">
              <a:buFont typeface="Arial" pitchFamily="34" charset="0"/>
              <a:buChar char="•"/>
            </a:pPr>
            <a:r>
              <a:rPr lang="ru-RU" sz="1200" b="1" dirty="0" smtClean="0"/>
              <a:t>Региональный</a:t>
            </a:r>
            <a:r>
              <a:rPr lang="ru-RU" sz="1200" b="1" dirty="0" smtClean="0"/>
              <a:t>:</a:t>
            </a:r>
            <a:r>
              <a:rPr lang="ru-RU" sz="1200" dirty="0" smtClean="0"/>
              <a:t> Программное обеспечение может быть внедрено на уровне отдельных регионов для оптимизации управления </a:t>
            </a:r>
            <a:r>
              <a:rPr lang="ru-RU" sz="1200" dirty="0" smtClean="0"/>
              <a:t>подстанциями</a:t>
            </a:r>
            <a:endParaRPr lang="ru-RU" sz="1200" dirty="0" smtClean="0"/>
          </a:p>
          <a:p>
            <a:pPr marL="180975" indent="-180975">
              <a:buFont typeface="Arial" pitchFamily="34" charset="0"/>
              <a:buChar char="•"/>
            </a:pPr>
            <a:r>
              <a:rPr lang="ru-RU" sz="1200" b="1" dirty="0" smtClean="0"/>
              <a:t>Федеральный:</a:t>
            </a:r>
            <a:r>
              <a:rPr lang="ru-RU" sz="1200" dirty="0" smtClean="0"/>
              <a:t> Возможность масштабирования и интеграции на уровне федеральных </a:t>
            </a:r>
            <a:r>
              <a:rPr lang="ru-RU" sz="1200" dirty="0" smtClean="0"/>
              <a:t>проектов</a:t>
            </a:r>
            <a:endParaRPr lang="ru-RU" sz="1200" dirty="0" smtClean="0"/>
          </a:p>
        </p:txBody>
      </p:sp>
      <p:sp>
        <p:nvSpPr>
          <p:cNvPr id="13" name="Прямоугольник 12"/>
          <p:cNvSpPr/>
          <p:nvPr/>
        </p:nvSpPr>
        <p:spPr>
          <a:xfrm>
            <a:off x="349625" y="1346948"/>
            <a:ext cx="8269940" cy="27566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80975"/>
            <a:r>
              <a:rPr lang="ru-RU" b="1" dirty="0" smtClean="0"/>
              <a:t>Масштаб решаемой задачи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Google Shape;86;p14"/>
          <p:cNvPicPr preferRelativeResize="0"/>
          <p:nvPr/>
        </p:nvPicPr>
        <p:blipFill rotWithShape="1">
          <a:blip r:embed="rId3">
            <a:alphaModFix/>
          </a:blip>
          <a:srcRect l="25406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4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90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3</a:t>
            </a:fld>
            <a:endParaRPr sz="900"/>
          </a:p>
        </p:txBody>
      </p:sp>
      <p:sp>
        <p:nvSpPr>
          <p:cNvPr id="7" name="Прямоугольник 6"/>
          <p:cNvSpPr/>
          <p:nvPr/>
        </p:nvSpPr>
        <p:spPr>
          <a:xfrm>
            <a:off x="618565" y="1608566"/>
            <a:ext cx="7812741" cy="523220"/>
          </a:xfrm>
          <a:prstGeom prst="rect">
            <a:avLst/>
          </a:prstGeom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87313"/>
            <a:r>
              <a:rPr lang="ru-RU" dirty="0" smtClean="0"/>
              <a:t>Региональные </a:t>
            </a:r>
            <a:r>
              <a:rPr lang="ru-RU" dirty="0" err="1" smtClean="0"/>
              <a:t>электросетевые</a:t>
            </a:r>
            <a:r>
              <a:rPr lang="ru-RU" dirty="0" smtClean="0"/>
              <a:t> компании, стремящиеся оптимизировать управление активами и сократить издержки</a:t>
            </a:r>
          </a:p>
        </p:txBody>
      </p:sp>
      <p:sp>
        <p:nvSpPr>
          <p:cNvPr id="84" name="Google Shape;84;p14"/>
          <p:cNvSpPr txBox="1">
            <a:spLocks noGrp="1"/>
          </p:cNvSpPr>
          <p:nvPr>
            <p:ph type="title"/>
          </p:nvPr>
        </p:nvSpPr>
        <p:spPr>
          <a:xfrm>
            <a:off x="194600" y="84625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ЦЕЛЕВАЯ АУДИТОРИЯ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11842" y="1344705"/>
            <a:ext cx="7826187" cy="27566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80975"/>
            <a:r>
              <a:rPr lang="ru-RU" b="1" dirty="0" smtClean="0"/>
              <a:t>Первым клиентом станут:</a:t>
            </a:r>
            <a:endParaRPr lang="ru-RU" dirty="0" smtClean="0"/>
          </a:p>
        </p:txBody>
      </p:sp>
      <p:sp>
        <p:nvSpPr>
          <p:cNvPr id="10" name="Прямоугольник 9"/>
          <p:cNvSpPr/>
          <p:nvPr/>
        </p:nvSpPr>
        <p:spPr>
          <a:xfrm>
            <a:off x="625288" y="2792490"/>
            <a:ext cx="7799294" cy="1600438"/>
          </a:xfrm>
          <a:prstGeom prst="rect">
            <a:avLst/>
          </a:prstGeom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87313"/>
            <a:r>
              <a:rPr lang="ru-RU" b="1" dirty="0" smtClean="0"/>
              <a:t>Контекст</a:t>
            </a:r>
            <a:r>
              <a:rPr lang="ru-RU" b="1" dirty="0" smtClean="0"/>
              <a:t>:</a:t>
            </a:r>
            <a:r>
              <a:rPr lang="ru-RU" dirty="0" smtClean="0"/>
              <a:t> Регулярные отключения электроэнергии и проблемы с поставками</a:t>
            </a:r>
          </a:p>
          <a:p>
            <a:pPr marL="87313"/>
            <a:r>
              <a:rPr lang="ru-RU" b="1" dirty="0" smtClean="0"/>
              <a:t>Ситуация:</a:t>
            </a:r>
            <a:r>
              <a:rPr lang="ru-RU" dirty="0" smtClean="0"/>
              <a:t> Ограниченные ресурсы на модернизацию оборудования</a:t>
            </a:r>
          </a:p>
          <a:p>
            <a:pPr marL="87313"/>
            <a:r>
              <a:rPr lang="ru-RU" b="1" dirty="0" smtClean="0"/>
              <a:t>Потери:</a:t>
            </a:r>
            <a:r>
              <a:rPr lang="ru-RU" dirty="0" smtClean="0"/>
              <a:t> Высокие экономические потери из-за перебоев в энергоснабжении, недовольство клиентов и ответственность перед государственными органами</a:t>
            </a:r>
          </a:p>
          <a:p>
            <a:pPr marL="87313"/>
            <a:r>
              <a:rPr lang="ru-RU" dirty="0" smtClean="0"/>
              <a:t>Этот продукт позволит компаниям не только улучшить качество предоставляемых услуг, но и значительно увеличить свои рыночные позиции в условиях растущей конкуренции и требований со стороны клиентов и регуляторов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616325" y="2512358"/>
            <a:ext cx="7814982" cy="27566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80975"/>
            <a:r>
              <a:rPr lang="ru-RU" b="1" dirty="0" smtClean="0"/>
              <a:t>Характеристики сегмента клиентов:</a:t>
            </a:r>
            <a:endParaRPr lang="ru-RU" dirty="0" smtClean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15"/>
          <p:cNvPicPr preferRelativeResize="0"/>
          <p:nvPr/>
        </p:nvPicPr>
        <p:blipFill rotWithShape="1">
          <a:blip r:embed="rId3">
            <a:alphaModFix/>
          </a:blip>
          <a:srcRect l="25406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5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90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4</a:t>
            </a:fld>
            <a:endParaRPr sz="900"/>
          </a:p>
        </p:txBody>
      </p:sp>
      <p:sp>
        <p:nvSpPr>
          <p:cNvPr id="92" name="Google Shape;92;p15"/>
          <p:cNvSpPr txBox="1">
            <a:spLocks noGrp="1"/>
          </p:cNvSpPr>
          <p:nvPr>
            <p:ph type="title"/>
          </p:nvPr>
        </p:nvSpPr>
        <p:spPr>
          <a:xfrm>
            <a:off x="282006" y="94710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ПРОБЛЕМА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49624" y="956823"/>
            <a:ext cx="74832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Проблема:</a:t>
            </a:r>
            <a:r>
              <a:rPr lang="ru-RU" dirty="0" smtClean="0"/>
              <a:t> Неспособность эффективно контролировать и управлять подстанциями, что приводит к повышенным затратам и сбоям в электроснабжении</a:t>
            </a:r>
            <a:r>
              <a:rPr lang="ru-RU" dirty="0" smtClean="0"/>
              <a:t>.</a:t>
            </a:r>
            <a:endParaRPr lang="ru-RU" dirty="0" smtClean="0"/>
          </a:p>
        </p:txBody>
      </p:sp>
      <p:sp>
        <p:nvSpPr>
          <p:cNvPr id="7" name="Прямоугольник 6"/>
          <p:cNvSpPr/>
          <p:nvPr/>
        </p:nvSpPr>
        <p:spPr>
          <a:xfrm>
            <a:off x="410134" y="2012997"/>
            <a:ext cx="7826189" cy="738664"/>
          </a:xfrm>
          <a:prstGeom prst="rect">
            <a:avLst/>
          </a:prstGeom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180975" indent="-180975">
              <a:buFont typeface="Arial" pitchFamily="34" charset="0"/>
              <a:buChar char="•"/>
            </a:pPr>
            <a:r>
              <a:rPr lang="ru-RU" dirty="0" smtClean="0"/>
              <a:t>Часто </a:t>
            </a:r>
            <a:r>
              <a:rPr lang="ru-RU" dirty="0" smtClean="0"/>
              <a:t>основываются на устаревших </a:t>
            </a:r>
            <a:r>
              <a:rPr lang="ru-RU" dirty="0" smtClean="0"/>
              <a:t>технологиях</a:t>
            </a:r>
            <a:endParaRPr lang="ru-RU" dirty="0" smtClean="0"/>
          </a:p>
          <a:p>
            <a:pPr marL="180975" indent="-180975">
              <a:buFont typeface="Arial" pitchFamily="34" charset="0"/>
              <a:buChar char="•"/>
            </a:pPr>
            <a:r>
              <a:rPr lang="ru-RU" dirty="0" smtClean="0"/>
              <a:t>Не имеют интеграции с современными </a:t>
            </a:r>
            <a:r>
              <a:rPr lang="ru-RU" dirty="0" smtClean="0"/>
              <a:t>системами</a:t>
            </a:r>
            <a:endParaRPr lang="ru-RU" dirty="0" smtClean="0"/>
          </a:p>
          <a:p>
            <a:pPr marL="180975" indent="-180975">
              <a:buFont typeface="Arial" pitchFamily="34" charset="0"/>
              <a:buChar char="•"/>
            </a:pPr>
            <a:r>
              <a:rPr lang="ru-RU" dirty="0" smtClean="0"/>
              <a:t>Не предоставляют подробной аналитики и </a:t>
            </a:r>
            <a:r>
              <a:rPr lang="ru-RU" dirty="0" smtClean="0"/>
              <a:t>отчетности</a:t>
            </a:r>
            <a:endParaRPr lang="ru-RU" dirty="0" smtClean="0"/>
          </a:p>
        </p:txBody>
      </p:sp>
      <p:sp>
        <p:nvSpPr>
          <p:cNvPr id="8" name="Прямоугольник 7"/>
          <p:cNvSpPr/>
          <p:nvPr/>
        </p:nvSpPr>
        <p:spPr>
          <a:xfrm>
            <a:off x="410136" y="1734670"/>
            <a:ext cx="7826187" cy="27566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180975"/>
            <a:r>
              <a:rPr lang="ru-RU" b="1" dirty="0" smtClean="0"/>
              <a:t>Существующие варианты недостаточно эффективны, потому что:</a:t>
            </a:r>
            <a:endParaRPr lang="ru-RU" dirty="0" smtClean="0"/>
          </a:p>
        </p:txBody>
      </p:sp>
      <p:sp>
        <p:nvSpPr>
          <p:cNvPr id="9" name="Прямоугольник 8"/>
          <p:cNvSpPr/>
          <p:nvPr/>
        </p:nvSpPr>
        <p:spPr>
          <a:xfrm>
            <a:off x="437029" y="3197210"/>
            <a:ext cx="7819465" cy="738664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marL="87313"/>
            <a:r>
              <a:rPr lang="ru-RU" dirty="0" smtClean="0">
                <a:solidFill>
                  <a:schemeClr val="bg1"/>
                </a:solidFill>
              </a:rPr>
              <a:t>Таким образом, разработка и внедрение данного программного обеспечения будут прекрасной возможностью для повышения эффективности работы подстанций и улучшения качества </a:t>
            </a:r>
            <a:r>
              <a:rPr lang="ru-RU" dirty="0" smtClean="0">
                <a:solidFill>
                  <a:schemeClr val="bg1"/>
                </a:solidFill>
              </a:rPr>
              <a:t>электроснабжения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6"/>
          <p:cNvSpPr txBox="1"/>
          <p:nvPr/>
        </p:nvSpPr>
        <p:spPr>
          <a:xfrm>
            <a:off x="559286" y="1482648"/>
            <a:ext cx="6453355" cy="30192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1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Мы, компания</a:t>
            </a:r>
            <a:r>
              <a:rPr lang="ru" sz="1200" b="1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 dirty="0" smtClean="0">
                <a:sym typeface="Raleway"/>
              </a:rPr>
              <a:t>032 – ТЕХНО.про</a:t>
            </a:r>
            <a:r>
              <a:rPr lang="ru" sz="1200" dirty="0" smtClean="0">
                <a:sym typeface="Raleway"/>
              </a:rPr>
              <a:t>,</a:t>
            </a:r>
          </a:p>
          <a:p>
            <a:pPr lvl="0">
              <a:lnSpc>
                <a:spcPct val="115000"/>
              </a:lnSpc>
              <a:spcBef>
                <a:spcPts val="1200"/>
              </a:spcBef>
              <a:buSzPts val="1200"/>
            </a:pPr>
            <a:r>
              <a:rPr lang="ru" sz="1200" b="0" i="0" u="none" strike="noStrike" cap="none" dirty="0" smtClean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помогаем</a:t>
            </a:r>
            <a:r>
              <a:rPr lang="ru" sz="1200" b="0" i="0" u="none" strike="noStrike" cap="none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 dirty="0" smtClean="0">
                <a:sym typeface="Raleway"/>
              </a:rPr>
              <a:t>клиентам </a:t>
            </a:r>
            <a:r>
              <a:rPr lang="ru-RU" sz="1200" dirty="0" smtClean="0">
                <a:sym typeface="Raleway"/>
              </a:rPr>
              <a:t>энергетических </a:t>
            </a:r>
            <a:r>
              <a:rPr lang="ru-RU" sz="1200" dirty="0" smtClean="0"/>
              <a:t>компаний и операторов электросетей</a:t>
            </a:r>
            <a:r>
              <a:rPr lang="ru" sz="1200" b="0" i="0" u="none" strike="noStrike" cap="none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sz="12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lvl="0">
              <a:lnSpc>
                <a:spcPct val="115000"/>
              </a:lnSpc>
              <a:spcBef>
                <a:spcPts val="1200"/>
              </a:spcBef>
              <a:buSzPts val="1200"/>
            </a:pPr>
            <a:r>
              <a:rPr lang="ru" sz="12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 ситуации</a:t>
            </a:r>
            <a:r>
              <a:rPr lang="ru" sz="12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-RU" sz="1200" dirty="0" smtClean="0"/>
              <a:t>перехода на цифровую инфраструктуру и необходимости оптимизации управления </a:t>
            </a:r>
            <a:r>
              <a:rPr lang="ru-RU" sz="1200" dirty="0" smtClean="0"/>
              <a:t>подстанциями,</a:t>
            </a:r>
            <a:r>
              <a:rPr lang="ru" sz="1200" b="0" i="0" u="none" strike="noStrike" cap="none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sz="12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lvl="0">
              <a:lnSpc>
                <a:spcPct val="115000"/>
              </a:lnSpc>
              <a:spcBef>
                <a:spcPts val="1200"/>
              </a:spcBef>
              <a:buSzPts val="1200"/>
            </a:pPr>
            <a:r>
              <a:rPr lang="ru" sz="12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решать проблему</a:t>
            </a:r>
            <a:r>
              <a:rPr lang="ru" sz="12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-RU" sz="1200" dirty="0" smtClean="0"/>
              <a:t>неэффективности и низкой прозрачности процессов управления</a:t>
            </a:r>
            <a:r>
              <a:rPr lang="ru" sz="1200" b="0" i="0" u="none" strike="noStrike" cap="none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sz="12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lvl="0">
              <a:lnSpc>
                <a:spcPct val="115000"/>
              </a:lnSpc>
              <a:spcBef>
                <a:spcPts val="1200"/>
              </a:spcBef>
              <a:buSzPts val="1200"/>
            </a:pPr>
            <a:r>
              <a:rPr lang="ru" sz="12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 помощью</a:t>
            </a:r>
            <a:r>
              <a:rPr lang="ru" sz="12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 dirty="0">
                <a:sym typeface="Raleway"/>
              </a:rPr>
              <a:t>технологии </a:t>
            </a:r>
            <a:r>
              <a:rPr lang="ru-RU" sz="1200" dirty="0" smtClean="0">
                <a:sym typeface="Raleway"/>
              </a:rPr>
              <a:t>программного </a:t>
            </a:r>
            <a:r>
              <a:rPr lang="ru-RU" sz="1200" dirty="0" smtClean="0"/>
              <a:t>обеспечения для управления инфраструктурой цифровой подстанции</a:t>
            </a:r>
            <a:r>
              <a:rPr lang="ru" sz="1200" b="0" i="0" u="none" strike="noStrike" cap="none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sz="12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lv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</a:pPr>
            <a:r>
              <a:rPr lang="ru" sz="12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и получать</a:t>
            </a:r>
            <a:r>
              <a:rPr lang="ru" sz="12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 dirty="0">
                <a:sym typeface="Raleway"/>
              </a:rPr>
              <a:t>ценность </a:t>
            </a:r>
            <a:r>
              <a:rPr lang="ru-RU" sz="1200" dirty="0" smtClean="0"/>
              <a:t>виде повышения надежности, снижения затрат и улучшения качества обслуживания </a:t>
            </a:r>
            <a:r>
              <a:rPr lang="ru-RU" sz="1200" dirty="0" smtClean="0"/>
              <a:t>клиентов</a:t>
            </a:r>
            <a:endParaRPr lang="ru" sz="1200" dirty="0">
              <a:sym typeface="Raleway"/>
            </a:endParaRPr>
          </a:p>
        </p:txBody>
      </p:sp>
      <p:pic>
        <p:nvPicPr>
          <p:cNvPr id="102" name="Google Shape;102;p16"/>
          <p:cNvPicPr preferRelativeResize="0"/>
          <p:nvPr/>
        </p:nvPicPr>
        <p:blipFill rotWithShape="1">
          <a:blip r:embed="rId3">
            <a:alphaModFix/>
          </a:blip>
          <a:srcRect l="25406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90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5</a:t>
            </a:fld>
            <a:endParaRPr sz="900"/>
          </a:p>
        </p:txBody>
      </p:sp>
      <p:sp>
        <p:nvSpPr>
          <p:cNvPr id="100" name="Google Shape;100;p16"/>
          <p:cNvSpPr txBox="1">
            <a:spLocks noGrp="1"/>
          </p:cNvSpPr>
          <p:nvPr>
            <p:ph type="title"/>
          </p:nvPr>
        </p:nvSpPr>
        <p:spPr>
          <a:xfrm>
            <a:off x="318032" y="120060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ЦЕННОСТЬ, ЦЕННОСТНОЕ ПРЕДЛОЖЕНИЕ</a:t>
            </a:r>
            <a:endParaRPr sz="3000" dirty="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Google Shape;111;p17"/>
          <p:cNvPicPr preferRelativeResize="0"/>
          <p:nvPr/>
        </p:nvPicPr>
        <p:blipFill rotWithShape="1">
          <a:blip r:embed="rId3">
            <a:alphaModFix/>
          </a:blip>
          <a:srcRect l="25406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7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90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6</a:t>
            </a:fld>
            <a:endParaRPr sz="900"/>
          </a:p>
        </p:txBody>
      </p:sp>
      <p:sp>
        <p:nvSpPr>
          <p:cNvPr id="108" name="Google Shape;108;p17"/>
          <p:cNvSpPr txBox="1">
            <a:spLocks noGrp="1"/>
          </p:cNvSpPr>
          <p:nvPr>
            <p:ph type="title"/>
          </p:nvPr>
        </p:nvSpPr>
        <p:spPr>
          <a:xfrm>
            <a:off x="456817" y="84625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РЕШЕНИЕ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57200" y="1239646"/>
            <a:ext cx="4572000" cy="267765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smtClean="0"/>
              <a:t>Технология:</a:t>
            </a:r>
            <a:r>
              <a:rPr lang="ru-RU" dirty="0" smtClean="0"/>
              <a:t> Использование облачных платформ для обработки и хранения данных, IoT-решения, искусственный интеллект для анализа </a:t>
            </a:r>
            <a:r>
              <a:rPr lang="ru-RU" dirty="0" smtClean="0"/>
              <a:t>данных</a:t>
            </a:r>
            <a:endParaRPr lang="ru-RU" dirty="0" smtClean="0"/>
          </a:p>
          <a:p>
            <a:r>
              <a:rPr lang="ru-RU" b="1" dirty="0" smtClean="0"/>
              <a:t>Основное свойство:</a:t>
            </a:r>
            <a:r>
              <a:rPr lang="ru-RU" dirty="0" smtClean="0"/>
              <a:t> Способность в реальном времени </a:t>
            </a:r>
            <a:r>
              <a:rPr lang="ru-RU" dirty="0" err="1" smtClean="0"/>
              <a:t>мониторить</a:t>
            </a:r>
            <a:r>
              <a:rPr lang="ru-RU" dirty="0" smtClean="0"/>
              <a:t> состояние подстанции и принимать автоматизированные </a:t>
            </a:r>
            <a:r>
              <a:rPr lang="ru-RU" dirty="0" smtClean="0"/>
              <a:t>решения</a:t>
            </a:r>
            <a:endParaRPr lang="ru-RU" dirty="0" smtClean="0"/>
          </a:p>
          <a:p>
            <a:r>
              <a:rPr lang="ru-RU" b="1" dirty="0" smtClean="0"/>
              <a:t>Отличия от других:</a:t>
            </a:r>
            <a:r>
              <a:rPr lang="ru-RU" dirty="0" smtClean="0"/>
              <a:t> Уникальная аналитика и предсказание отказов на основе больших </a:t>
            </a:r>
            <a:r>
              <a:rPr lang="ru-RU" dirty="0" smtClean="0"/>
              <a:t>данных</a:t>
            </a:r>
            <a:endParaRPr lang="ru-RU" dirty="0" smtClean="0"/>
          </a:p>
          <a:p>
            <a:r>
              <a:rPr lang="ru-RU" b="1" dirty="0" smtClean="0"/>
              <a:t>Дополнительные выгоды:</a:t>
            </a:r>
            <a:r>
              <a:rPr lang="ru-RU" dirty="0" smtClean="0"/>
              <a:t> Улучшение обслуживания клиентов, возможность интеграции с другими системами управления и повышения общей надежности </a:t>
            </a:r>
            <a:r>
              <a:rPr lang="ru-RU" dirty="0" smtClean="0"/>
              <a:t>сетей</a:t>
            </a:r>
            <a:endParaRPr lang="ru-RU" dirty="0"/>
          </a:p>
        </p:txBody>
      </p:sp>
      <p:pic>
        <p:nvPicPr>
          <p:cNvPr id="9" name="Рисунок 8" descr="m4.jpg"/>
          <p:cNvPicPr>
            <a:picLocks noChangeAspect="1"/>
          </p:cNvPicPr>
          <p:nvPr/>
        </p:nvPicPr>
        <p:blipFill>
          <a:blip r:embed="rId4"/>
          <a:srcRect l="16397" r="8297"/>
          <a:stretch>
            <a:fillRect/>
          </a:stretch>
        </p:blipFill>
        <p:spPr>
          <a:xfrm rot="21365862">
            <a:off x="4888357" y="1076825"/>
            <a:ext cx="4240190" cy="316724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8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18" name="Google Shape;118;p18"/>
          <p:cNvSpPr txBox="1"/>
          <p:nvPr/>
        </p:nvSpPr>
        <p:spPr>
          <a:xfrm>
            <a:off x="530725" y="2368100"/>
            <a:ext cx="6513900" cy="173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</a:pPr>
            <a:r>
              <a:rPr lang="ru" i="1">
                <a:latin typeface="Raleway"/>
                <a:ea typeface="Raleway"/>
                <a:cs typeface="Raleway"/>
                <a:sym typeface="Raleway"/>
              </a:rPr>
              <a:t>Какое оборудование, помещения и программное обеспечение нужны для производства продукта?</a:t>
            </a:r>
            <a:endParaRPr i="1"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</a:pPr>
            <a:r>
              <a:rPr lang="ru" i="1">
                <a:latin typeface="Raleway"/>
                <a:ea typeface="Raleway"/>
                <a:cs typeface="Raleway"/>
                <a:sym typeface="Raleway"/>
              </a:rPr>
              <a:t>Какие материалы, расходники и другие ресурсы потребуются для производства 1 шт. продукта?</a:t>
            </a:r>
            <a:endParaRPr i="1"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</a:pPr>
            <a:r>
              <a:rPr lang="ru" i="1">
                <a:latin typeface="Raleway"/>
                <a:ea typeface="Raleway"/>
                <a:cs typeface="Raleway"/>
                <a:sym typeface="Raleway"/>
              </a:rPr>
              <a:t>Какие технологические операции и действия нужно выполнить для производства 1 шт. продукта?</a:t>
            </a:r>
            <a:endParaRPr i="1">
              <a:solidFill>
                <a:schemeClr val="dk2"/>
              </a:solidFill>
              <a:highlight>
                <a:srgbClr val="FFFFFF"/>
              </a:highlight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19" name="Google Shape;119;p18"/>
          <p:cNvSpPr txBox="1">
            <a:spLocks noGrp="1"/>
          </p:cNvSpPr>
          <p:nvPr>
            <p:ph type="title"/>
          </p:nvPr>
        </p:nvSpPr>
        <p:spPr>
          <a:xfrm>
            <a:off x="4076875" y="4349375"/>
            <a:ext cx="48645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1400">
                <a:solidFill>
                  <a:srgbClr val="FF2F2D"/>
                </a:solidFill>
              </a:rPr>
              <a:t>слайд на тренинге “Дизайн-спринт” не используется, не удалять(!) нужен будет в дальнейшей работе</a:t>
            </a:r>
            <a:endParaRPr sz="1400">
              <a:solidFill>
                <a:srgbClr val="FF2F2D"/>
              </a:solidFill>
            </a:endParaRPr>
          </a:p>
        </p:txBody>
      </p:sp>
      <p:pic>
        <p:nvPicPr>
          <p:cNvPr id="120" name="Google Shape;120;p18"/>
          <p:cNvPicPr preferRelativeResize="0"/>
          <p:nvPr/>
        </p:nvPicPr>
        <p:blipFill rotWithShape="1">
          <a:blip r:embed="rId3">
            <a:alphaModFix/>
          </a:blip>
          <a:srcRect l="25406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18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90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7</a:t>
            </a:fld>
            <a:endParaRPr sz="9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9"/>
          <p:cNvSpPr txBox="1"/>
          <p:nvPr/>
        </p:nvSpPr>
        <p:spPr>
          <a:xfrm>
            <a:off x="462049" y="260476"/>
            <a:ext cx="6936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pic>
        <p:nvPicPr>
          <p:cNvPr id="130" name="Google Shape;130;p19"/>
          <p:cNvPicPr preferRelativeResize="0"/>
          <p:nvPr/>
        </p:nvPicPr>
        <p:blipFill rotWithShape="1">
          <a:blip r:embed="rId3">
            <a:alphaModFix/>
          </a:blip>
          <a:srcRect l="25406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19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90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8</a:t>
            </a:fld>
            <a:endParaRPr sz="900"/>
          </a:p>
        </p:txBody>
      </p:sp>
      <p:sp>
        <p:nvSpPr>
          <p:cNvPr id="8" name="Прямоугольник 7"/>
          <p:cNvSpPr/>
          <p:nvPr/>
        </p:nvSpPr>
        <p:spPr>
          <a:xfrm>
            <a:off x="443753" y="1239210"/>
            <a:ext cx="7859806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ru-RU" dirty="0" smtClean="0"/>
              <a:t>Мы работаем на рынке </a:t>
            </a:r>
            <a:r>
              <a:rPr lang="ru-RU" b="1" dirty="0" smtClean="0"/>
              <a:t>B2B</a:t>
            </a:r>
            <a:r>
              <a:rPr lang="ru-RU" dirty="0" smtClean="0"/>
              <a:t>, ориентированном на предприятия и организации, которые управляют энергетической </a:t>
            </a:r>
            <a:r>
              <a:rPr lang="ru-RU" dirty="0" smtClean="0"/>
              <a:t>инфраструктурой.</a:t>
            </a:r>
          </a:p>
          <a:p>
            <a:pPr>
              <a:lnSpc>
                <a:spcPct val="130000"/>
              </a:lnSpc>
            </a:pPr>
            <a:r>
              <a:rPr lang="ru-RU" dirty="0" smtClean="0"/>
              <a:t>Согласно </a:t>
            </a:r>
            <a:r>
              <a:rPr lang="ru-RU" dirty="0" smtClean="0"/>
              <a:t>нашим оценкам, потенциальная целевая аудитория составляет </a:t>
            </a:r>
            <a:r>
              <a:rPr lang="ru-RU" b="1" dirty="0" smtClean="0"/>
              <a:t>около 500 компаний в стране</a:t>
            </a:r>
            <a:r>
              <a:rPr lang="ru-RU" dirty="0" smtClean="0"/>
              <a:t>, работающих в секторе энергетики и </a:t>
            </a:r>
            <a:r>
              <a:rPr lang="ru-RU" dirty="0" smtClean="0"/>
              <a:t>электроэнергетики.</a:t>
            </a:r>
          </a:p>
          <a:p>
            <a:pPr>
              <a:lnSpc>
                <a:spcPct val="130000"/>
              </a:lnSpc>
            </a:pPr>
            <a:r>
              <a:rPr lang="ru-RU" dirty="0" smtClean="0"/>
              <a:t>Стоимость </a:t>
            </a:r>
            <a:r>
              <a:rPr lang="ru-RU" dirty="0" smtClean="0"/>
              <a:t>нашего решения будет варьироваться </a:t>
            </a:r>
            <a:r>
              <a:rPr lang="ru-RU" b="1" dirty="0" smtClean="0"/>
              <a:t>от 50,000 до 200,000 рублей </a:t>
            </a:r>
            <a:r>
              <a:rPr lang="ru-RU" dirty="0" smtClean="0"/>
              <a:t>в зависимости от масштаба и сложности </a:t>
            </a:r>
            <a:r>
              <a:rPr lang="ru-RU" dirty="0" smtClean="0"/>
              <a:t>внедрения.</a:t>
            </a:r>
          </a:p>
          <a:p>
            <a:pPr>
              <a:lnSpc>
                <a:spcPct val="130000"/>
              </a:lnSpc>
            </a:pPr>
            <a:r>
              <a:rPr lang="ru-RU" dirty="0" smtClean="0"/>
              <a:t>Ожидаем</a:t>
            </a:r>
            <a:r>
              <a:rPr lang="ru-RU" dirty="0" smtClean="0"/>
              <a:t>, что в первый год </a:t>
            </a:r>
            <a:r>
              <a:rPr lang="ru-RU" b="1" dirty="0" smtClean="0"/>
              <a:t>около 10% целевой аудитории</a:t>
            </a:r>
            <a:r>
              <a:rPr lang="ru-RU" dirty="0" smtClean="0"/>
              <a:t>, или примерно 50 компаний, примут решение о покупке нашего </a:t>
            </a:r>
            <a:r>
              <a:rPr lang="ru-RU" dirty="0" smtClean="0"/>
              <a:t>продукта.</a:t>
            </a:r>
          </a:p>
          <a:p>
            <a:pPr>
              <a:lnSpc>
                <a:spcPct val="130000"/>
              </a:lnSpc>
            </a:pPr>
            <a:r>
              <a:rPr lang="ru-RU" dirty="0" smtClean="0"/>
              <a:t>Таким </a:t>
            </a:r>
            <a:r>
              <a:rPr lang="ru-RU" dirty="0" smtClean="0"/>
              <a:t>образом, предполагаемый доход в первый год составит </a:t>
            </a:r>
            <a:r>
              <a:rPr lang="ru-RU" b="1" dirty="0" smtClean="0"/>
              <a:t>от 2,500,000 до 10,000,000 </a:t>
            </a:r>
            <a:r>
              <a:rPr lang="ru-RU" dirty="0" smtClean="0"/>
              <a:t>рублей, в зависимости от средней стоимости решения.</a:t>
            </a:r>
            <a:endParaRPr lang="ru-RU" dirty="0"/>
          </a:p>
        </p:txBody>
      </p:sp>
      <p:sp>
        <p:nvSpPr>
          <p:cNvPr id="128" name="Google Shape;128;p19"/>
          <p:cNvSpPr txBox="1">
            <a:spLocks noGrp="1"/>
          </p:cNvSpPr>
          <p:nvPr>
            <p:ph type="title"/>
          </p:nvPr>
        </p:nvSpPr>
        <p:spPr>
          <a:xfrm>
            <a:off x="503882" y="108158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 dirty="0" smtClean="0">
                <a:solidFill>
                  <a:schemeClr val="dk1"/>
                </a:solidFill>
              </a:rPr>
              <a:t>РЫНОК</a:t>
            </a:r>
            <a:endParaRPr lang="ru" sz="3000" dirty="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Google Shape;139;p20"/>
          <p:cNvPicPr preferRelativeResize="0"/>
          <p:nvPr/>
        </p:nvPicPr>
        <p:blipFill rotWithShape="1">
          <a:blip r:embed="rId3">
            <a:alphaModFix/>
          </a:blip>
          <a:srcRect l="25406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2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90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9</a:t>
            </a:fld>
            <a:endParaRPr sz="900"/>
          </a:p>
        </p:txBody>
      </p:sp>
      <p:sp>
        <p:nvSpPr>
          <p:cNvPr id="7" name="Прямоугольник 6"/>
          <p:cNvSpPr/>
          <p:nvPr/>
        </p:nvSpPr>
        <p:spPr>
          <a:xfrm>
            <a:off x="477371" y="1461086"/>
            <a:ext cx="6710082" cy="954107"/>
          </a:xfrm>
          <a:prstGeom prst="rect">
            <a:avLst/>
          </a:prstGeom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indent="180975">
              <a:buFont typeface="Arial" pitchFamily="34" charset="0"/>
              <a:buChar char="•"/>
            </a:pPr>
            <a:r>
              <a:rPr lang="ru-RU" dirty="0" err="1" smtClean="0"/>
              <a:t>Siemens</a:t>
            </a:r>
            <a:r>
              <a:rPr lang="ru-RU" dirty="0" smtClean="0"/>
              <a:t> </a:t>
            </a:r>
            <a:r>
              <a:rPr lang="ru-RU" dirty="0" err="1" smtClean="0"/>
              <a:t>Energy</a:t>
            </a:r>
            <a:r>
              <a:rPr lang="ru-RU" dirty="0" smtClean="0"/>
              <a:t> (прямой конкурент)</a:t>
            </a:r>
          </a:p>
          <a:p>
            <a:pPr indent="180975">
              <a:buFont typeface="Arial" pitchFamily="34" charset="0"/>
              <a:buChar char="•"/>
            </a:pPr>
            <a:r>
              <a:rPr lang="ru-RU" dirty="0" err="1" smtClean="0"/>
              <a:t>Schneider</a:t>
            </a:r>
            <a:r>
              <a:rPr lang="ru-RU" dirty="0" smtClean="0"/>
              <a:t> </a:t>
            </a:r>
            <a:r>
              <a:rPr lang="ru-RU" dirty="0" err="1" smtClean="0"/>
              <a:t>Electric</a:t>
            </a:r>
            <a:r>
              <a:rPr lang="ru-RU" dirty="0" smtClean="0"/>
              <a:t> (прямой конкурент)</a:t>
            </a:r>
          </a:p>
          <a:p>
            <a:pPr indent="180975">
              <a:buFont typeface="Arial" pitchFamily="34" charset="0"/>
              <a:buChar char="•"/>
            </a:pPr>
            <a:r>
              <a:rPr lang="ru-RU" dirty="0" smtClean="0"/>
              <a:t>GE </a:t>
            </a:r>
            <a:r>
              <a:rPr lang="ru-RU" dirty="0" err="1" smtClean="0"/>
              <a:t>Grid</a:t>
            </a:r>
            <a:r>
              <a:rPr lang="ru-RU" dirty="0" smtClean="0"/>
              <a:t> </a:t>
            </a:r>
            <a:r>
              <a:rPr lang="ru-RU" dirty="0" err="1" smtClean="0"/>
              <a:t>Solutions</a:t>
            </a:r>
            <a:r>
              <a:rPr lang="ru-RU" dirty="0" smtClean="0"/>
              <a:t> (прямой конкурент)</a:t>
            </a:r>
          </a:p>
          <a:p>
            <a:pPr indent="180975">
              <a:buFont typeface="Arial" pitchFamily="34" charset="0"/>
              <a:buChar char="•"/>
            </a:pPr>
            <a:r>
              <a:rPr lang="ru-RU" dirty="0" smtClean="0"/>
              <a:t>IBM (косвенный конкурент — аналитические решения</a:t>
            </a:r>
            <a:r>
              <a:rPr lang="ru-RU" dirty="0" smtClean="0"/>
              <a:t>)</a:t>
            </a:r>
            <a:endParaRPr lang="ru-RU" dirty="0" smtClean="0"/>
          </a:p>
        </p:txBody>
      </p:sp>
      <p:sp>
        <p:nvSpPr>
          <p:cNvPr id="138" name="Google Shape;138;p20"/>
          <p:cNvSpPr txBox="1">
            <a:spLocks noGrp="1"/>
          </p:cNvSpPr>
          <p:nvPr>
            <p:ph type="title"/>
          </p:nvPr>
        </p:nvSpPr>
        <p:spPr>
          <a:xfrm>
            <a:off x="510615" y="80682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 dirty="0" smtClean="0">
                <a:solidFill>
                  <a:schemeClr val="dk1"/>
                </a:solidFill>
              </a:rPr>
              <a:t>КОНКУРЕНТЫ</a:t>
            </a:r>
            <a:endParaRPr lang="ru" sz="3000" dirty="0">
              <a:solidFill>
                <a:schemeClr val="dk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77372" y="1190064"/>
            <a:ext cx="6716806" cy="27566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80975"/>
            <a:r>
              <a:rPr lang="ru-RU" b="1" dirty="0" smtClean="0"/>
              <a:t>Основные конкуренты</a:t>
            </a:r>
            <a:r>
              <a:rPr lang="ru-RU" dirty="0" smtClean="0"/>
              <a:t>: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510989" y="3075606"/>
            <a:ext cx="6649570" cy="954107"/>
          </a:xfrm>
          <a:prstGeom prst="rect">
            <a:avLst/>
          </a:prstGeom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indent="180975">
              <a:buFont typeface="Arial" pitchFamily="34" charset="0"/>
              <a:buChar char="•"/>
            </a:pPr>
            <a:r>
              <a:rPr lang="ru-RU" dirty="0" smtClean="0"/>
              <a:t>Более </a:t>
            </a:r>
            <a:r>
              <a:rPr lang="ru-RU" dirty="0" smtClean="0"/>
              <a:t>гибкая система интеграции с существующими решениями.</a:t>
            </a:r>
          </a:p>
          <a:p>
            <a:pPr indent="180975">
              <a:buFont typeface="Arial" pitchFamily="34" charset="0"/>
              <a:buChar char="•"/>
            </a:pPr>
            <a:r>
              <a:rPr lang="ru-RU" dirty="0" smtClean="0"/>
              <a:t>Уникальные алгоритмы для оптимизации в реальном времени.</a:t>
            </a:r>
          </a:p>
          <a:p>
            <a:pPr indent="180975">
              <a:buFont typeface="Arial" pitchFamily="34" charset="0"/>
              <a:buChar char="•"/>
            </a:pPr>
            <a:r>
              <a:rPr lang="ru-RU" dirty="0" err="1" smtClean="0"/>
              <a:t>Кастомизация</a:t>
            </a:r>
            <a:r>
              <a:rPr lang="ru-RU" dirty="0" smtClean="0"/>
              <a:t> под потребности конкретного клиента.</a:t>
            </a:r>
          </a:p>
          <a:p>
            <a:pPr indent="180975">
              <a:buFont typeface="Arial" pitchFamily="34" charset="0"/>
              <a:buChar char="•"/>
            </a:pPr>
            <a:r>
              <a:rPr lang="ru-RU" dirty="0" smtClean="0"/>
              <a:t>Более доступная цена по сравнению с гигантами рынка.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502024" y="2801470"/>
            <a:ext cx="6658535" cy="27566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80975"/>
            <a:r>
              <a:rPr lang="ru-RU" b="1" dirty="0" smtClean="0"/>
              <a:t>Преимущества</a:t>
            </a:r>
            <a:r>
              <a:rPr lang="ru-RU" dirty="0" smtClean="0"/>
              <a:t>: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1"/>
          <p:cNvSpPr txBox="1"/>
          <p:nvPr/>
        </p:nvSpPr>
        <p:spPr>
          <a:xfrm>
            <a:off x="488944" y="2345556"/>
            <a:ext cx="6936600" cy="176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3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БИЗНЕС-МОДЕЛЬ</a:t>
            </a:r>
            <a:r>
              <a:rPr lang="ru" sz="13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*</a:t>
            </a:r>
            <a:r>
              <a:rPr lang="ru" sz="13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 </a:t>
            </a:r>
            <a:r>
              <a:rPr lang="ru" sz="1300" b="0" i="0" u="none" strike="noStrike" cap="non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– </a:t>
            </a:r>
            <a:r>
              <a:rPr lang="ru" sz="13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это описание того, как компания создает продукт, поставляет продукт и получает ценность для себя и для клиента</a:t>
            </a:r>
            <a:endParaRPr sz="13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3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300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Отвечаем на вопросы</a:t>
            </a:r>
            <a:endParaRPr sz="1300" i="1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marR="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Char char="●"/>
            </a:pPr>
            <a:r>
              <a:rPr lang="ru" sz="1300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Что продаем?</a:t>
            </a:r>
            <a:endParaRPr sz="1300" i="1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marR="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Char char="●"/>
            </a:pPr>
            <a:r>
              <a:rPr lang="ru" sz="1300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Кому продаем?</a:t>
            </a:r>
            <a:endParaRPr sz="1300" i="1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marR="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Char char="●"/>
            </a:pPr>
            <a:r>
              <a:rPr lang="ru" sz="1300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Какую пользу и выгоду получает клиент?</a:t>
            </a:r>
            <a:endParaRPr sz="1300" i="1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46" name="Google Shape;146;p21"/>
          <p:cNvSpPr/>
          <p:nvPr/>
        </p:nvSpPr>
        <p:spPr>
          <a:xfrm>
            <a:off x="456826" y="1270150"/>
            <a:ext cx="39549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21"/>
          <p:cNvSpPr txBox="1">
            <a:spLocks noGrp="1"/>
          </p:cNvSpPr>
          <p:nvPr>
            <p:ph type="title"/>
          </p:nvPr>
        </p:nvSpPr>
        <p:spPr>
          <a:xfrm>
            <a:off x="456826" y="1257875"/>
            <a:ext cx="46041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48" name="Google Shape;148;p21"/>
          <p:cNvSpPr txBox="1"/>
          <p:nvPr/>
        </p:nvSpPr>
        <p:spPr>
          <a:xfrm>
            <a:off x="321025" y="4111050"/>
            <a:ext cx="8091600" cy="5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*</a:t>
            </a:r>
            <a:r>
              <a:rPr lang="ru" sz="1100" b="0" i="0" u="none" strike="noStrike" cap="non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Примеры: шеринг (аренда вместо покупки), подписка, freemium, lock-in (бритва и лезвие), самообслуживание, лицензия,  комиссия и другие.</a:t>
            </a: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9" name="Google Shape;149;p21"/>
          <p:cNvPicPr preferRelativeResize="0"/>
          <p:nvPr/>
        </p:nvPicPr>
        <p:blipFill rotWithShape="1">
          <a:blip r:embed="rId3">
            <a:alphaModFix/>
          </a:blip>
          <a:srcRect l="25406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21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90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10</a:t>
            </a:fld>
            <a:endParaRPr sz="900"/>
          </a:p>
        </p:txBody>
      </p:sp>
      <p:sp>
        <p:nvSpPr>
          <p:cNvPr id="151" name="Google Shape;151;p21"/>
          <p:cNvSpPr txBox="1">
            <a:spLocks noGrp="1"/>
          </p:cNvSpPr>
          <p:nvPr>
            <p:ph type="title"/>
          </p:nvPr>
        </p:nvSpPr>
        <p:spPr>
          <a:xfrm>
            <a:off x="4000675" y="4501775"/>
            <a:ext cx="48645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1400">
                <a:solidFill>
                  <a:srgbClr val="FF2F2D"/>
                </a:solidFill>
              </a:rPr>
              <a:t>слайд на тренинге “Дизайн-спринт” не используется, не удалять(!) нужен будет в дальнейшей работе</a:t>
            </a:r>
            <a:endParaRPr sz="1400">
              <a:solidFill>
                <a:srgbClr val="FF2F2D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2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b="1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57" name="Google Shape;157;p22"/>
          <p:cNvSpPr txBox="1">
            <a:spLocks noGrp="1"/>
          </p:cNvSpPr>
          <p:nvPr>
            <p:ph type="body" idx="1"/>
          </p:nvPr>
        </p:nvSpPr>
        <p:spPr>
          <a:xfrm>
            <a:off x="456824" y="2340275"/>
            <a:ext cx="7089900" cy="101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 sz="1400" i="1"/>
              <a:t>Опишите ваши текущие результаты: успешные кейсы, клиенты или предварительные договоренности, привлеченные инвестиции и др.</a:t>
            </a:r>
            <a:endParaRPr sz="1400" i="1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endParaRPr/>
          </a:p>
        </p:txBody>
      </p:sp>
      <p:pic>
        <p:nvPicPr>
          <p:cNvPr id="158" name="Google Shape;158;p22"/>
          <p:cNvPicPr preferRelativeResize="0"/>
          <p:nvPr/>
        </p:nvPicPr>
        <p:blipFill rotWithShape="1">
          <a:blip r:embed="rId3">
            <a:alphaModFix/>
          </a:blip>
          <a:srcRect l="25406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22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90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11</a:t>
            </a:fld>
            <a:endParaRPr sz="900"/>
          </a:p>
        </p:txBody>
      </p:sp>
      <p:sp>
        <p:nvSpPr>
          <p:cNvPr id="160" name="Google Shape;160;p22"/>
          <p:cNvSpPr txBox="1">
            <a:spLocks noGrp="1"/>
          </p:cNvSpPr>
          <p:nvPr>
            <p:ph type="title"/>
          </p:nvPr>
        </p:nvSpPr>
        <p:spPr>
          <a:xfrm>
            <a:off x="4000675" y="4501775"/>
            <a:ext cx="48645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1400">
                <a:solidFill>
                  <a:srgbClr val="FF2F2D"/>
                </a:solidFill>
              </a:rPr>
              <a:t>слайд на тренинге “Дизайн-спринт” не используется, не удалять(!) нужен будет в дальнейшей работе</a:t>
            </a:r>
            <a:endParaRPr sz="1400">
              <a:solidFill>
                <a:srgbClr val="FF2F2D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6" name="Google Shape;166;p23"/>
          <p:cNvGraphicFramePr/>
          <p:nvPr/>
        </p:nvGraphicFramePr>
        <p:xfrm>
          <a:off x="497151" y="1181601"/>
          <a:ext cx="7942700" cy="3432785"/>
        </p:xfrm>
        <a:graphic>
          <a:graphicData uri="http://schemas.openxmlformats.org/drawingml/2006/table">
            <a:tbl>
              <a:tblPr>
                <a:noFill/>
                <a:tableStyleId>{E29608BE-0797-4898-8628-B5C22FD5D78F}</a:tableStyleId>
              </a:tblPr>
              <a:tblGrid>
                <a:gridCol w="198567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0645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7649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98567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БУДЕШЬ ДЕЛАТЬ?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ОПЫТ и КОМПЕТЕНЦИИ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5D8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 err="1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Кальсина</a:t>
                      </a:r>
                      <a:r>
                        <a:rPr lang="ru-RU" sz="1100" u="none" strike="noStrike" cap="none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Юлия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 cap="none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 cap="none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Координировать процесс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b="0" i="0" u="none" strike="noStrike" cap="none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более 5 лет опыта в сфере энергетики и IT, 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b="0" i="0" u="none" strike="noStrike" cap="none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I </a:t>
                      </a:r>
                      <a:r>
                        <a:rPr lang="ru-RU" sz="1100" b="0" i="0" u="none" strike="noStrike" cap="none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место</a:t>
                      </a:r>
                      <a:r>
                        <a:rPr lang="ru-RU" sz="1100" b="0" i="0" u="none" strike="noStrike" cap="none" baseline="0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в ИНЖИР-2024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b="0" i="0" u="none" strike="noStrike" cap="none" baseline="0" dirty="0" smtClean="0">
                          <a:solidFill>
                            <a:srgbClr val="000000"/>
                          </a:solidFill>
                          <a:latin typeface="Arial"/>
                          <a:ea typeface="Raleway SemiBold"/>
                          <a:cs typeface="Arial"/>
                          <a:sym typeface="Arial"/>
                        </a:rPr>
                        <a:t>Лауреат ВИК-2024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pic>
        <p:nvPicPr>
          <p:cNvPr id="169" name="Google Shape;169;p23"/>
          <p:cNvPicPr preferRelativeResize="0"/>
          <p:nvPr/>
        </p:nvPicPr>
        <p:blipFill rotWithShape="1">
          <a:blip r:embed="rId3">
            <a:alphaModFix/>
          </a:blip>
          <a:srcRect l="25406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23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90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12</a:t>
            </a:fld>
            <a:endParaRPr sz="900"/>
          </a:p>
        </p:txBody>
      </p:sp>
      <p:sp>
        <p:nvSpPr>
          <p:cNvPr id="165" name="Google Shape;165;p23"/>
          <p:cNvSpPr txBox="1">
            <a:spLocks noGrp="1"/>
          </p:cNvSpPr>
          <p:nvPr>
            <p:ph type="title"/>
          </p:nvPr>
        </p:nvSpPr>
        <p:spPr>
          <a:xfrm>
            <a:off x="436648" y="0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 dirty="0">
                <a:solidFill>
                  <a:schemeClr val="dk1"/>
                </a:solidFill>
              </a:rPr>
              <a:t>КОМАНДА СТАРТАПА</a:t>
            </a:r>
            <a:endParaRPr sz="3000" dirty="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Google Shape;177;p24"/>
          <p:cNvPicPr preferRelativeResize="0"/>
          <p:nvPr/>
        </p:nvPicPr>
        <p:blipFill rotWithShape="1">
          <a:blip r:embed="rId3">
            <a:alphaModFix/>
          </a:blip>
          <a:srcRect l="25406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24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90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13</a:t>
            </a:fld>
            <a:endParaRPr sz="900"/>
          </a:p>
        </p:txBody>
      </p:sp>
      <p:sp>
        <p:nvSpPr>
          <p:cNvPr id="175" name="Google Shape;175;p24"/>
          <p:cNvSpPr txBox="1">
            <a:spLocks noGrp="1"/>
          </p:cNvSpPr>
          <p:nvPr>
            <p:ph type="title"/>
          </p:nvPr>
        </p:nvSpPr>
        <p:spPr>
          <a:xfrm>
            <a:off x="381546" y="93388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 dirty="0">
                <a:solidFill>
                  <a:schemeClr val="dk1"/>
                </a:solidFill>
              </a:rPr>
              <a:t>ПЛАНЫ РАЗВИТИЯ</a:t>
            </a:r>
            <a:endParaRPr sz="2800" dirty="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5"/>
          <p:cNvSpPr txBox="1">
            <a:spLocks noGrp="1"/>
          </p:cNvSpPr>
          <p:nvPr>
            <p:ph type="title"/>
          </p:nvPr>
        </p:nvSpPr>
        <p:spPr>
          <a:xfrm>
            <a:off x="456827" y="1257875"/>
            <a:ext cx="60174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b="1">
                <a:latin typeface="Raleway"/>
                <a:ea typeface="Raleway"/>
                <a:cs typeface="Raleway"/>
                <a:sym typeface="Raleway"/>
              </a:rPr>
              <a:t>Запрос 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4" name="Google Shape;184;p25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163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 sz="1400" i="1"/>
              <a:t>Опишите запрос к </a:t>
            </a:r>
            <a:endParaRPr sz="1400" i="1"/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ru" sz="1400" i="1"/>
              <a:t>партнерам (нужны ресурсы, доступ к оборудованию, экспертиза и т.п.)</a:t>
            </a:r>
            <a:endParaRPr sz="1400" i="1"/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ru" sz="1400" i="1"/>
              <a:t>инвесторам, фондам  (сколько денег нужно, на что)</a:t>
            </a:r>
            <a:endParaRPr sz="1400" i="1"/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ru" sz="1400" i="1"/>
              <a:t>университету (экспертиза, доступ к оборудованию/лаборатории и тп)</a:t>
            </a:r>
            <a:endParaRPr sz="1400" i="1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i="1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 i="1"/>
              <a:t>Опишите, какой результат будет получен при получении этих ресурсов.</a:t>
            </a:r>
            <a:endParaRPr sz="1400" i="1"/>
          </a:p>
        </p:txBody>
      </p:sp>
      <p:pic>
        <p:nvPicPr>
          <p:cNvPr id="185" name="Google Shape;185;p25"/>
          <p:cNvPicPr preferRelativeResize="0"/>
          <p:nvPr/>
        </p:nvPicPr>
        <p:blipFill rotWithShape="1">
          <a:blip r:embed="rId3">
            <a:alphaModFix/>
          </a:blip>
          <a:srcRect l="25406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5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90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14</a:t>
            </a:fld>
            <a:endParaRPr sz="900"/>
          </a:p>
        </p:txBody>
      </p:sp>
      <p:sp>
        <p:nvSpPr>
          <p:cNvPr id="187" name="Google Shape;187;p25"/>
          <p:cNvSpPr txBox="1">
            <a:spLocks noGrp="1"/>
          </p:cNvSpPr>
          <p:nvPr>
            <p:ph type="title"/>
          </p:nvPr>
        </p:nvSpPr>
        <p:spPr>
          <a:xfrm>
            <a:off x="4000675" y="4501775"/>
            <a:ext cx="48645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1400">
                <a:solidFill>
                  <a:srgbClr val="FF2F2D"/>
                </a:solidFill>
              </a:rPr>
              <a:t>слайд на тренинге “Дизайн-спринт” не используется, не удалять(!) нужен будет в дальнейшей работе</a:t>
            </a:r>
            <a:endParaRPr sz="1400">
              <a:solidFill>
                <a:srgbClr val="FF2F2D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6"/>
          <p:cNvSpPr txBox="1">
            <a:spLocks noGrp="1"/>
          </p:cNvSpPr>
          <p:nvPr>
            <p:ph type="title"/>
          </p:nvPr>
        </p:nvSpPr>
        <p:spPr>
          <a:xfrm>
            <a:off x="443370" y="871278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КОНТАКТЫ ЛИДЕРА</a:t>
            </a:r>
            <a:endParaRPr sz="3000" dirty="0">
              <a:solidFill>
                <a:schemeClr val="dk1"/>
              </a:solidFill>
            </a:endParaRPr>
          </a:p>
        </p:txBody>
      </p:sp>
      <p:pic>
        <p:nvPicPr>
          <p:cNvPr id="195" name="Google Shape;195;p26"/>
          <p:cNvPicPr preferRelativeResize="0"/>
          <p:nvPr/>
        </p:nvPicPr>
        <p:blipFill rotWithShape="1">
          <a:blip r:embed="rId3">
            <a:alphaModFix/>
          </a:blip>
          <a:srcRect l="25406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2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90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15</a:t>
            </a:fld>
            <a:endParaRPr sz="900"/>
          </a:p>
        </p:txBody>
      </p:sp>
      <p:sp>
        <p:nvSpPr>
          <p:cNvPr id="198" name="Google Shape;198;p26"/>
          <p:cNvSpPr/>
          <p:nvPr/>
        </p:nvSpPr>
        <p:spPr>
          <a:xfrm>
            <a:off x="4316506" y="2039953"/>
            <a:ext cx="3132000" cy="1662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2" name="Рисунок 11" descr="IMG_2024209.jpg"/>
          <p:cNvPicPr>
            <a:picLocks noChangeAspect="1"/>
          </p:cNvPicPr>
          <p:nvPr/>
        </p:nvPicPr>
        <p:blipFill>
          <a:blip r:embed="rId4"/>
          <a:srcRect l="5441" r="5841"/>
          <a:stretch>
            <a:fillRect/>
          </a:stretch>
        </p:blipFill>
        <p:spPr>
          <a:xfrm>
            <a:off x="537881" y="1546413"/>
            <a:ext cx="2521324" cy="291801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308C74BC-1CFD-3AAF-FBD6-CB247E06BE2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01538" y="2171704"/>
            <a:ext cx="1205430" cy="122734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</TotalTime>
  <Words>663</Words>
  <Application>Microsoft Office PowerPoint</Application>
  <PresentationFormat>Экран (16:9)</PresentationFormat>
  <Paragraphs>112</Paragraphs>
  <Slides>15</Slides>
  <Notes>15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1" baseType="lpstr">
      <vt:lpstr>Arial</vt:lpstr>
      <vt:lpstr>Raleway SemiBold</vt:lpstr>
      <vt:lpstr>Inter Black</vt:lpstr>
      <vt:lpstr>Raleway</vt:lpstr>
      <vt:lpstr>Century Gothic</vt:lpstr>
      <vt:lpstr>Simple Light</vt:lpstr>
      <vt:lpstr>ТЕХНО.про</vt:lpstr>
      <vt:lpstr>АКТУАЛЬНОСТЬ ИДЕИ</vt:lpstr>
      <vt:lpstr>ЦЕЛЕВАЯ АУДИТОРИЯ</vt:lpstr>
      <vt:lpstr>ПРОБЛЕМА</vt:lpstr>
      <vt:lpstr>ЦЕННОСТЬ, ЦЕННОСТНОЕ ПРЕДЛОЖЕНИЕ</vt:lpstr>
      <vt:lpstr>РЕШЕНИЕ</vt:lpstr>
      <vt:lpstr>РЕШЕНИЕ</vt:lpstr>
      <vt:lpstr>РЫНОК</vt:lpstr>
      <vt:lpstr>КОНКУРЕНТЫ</vt:lpstr>
      <vt:lpstr>БИЗНЕС-МОДЕЛЬ</vt:lpstr>
      <vt:lpstr>ТЕКУЩИЕ РЕЗУЛЬТАТЫ</vt:lpstr>
      <vt:lpstr>КОМАНДА СТАРТАПА</vt:lpstr>
      <vt:lpstr>ПЛАНЫ РАЗВИТИЯ</vt:lpstr>
      <vt:lpstr>Запрос </vt:lpstr>
      <vt:lpstr>КОНТАКТЫ ЛИДЕРА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ТЕХНО.про</dc:title>
  <cp:lastModifiedBy>Kalsina</cp:lastModifiedBy>
  <cp:revision>15</cp:revision>
  <dcterms:modified xsi:type="dcterms:W3CDTF">2024-09-28T07:42:29Z</dcterms:modified>
</cp:coreProperties>
</file>