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2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19040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903032c0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23903032c0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100" cy="919500"/>
          </a:xfrm>
          <a:prstGeom prst="rect">
            <a:avLst/>
          </a:prstGeom>
          <a:solidFill>
            <a:schemeClr val="accent3">
              <a:alpha val="49800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 err="1" smtClean="0">
                <a:solidFill>
                  <a:schemeClr val="bg1"/>
                </a:solidFill>
              </a:rPr>
              <a:t>ГуммиРост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2в1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00" cy="563400"/>
          </a:xfrm>
          <a:prstGeom prst="rect">
            <a:avLst/>
          </a:prstGeom>
          <a:solidFill>
            <a:schemeClr val="accent3">
              <a:alpha val="498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 fontScale="5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27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-RU" dirty="0" err="1" smtClean="0">
                <a:solidFill>
                  <a:schemeClr val="bg1"/>
                </a:solidFill>
              </a:rPr>
              <a:t>Акманаева</a:t>
            </a:r>
            <a:r>
              <a:rPr lang="ru-RU" dirty="0" smtClean="0">
                <a:solidFill>
                  <a:schemeClr val="bg1"/>
                </a:solidFill>
              </a:rPr>
              <a:t> Юлия Александровна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141402"/>
            <a:ext cx="5298900" cy="7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C000"/>
                </a:solidFill>
                <a:sym typeface="Arial"/>
              </a:rPr>
              <a:t>Акселератор</a:t>
            </a:r>
            <a:endParaRPr dirty="0">
              <a:solidFill>
                <a:srgbClr val="FFC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rgbClr val="FFC000"/>
                </a:solidFill>
                <a:sym typeface="Arial"/>
              </a:rPr>
              <a:t>. </a:t>
            </a:r>
            <a:r>
              <a:rPr lang="ru-RU" sz="2400" b="0" i="0" u="none" strike="noStrike" cap="none" dirty="0" smtClean="0">
                <a:solidFill>
                  <a:srgbClr val="FFC000"/>
                </a:solidFill>
                <a:sym typeface="Arial"/>
              </a:rPr>
              <a:t>Осень </a:t>
            </a:r>
            <a:r>
              <a:rPr lang="ru-RU" sz="2400" b="0" i="0" u="none" strike="noStrike" cap="none" dirty="0">
                <a:solidFill>
                  <a:srgbClr val="FFC000"/>
                </a:solidFill>
                <a:sym typeface="Arial"/>
              </a:rPr>
              <a:t>2023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00"/>
          </a:xfrm>
          <a:prstGeom prst="rect">
            <a:avLst/>
          </a:prstGeom>
          <a:solidFill>
            <a:schemeClr val="accent3">
              <a:alpha val="498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направление:</a:t>
            </a:r>
          </a:p>
          <a:p>
            <a:pPr lvl="0">
              <a:buClr>
                <a:schemeClr val="dk2"/>
              </a:buClr>
              <a:buSzPct val="117647"/>
            </a:pPr>
            <a:r>
              <a:rPr lang="ru-RU" sz="2800" dirty="0">
                <a:solidFill>
                  <a:srgbClr val="595959"/>
                </a:solidFill>
              </a:rPr>
              <a:t>Нано-, </a:t>
            </a:r>
            <a:r>
              <a:rPr lang="ru-RU" sz="2800" dirty="0" err="1">
                <a:solidFill>
                  <a:srgbClr val="595959"/>
                </a:solidFill>
              </a:rPr>
              <a:t>био</a:t>
            </a:r>
            <a:r>
              <a:rPr lang="ru-RU" sz="2800" dirty="0">
                <a:solidFill>
                  <a:srgbClr val="595959"/>
                </a:solidFill>
              </a:rPr>
              <a:t>-, информационные, когнитивные </a:t>
            </a:r>
            <a:r>
              <a:rPr lang="ru-RU" sz="2800" dirty="0" smtClean="0">
                <a:solidFill>
                  <a:srgbClr val="595959"/>
                </a:solidFill>
              </a:rPr>
              <a:t>технологии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Пользователь и его проблема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293039" y="975194"/>
            <a:ext cx="8520600" cy="3074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457200" algn="just">
              <a:buNone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Наши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пользователи </a:t>
            </a:r>
            <a:r>
              <a:rPr lang="ru-RU" dirty="0" err="1" smtClean="0">
                <a:solidFill>
                  <a:schemeClr val="tx1"/>
                </a:solidFill>
                <a:latin typeface="+mn-lt"/>
              </a:rPr>
              <a:t>сельхозтоваропроизводители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 растениеводческой продукции (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фермеры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, овощеводы, 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садоводы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),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которым нужно получить качественный урожай и они </a:t>
            </a:r>
            <a:r>
              <a:rPr lang="ru-RU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хотят </a:t>
            </a:r>
            <a:r>
              <a:rPr lang="ru-RU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приобретать на рынке органоминеральное гуминовое </a:t>
            </a:r>
            <a:r>
              <a:rPr lang="ru-RU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удобрение. </a:t>
            </a:r>
            <a:r>
              <a:rPr lang="ru-RU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Мы им предлагаем продукт, который  будет экологически чистым и сбалансированным по содержанию питательных </a:t>
            </a:r>
            <a:r>
              <a:rPr lang="ru-RU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элементов</a:t>
            </a:r>
            <a:r>
              <a:rPr lang="ru-RU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зоогумус</a:t>
            </a:r>
            <a:r>
              <a:rPr lang="ru-RU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). А так же при необходимости в любой момент каждый огородник, садовод или фермер, может сделать </a:t>
            </a:r>
            <a:r>
              <a:rPr lang="ru-RU" dirty="0" err="1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вытяжу</a:t>
            </a:r>
            <a:r>
              <a:rPr lang="ru-RU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 (инструкция как это сделать будет прилагаться) и получить готовое дешевое гуминовое удобрение. 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218" y="3797559"/>
            <a:ext cx="1345940" cy="1345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Решение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402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457200" algn="just" defTabSz="342900">
              <a:lnSpc>
                <a:spcPct val="114000"/>
              </a:lnSpc>
              <a:buClr>
                <a:srgbClr val="90C226"/>
              </a:buClr>
              <a:buNone/>
            </a:pPr>
            <a:r>
              <a:rPr lang="ru-RU" sz="16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Для фермеров, садоводов и овощеводов, наш «</a:t>
            </a:r>
            <a:r>
              <a:rPr lang="ru-RU" sz="16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ГуммиРост</a:t>
            </a:r>
            <a:r>
              <a:rPr lang="ru-RU" sz="16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» </a:t>
            </a:r>
            <a:r>
              <a:rPr lang="ru-RU" sz="1600" dirty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будет выполнять </a:t>
            </a:r>
            <a:r>
              <a:rPr lang="ru-RU" sz="16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роль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органоминерального </a:t>
            </a:r>
            <a:r>
              <a:rPr lang="ru-RU" sz="1600" dirty="0">
                <a:solidFill>
                  <a:srgbClr val="000000"/>
                </a:solidFill>
                <a:latin typeface="+mn-lt"/>
              </a:rPr>
              <a:t>гуминового удобрения, сбалансированного по содержанию гуминовых веществ, азота, фосфора, калия и обладающее инсектицидной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активностью, кроме этого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зоогумус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 можно будет использовать </a:t>
            </a:r>
            <a:r>
              <a:rPr lang="ru-RU" sz="1600" dirty="0">
                <a:solidFill>
                  <a:srgbClr val="000000"/>
                </a:solidFill>
                <a:latin typeface="+mn-lt"/>
              </a:rPr>
              <a:t>в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качестве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структуратора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 почвы, разрыхлителя</a:t>
            </a:r>
            <a:r>
              <a:rPr lang="ru-RU" sz="16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. А так же из него можно сделать вытяжку и получить гуминовое удобрение. </a:t>
            </a:r>
            <a:endParaRPr lang="ru-RU" sz="1600" dirty="0" smtClean="0">
              <a:solidFill>
                <a:srgbClr val="000000"/>
              </a:solidFill>
              <a:latin typeface="+mn-lt"/>
              <a:cs typeface="Arial" charset="0"/>
              <a:sym typeface="Arial" charset="0"/>
            </a:endParaRPr>
          </a:p>
          <a:p>
            <a:pPr marL="0" lvl="0" indent="457200" algn="just" defTabSz="342900">
              <a:lnSpc>
                <a:spcPct val="114000"/>
              </a:lnSpc>
              <a:buClr>
                <a:srgbClr val="90C226"/>
              </a:buClr>
              <a:buNone/>
            </a:pPr>
            <a:r>
              <a:rPr lang="ru-RU" sz="17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Получаемый </a:t>
            </a:r>
            <a:r>
              <a:rPr lang="ru-RU" sz="1700" dirty="0" err="1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з</a:t>
            </a:r>
            <a:r>
              <a:rPr lang="ru-RU" sz="1700" dirty="0" err="1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оогумус</a:t>
            </a:r>
            <a:r>
              <a:rPr lang="ru-RU" sz="17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 </a:t>
            </a:r>
            <a:r>
              <a:rPr lang="ru-RU" sz="1700" dirty="0" smtClean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содержит </a:t>
            </a:r>
            <a:r>
              <a:rPr lang="en-US" sz="17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N=</a:t>
            </a:r>
            <a:r>
              <a:rPr lang="ru-RU" sz="17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4,3%, Р</a:t>
            </a:r>
            <a:r>
              <a:rPr lang="ru-RU" sz="1700" baseline="-25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2</a:t>
            </a:r>
            <a:r>
              <a:rPr lang="ru-RU" sz="17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О</a:t>
            </a:r>
            <a:r>
              <a:rPr lang="ru-RU" sz="1700" baseline="-25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5</a:t>
            </a:r>
            <a:r>
              <a:rPr lang="ru-RU" sz="17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=7,8% и 78% органического </a:t>
            </a:r>
            <a:r>
              <a:rPr lang="ru-RU" sz="17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вещества.</a:t>
            </a:r>
            <a:endParaRPr lang="ru-RU" sz="1900" dirty="0">
              <a:solidFill>
                <a:srgbClr val="000000"/>
              </a:solidFill>
              <a:latin typeface="+mn-lt"/>
              <a:cs typeface="Arial" charset="0"/>
              <a:sym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984" y="2971217"/>
            <a:ext cx="1822578" cy="182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Аналоги решения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645688" cy="3699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/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Удобрение </a:t>
            </a:r>
            <a:r>
              <a:rPr lang="ru-RU" sz="1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(биогумус) </a:t>
            </a:r>
            <a:r>
              <a:rPr lang="ru-RU" sz="1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Гумистим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Универсал 0.5 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л. (80 руб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Удобрение органическое </a:t>
            </a:r>
            <a:r>
              <a:rPr lang="ru-RU" sz="1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(биогумус) универсальный, 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сепарированный, 5 л. (426 руб.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БИУД птичий, 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л. (220 руб.)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Биогумус </a:t>
            </a:r>
            <a:r>
              <a:rPr lang="ru-RU" sz="1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органическое 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удобрение «Умный садовод», 4 л. (35 руб.)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Биогумус (</a:t>
            </a:r>
            <a:r>
              <a:rPr lang="ru-RU" sz="1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1 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л. (97 руб.)</a:t>
            </a:r>
            <a:endPara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algn="just">
              <a:buNone/>
            </a:pP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Преимущества нашего продукта: быстрота получения,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цена (себестоимость нашего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зоогумуса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75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22109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Команда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https://sun3-23.userapi.com/impg/QvHKuzUU_YPsQ-S-lQFtwf77gQ_fVb8NrqIsrg/abX8pQK6VMA.jpg?size=1280x960&amp;quality=95&amp;sign=84d9954cb23de78e8fc516b56c838bc5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5" t="6726" r="28279" b="28130"/>
          <a:stretch/>
        </p:blipFill>
        <p:spPr bwMode="auto">
          <a:xfrm>
            <a:off x="1082350" y="1082351"/>
            <a:ext cx="1595535" cy="205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5.userapi.com/impg/HmAlewYjBr7SelcZxTrlCG_a0tScUEmuLNLAjg/SZ-qUB-r89Y.jpg?size=809x1080&amp;quality=95&amp;sign=beab808988762025cb7c24decae57b4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714" y="1082351"/>
            <a:ext cx="1537650" cy="205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pgatu.ru/export/sites/default/faculties/agrohim/agrohim_images/akmanaeva_ya_agrohim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4" t="22513" r="4350" b="16874"/>
          <a:stretch/>
        </p:blipFill>
        <p:spPr bwMode="auto">
          <a:xfrm>
            <a:off x="6514511" y="1082351"/>
            <a:ext cx="1556468" cy="205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2350" y="3387012"/>
            <a:ext cx="1520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Мальцева Екатерина – участник проекта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813714" y="3396343"/>
            <a:ext cx="1537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Овчинникова Александра – участник проекта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4511" y="3536302"/>
            <a:ext cx="1827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Акманаева</a:t>
            </a:r>
            <a:r>
              <a:rPr lang="ru-RU" dirty="0" smtClean="0"/>
              <a:t> Юлия Александровна – куратор проекта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77014" y="1861601"/>
            <a:ext cx="8520600" cy="1404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sz="4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288</Words>
  <Application>Microsoft Office PowerPoint</Application>
  <PresentationFormat>Экран (16:9)</PresentationFormat>
  <Paragraphs>24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Simple Light</vt:lpstr>
      <vt:lpstr>ГуммиРост 2в1</vt:lpstr>
      <vt:lpstr>Пользователь и его проблема</vt:lpstr>
      <vt:lpstr>Решение</vt:lpstr>
      <vt:lpstr>Аналоги решения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ГуммиРост</dc:title>
  <cp:lastModifiedBy>1</cp:lastModifiedBy>
  <cp:revision>13</cp:revision>
  <dcterms:modified xsi:type="dcterms:W3CDTF">2023-10-26T18:04:43Z</dcterms:modified>
</cp:coreProperties>
</file>