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1"/>
  </p:notesMasterIdLst>
  <p:sldIdLst>
    <p:sldId id="390" r:id="rId2"/>
    <p:sldId id="258" r:id="rId3"/>
    <p:sldId id="259" r:id="rId4"/>
    <p:sldId id="260" r:id="rId5"/>
    <p:sldId id="262" r:id="rId6"/>
    <p:sldId id="261" r:id="rId7"/>
    <p:sldId id="264" r:id="rId8"/>
    <p:sldId id="263" r:id="rId9"/>
    <p:sldId id="265" r:id="rId10"/>
  </p:sldIdLst>
  <p:sldSz cx="12192000" cy="6858000"/>
  <p:notesSz cx="6858000" cy="9144000"/>
  <p:embeddedFontLst>
    <p:embeddedFont>
      <p:font typeface="Tahoma" panose="020B0604030504040204" pitchFamily="34" charset="0"/>
      <p:regular r:id="rId12"/>
      <p:bold r:id="rId13"/>
    </p:embeddedFont>
    <p:embeddedFont>
      <p:font typeface="Montserrat Light" panose="020B0604020202020204" charset="-52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Arial Black" panose="020B0A04020102020204" pitchFamily="34" charset="0"/>
      <p:bold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0B3"/>
    <a:srgbClr val="1D7CA8"/>
    <a:srgbClr val="D1EBF7"/>
    <a:srgbClr val="155D7D"/>
    <a:srgbClr val="1B88AF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655" autoAdjust="0"/>
    <p:restoredTop sz="97816" autoAdjust="0"/>
  </p:normalViewPr>
  <p:slideViewPr>
    <p:cSldViewPr snapToGrid="0" snapToObjects="1">
      <p:cViewPr varScale="1">
        <p:scale>
          <a:sx n="68" d="100"/>
          <a:sy n="68" d="100"/>
        </p:scale>
        <p:origin x="90" y="1116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dirty="0" smtClean="0"/>
              <a:t>Количество</a:t>
            </a:r>
            <a:r>
              <a:rPr lang="ru-RU" baseline="0" dirty="0" smtClean="0"/>
              <a:t> о</a:t>
            </a:r>
            <a:r>
              <a:rPr lang="ru-RU" dirty="0" smtClean="0"/>
              <a:t>тказов</a:t>
            </a:r>
            <a:r>
              <a:rPr lang="ru-RU" baseline="0" dirty="0" smtClean="0"/>
              <a:t> </a:t>
            </a:r>
            <a:r>
              <a:rPr lang="ru-RU" baseline="0" dirty="0"/>
              <a:t>асинхронных </a:t>
            </a:r>
            <a:r>
              <a:rPr lang="ru-RU" baseline="0" dirty="0" smtClean="0"/>
              <a:t>машин за период 2020-2022 гг.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47</c:v>
                </c:pt>
                <c:pt idx="1">
                  <c:v>49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24-4528-A5C7-BAE2BA1C391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54432896"/>
        <c:axId val="454434208"/>
      </c:barChart>
      <c:catAx>
        <c:axId val="45443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434208"/>
        <c:crosses val="autoZero"/>
        <c:auto val="1"/>
        <c:lblAlgn val="ctr"/>
        <c:lblOffset val="100"/>
        <c:noMultiLvlLbl val="0"/>
      </c:catAx>
      <c:valAx>
        <c:axId val="4544342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4432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 rot="17884286">
            <a:off x="8111588" y="3999691"/>
            <a:ext cx="1076325" cy="11789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BCE9789-B30E-4390-818C-54A80036699C}"/>
              </a:ext>
            </a:extLst>
          </p:cNvPr>
          <p:cNvSpPr/>
          <p:nvPr/>
        </p:nvSpPr>
        <p:spPr>
          <a:xfrm>
            <a:off x="6838987" y="2864656"/>
            <a:ext cx="4872941" cy="3457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Универсальный модуль системы мониторинга технических процессов и объектов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Жулинец Д.С.</a:t>
            </a:r>
          </a:p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Базитова В.Д.</a:t>
            </a:r>
          </a:p>
        </p:txBody>
      </p:sp>
      <p:pic>
        <p:nvPicPr>
          <p:cNvPr id="1026" name="Picture 2" descr="C:\Users\Даниил\Desktop\Screenshot_1.png"/>
          <p:cNvPicPr>
            <a:picLocks noChangeAspect="1" noChangeArrowheads="1"/>
          </p:cNvPicPr>
          <p:nvPr/>
        </p:nvPicPr>
        <p:blipFill>
          <a:blip r:embed="rId4" cstate="print">
            <a:lum bright="-11000" contrast="-2000"/>
          </a:blip>
          <a:srcRect/>
          <a:stretch>
            <a:fillRect/>
          </a:stretch>
        </p:blipFill>
        <p:spPr bwMode="auto">
          <a:xfrm>
            <a:off x="6546585" y="2151603"/>
            <a:ext cx="5753100" cy="4229100"/>
          </a:xfrm>
          <a:prstGeom prst="rect">
            <a:avLst/>
          </a:prstGeom>
          <a:noFill/>
          <a:effectLst>
            <a:outerShdw blurRad="292100" dist="127000" dir="2040000" sx="98000" sy="9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79" y="151541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 dirty="0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7679" y="1590153"/>
            <a:ext cx="9338492" cy="6146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87683" y="2338260"/>
            <a:ext cx="5125324" cy="4224553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238119"/>
              </p:ext>
            </p:extLst>
          </p:nvPr>
        </p:nvGraphicFramePr>
        <p:xfrm>
          <a:off x="3315284" y="1736801"/>
          <a:ext cx="5617699" cy="4826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87678" y="844114"/>
            <a:ext cx="11272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вибродиагностики в пути следования и в депо приводит к постановке локомотива на неплановый ремонт.</a:t>
            </a:r>
            <a:endParaRPr lang="ru-RU" sz="2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65268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4" y="1455448"/>
            <a:ext cx="11306174" cy="317222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Проект решает проблему предприятий, которые имеют множество различных технических процессов и объектов, которые нужно мониторить и контролировать, позволяя собирать данные о работе оборудования, анализировать их и предоставлять информацию о состоянии технических процессов и объектов в режиме реального </a:t>
            </a: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времени;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Для компании ОАО "РЖД": модуль можно использовать для мониторинга вибраций асинхронных машин используемых на электровозах. В данной сфере подобные модули не встречаются, использование данного модуля поможет сократить число постановки на неплановые виды ремонта и сократить простои </a:t>
            </a: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локомотивов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Сокращение 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простоев локомотивов на неплановых видах ремонта</a:t>
            </a: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Обеспечение стабильности организации перевозочного процесса</a:t>
            </a: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Развитие научной деятельности в данной </a:t>
            </a: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сфере.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en-US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3" y="778096"/>
            <a:ext cx="11306175" cy="2031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B5A0B3C-6D0C-48E0-9909-DF0612944BD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8056" y="1018877"/>
            <a:ext cx="5653087" cy="565308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4B7250-2CE8-4E4A-ABE6-A0DF7624DA74}"/>
              </a:ext>
            </a:extLst>
          </p:cNvPr>
          <p:cNvSpPr txBox="1"/>
          <p:nvPr/>
        </p:nvSpPr>
        <p:spPr>
          <a:xfrm>
            <a:off x="2463638" y="1173625"/>
            <a:ext cx="975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A7BD2F-2B34-4041-819F-DCE386C85B33}"/>
              </a:ext>
            </a:extLst>
          </p:cNvPr>
          <p:cNvSpPr txBox="1"/>
          <p:nvPr/>
        </p:nvSpPr>
        <p:spPr>
          <a:xfrm>
            <a:off x="2463639" y="2301054"/>
            <a:ext cx="9947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660D0A-EBA1-4EF1-BC6C-48564E2A8D06}"/>
              </a:ext>
            </a:extLst>
          </p:cNvPr>
          <p:cNvSpPr txBox="1"/>
          <p:nvPr/>
        </p:nvSpPr>
        <p:spPr>
          <a:xfrm>
            <a:off x="2463637" y="3418809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01B248-AE3A-4106-8AE0-EE92FABFA4A3}"/>
              </a:ext>
            </a:extLst>
          </p:cNvPr>
          <p:cNvSpPr txBox="1"/>
          <p:nvPr/>
        </p:nvSpPr>
        <p:spPr>
          <a:xfrm>
            <a:off x="2482875" y="4632131"/>
            <a:ext cx="1002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DEF1D7-1D91-4DF3-BE37-E30A3A634AE2}"/>
              </a:ext>
            </a:extLst>
          </p:cNvPr>
          <p:cNvSpPr txBox="1"/>
          <p:nvPr/>
        </p:nvSpPr>
        <p:spPr>
          <a:xfrm>
            <a:off x="389965" y="1603541"/>
            <a:ext cx="55092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Потенциальный объем рынка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D21ADC-B76C-4BD0-BD5D-72FAFDCB4436}"/>
              </a:ext>
            </a:extLst>
          </p:cNvPr>
          <p:cNvSpPr txBox="1"/>
          <p:nvPr/>
        </p:nvSpPr>
        <p:spPr>
          <a:xfrm>
            <a:off x="1829268" y="2707302"/>
            <a:ext cx="2630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объем рынка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4F874E-1FA1-49CB-B064-6CB56CF50412}"/>
              </a:ext>
            </a:extLst>
          </p:cNvPr>
          <p:cNvSpPr txBox="1"/>
          <p:nvPr/>
        </p:nvSpPr>
        <p:spPr>
          <a:xfrm>
            <a:off x="1751139" y="3917748"/>
            <a:ext cx="2786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Доступный объем рынка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4C2706E-59A2-426F-97DC-791F41D8BD67}"/>
              </a:ext>
            </a:extLst>
          </p:cNvPr>
          <p:cNvSpPr txBox="1"/>
          <p:nvPr/>
        </p:nvSpPr>
        <p:spPr>
          <a:xfrm>
            <a:off x="2042324" y="5172655"/>
            <a:ext cx="2204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 допустимый объем рынка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96000" y="1173625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объёмов рынка при внедрении нашего проекта: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8 490 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 рублей;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 </a:t>
            </a:r>
            <a:r>
              <a:rPr lang="en-US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19 490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рублей;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 </a:t>
            </a:r>
            <a:r>
              <a:rPr lang="en-US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35 790 000 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рублей;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 –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85 896 000 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875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016550"/>
              </p:ext>
            </p:extLst>
          </p:nvPr>
        </p:nvGraphicFramePr>
        <p:xfrm>
          <a:off x="548640" y="814698"/>
          <a:ext cx="10945368" cy="58710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47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4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5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73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1906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9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Универсальный модуль системы мониторинга технических процессов и объектов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1780B3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Измерительные комплексы ТЕРЕМ-4.0 (системы мониторинга)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1780B3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Модуль мониторинга UMM системы </a:t>
                      </a:r>
                      <a:r>
                        <a:rPr lang="ru-RU" sz="1400" b="1" i="0" kern="1200" dirty="0" err="1">
                          <a:solidFill>
                            <a:srgbClr val="1780B3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вибромониторинга</a:t>
                      </a:r>
                      <a:r>
                        <a:rPr lang="ru-RU" sz="1400" b="1" i="0" kern="1200" dirty="0">
                          <a:solidFill>
                            <a:srgbClr val="1780B3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SETPOINT</a:t>
                      </a:r>
                    </a:p>
                  </a:txBody>
                  <a:tcPr marL="91438" marR="91438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4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1780B3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Интерфейс связи с ПК</a:t>
                      </a:r>
                      <a:endParaRPr lang="ru-RU" sz="1400" b="1" i="0" dirty="0">
                        <a:solidFill>
                          <a:srgbClr val="1780B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USB/GSM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USB/RS-232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USB</a:t>
                      </a:r>
                      <a:r>
                        <a:rPr lang="ru-RU" sz="1400" b="1" i="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400" b="1" i="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RS-485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1780B3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датчиков подключаемых к одному модулю, </a:t>
                      </a:r>
                      <a:r>
                        <a:rPr lang="ru-RU" sz="1400" b="1" i="0" kern="1200" dirty="0" err="1">
                          <a:solidFill>
                            <a:srgbClr val="1780B3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шт</a:t>
                      </a:r>
                      <a:endParaRPr lang="ru-RU" sz="1400" b="1" i="0" dirty="0">
                        <a:solidFill>
                          <a:srgbClr val="1780B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12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8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1780B3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Аппаратная погрешность, %, не более</a:t>
                      </a:r>
                      <a:endParaRPr lang="ru-RU" sz="1400" b="1" i="0" dirty="0">
                        <a:solidFill>
                          <a:srgbClr val="1780B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1780B3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Модификации с проводной и беспроводной связью</a:t>
                      </a:r>
                      <a:endParaRPr lang="ru-RU" sz="1400" b="1" i="0" dirty="0">
                        <a:solidFill>
                          <a:srgbClr val="1780B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22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1780B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подключения датчиков вибрации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857888"/>
                  </a:ext>
                </a:extLst>
              </a:tr>
              <a:tr h="2919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1780B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 отсчетов, сек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ограничено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ограничено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996620"/>
                  </a:ext>
                </a:extLst>
              </a:tr>
              <a:tr h="496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1780B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 хранения информации при отключении питания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ограничено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ограничено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известно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295048"/>
                  </a:ext>
                </a:extLst>
              </a:tr>
              <a:tr h="3240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Простота</a:t>
                      </a:r>
                      <a:r>
                        <a:rPr lang="ru-RU" sz="14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замены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8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(ср.), руб.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97 000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39 000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Германия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445248"/>
              </p:ext>
            </p:extLst>
          </p:nvPr>
        </p:nvGraphicFramePr>
        <p:xfrm>
          <a:off x="552641" y="821802"/>
          <a:ext cx="11078527" cy="5575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2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27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054160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245706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501544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1154337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Проект</a:t>
                      </a: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решает проблему предприятий, которые имеют множество различных технических процессов и объектов, которые нужно контролировать.</a:t>
                      </a:r>
                      <a:endParaRPr lang="ru-RU" sz="14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Модуль решает проблему</a:t>
                      </a: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своевременного диагностирования асинхронных машин.</a:t>
                      </a:r>
                      <a:endParaRPr lang="ru-RU" sz="14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Наш модуль можно использовать для мониторинга вибрации подшипниковых узлов асинхронных машин используемых на электровозах. Наш продукт является более выгодным решением в данной сфере.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Аналогов, в сфере диагностики асинхронных машин использованных на электровозах в условиях эксплуатации, нет.</a:t>
                      </a:r>
                      <a:endParaRPr lang="ru-RU" sz="14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ОАО</a:t>
                      </a: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«РЖД», частные лица.</a:t>
                      </a:r>
                      <a:endParaRPr lang="ru-RU" sz="14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6698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Интеллектуальные ресурсы (</a:t>
                      </a: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патент);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Финансовые ресурсы;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Материальные ресурсы;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Трудовые ресурсы;</a:t>
                      </a:r>
                      <a:endParaRPr lang="ru-RU" sz="14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2415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Реализация</a:t>
                      </a: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продукта через собственный сайт.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294890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Затраты на закупку комплектующих, закупка оборудования, производство печатных плат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заработная плата сотрудников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Грантовая поддержка, собственные финансы, финансы от продажи продукции, ее установки и </a:t>
                      </a: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обслуживания.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данный момент клиент платит фиксированную плату, в дальнейшем стоимость</a:t>
                      </a:r>
                      <a:r>
                        <a:rPr lang="ru-RU" sz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будет зависеть от комплектации модуля.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аниил\Desktop\photo_2023-11-22_22-53-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424" y="1491915"/>
            <a:ext cx="5390148" cy="404261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5718676" y="2249379"/>
            <a:ext cx="6942041" cy="2252099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 данный момент создан действующий прототип.</a:t>
            </a: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 ближайшие месяцы в планах провести эксплуатационные испытания на подвижном составе.</a:t>
            </a: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Долгосрочной целью является реализация проекта в готовый продукт, а также создания сайта для продаж и выход на других потенциальных покупателей.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8676" y="1491915"/>
            <a:ext cx="6537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Прототип «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Универсального модуля системы мониторинга технических процессов и объектов»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349" y="1084580"/>
            <a:ext cx="11191740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224848"/>
              </p:ext>
            </p:extLst>
          </p:nvPr>
        </p:nvGraphicFramePr>
        <p:xfrm>
          <a:off x="609600" y="1084580"/>
          <a:ext cx="11461845" cy="337348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90692">
                  <a:extLst>
                    <a:ext uri="{9D8B030D-6E8A-4147-A177-3AD203B41FA5}">
                      <a16:colId xmlns:a16="http://schemas.microsoft.com/office/drawing/2014/main" val="2153076916"/>
                    </a:ext>
                  </a:extLst>
                </a:gridCol>
                <a:gridCol w="1962644">
                  <a:extLst>
                    <a:ext uri="{9D8B030D-6E8A-4147-A177-3AD203B41FA5}">
                      <a16:colId xmlns:a16="http://schemas.microsoft.com/office/drawing/2014/main" val="1879935127"/>
                    </a:ext>
                  </a:extLst>
                </a:gridCol>
                <a:gridCol w="3375749">
                  <a:extLst>
                    <a:ext uri="{9D8B030D-6E8A-4147-A177-3AD203B41FA5}">
                      <a16:colId xmlns:a16="http://schemas.microsoft.com/office/drawing/2014/main" val="217795251"/>
                    </a:ext>
                  </a:extLst>
                </a:gridCol>
                <a:gridCol w="3532760">
                  <a:extLst>
                    <a:ext uri="{9D8B030D-6E8A-4147-A177-3AD203B41FA5}">
                      <a16:colId xmlns:a16="http://schemas.microsoft.com/office/drawing/2014/main" val="1246143393"/>
                    </a:ext>
                  </a:extLst>
                </a:gridCol>
              </a:tblGrid>
              <a:tr h="55124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ФИО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Роль в проекте, должность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Обязанности в проекте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Образование и регалии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3109653"/>
                  </a:ext>
                </a:extLst>
              </a:tr>
              <a:tr h="1118690">
                <a:tc>
                  <a:txBody>
                    <a:bodyPr/>
                    <a:lstStyle/>
                    <a:p>
                      <a:r>
                        <a:rPr lang="ru-RU" sz="1400" b="1" i="0" dirty="0"/>
                        <a:t>Осипов</a:t>
                      </a:r>
                      <a:r>
                        <a:rPr lang="ru-RU" sz="1400" b="1" i="0" baseline="0" dirty="0"/>
                        <a:t> Дмитрий Валерьевич</a:t>
                      </a:r>
                      <a:endParaRPr lang="ru-RU" sz="1400" b="1" i="0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Наставник</a:t>
                      </a: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Научное сопровождение проекта, продвижение, руководство, бизнес</a:t>
                      </a:r>
                      <a:r>
                        <a:rPr lang="ru-RU" sz="1400" b="1" baseline="0" dirty="0"/>
                        <a:t> продвижение</a:t>
                      </a:r>
                      <a:endParaRPr lang="ru-RU" sz="1400" b="1" dirty="0"/>
                    </a:p>
                    <a:p>
                      <a:endParaRPr lang="ru-RU" sz="1400" b="0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Высшее, аспирант кафедры «ЭПС»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167588"/>
                  </a:ext>
                </a:extLst>
              </a:tr>
              <a:tr h="93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Жулинец Даниил Сергеевич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Технический </a:t>
                      </a:r>
                    </a:p>
                    <a:p>
                      <a:r>
                        <a:rPr lang="ru-RU" sz="1400" b="1" dirty="0"/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Сборка и испытание прототипа и оформление результатов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/>
                        <a:t>Студент </a:t>
                      </a:r>
                      <a:r>
                        <a:rPr lang="ru-RU" sz="1400" b="1" dirty="0" err="1"/>
                        <a:t>ИрГУПС</a:t>
                      </a:r>
                      <a:r>
                        <a:rPr lang="ru-RU" sz="1400" b="1" baseline="0" dirty="0"/>
                        <a:t> , группы ПСЖ.3-20-1</a:t>
                      </a: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6006305"/>
                  </a:ext>
                </a:extLst>
              </a:tr>
              <a:tr h="551245">
                <a:tc>
                  <a:txBody>
                    <a:bodyPr/>
                    <a:lstStyle/>
                    <a:p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Базитова Владлена Денисовна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Технический </a:t>
                      </a:r>
                    </a:p>
                    <a:p>
                      <a:r>
                        <a:rPr lang="ru-RU" sz="1400" b="1" dirty="0"/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Оформление</a:t>
                      </a:r>
                      <a:r>
                        <a:rPr lang="ru-RU" sz="1400" b="1" baseline="0" dirty="0"/>
                        <a:t> результатов, сборка и испытание прототипа</a:t>
                      </a: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Студент </a:t>
                      </a:r>
                      <a:r>
                        <a:rPr lang="ru-RU" sz="1400" b="1" dirty="0" err="1"/>
                        <a:t>ИрГУПС</a:t>
                      </a:r>
                      <a:r>
                        <a:rPr lang="ru-RU" sz="1400" b="1" baseline="0" dirty="0"/>
                        <a:t>, группы ПСЖ.3-20-1</a:t>
                      </a:r>
                      <a:endParaRPr lang="ru-RU" sz="1400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276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204" y="1643162"/>
            <a:ext cx="11289959" cy="545790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Универсальный модуль системы мониторинга технических процессов и объектов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Мы создаём будущее!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Жулинец Даниил Сергеевич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Контакты: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+7(950) 075-18-36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 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daniilzulinetc@gmail.com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Функциональный заказчик: ОАО «РЖД»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en-US" sz="24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4" name="Picture 2" descr="C:\Users\Даниил\Desktop\Screenshot_1.png"/>
          <p:cNvPicPr>
            <a:picLocks noChangeAspect="1" noChangeArrowheads="1"/>
          </p:cNvPicPr>
          <p:nvPr/>
        </p:nvPicPr>
        <p:blipFill>
          <a:blip r:embed="rId3" cstate="print">
            <a:lum bright="-11000" contrast="-2000"/>
          </a:blip>
          <a:srcRect/>
          <a:stretch>
            <a:fillRect/>
          </a:stretch>
        </p:blipFill>
        <p:spPr bwMode="auto">
          <a:xfrm>
            <a:off x="4320892" y="2041875"/>
            <a:ext cx="3964325" cy="2914173"/>
          </a:xfrm>
          <a:prstGeom prst="rect">
            <a:avLst/>
          </a:prstGeom>
          <a:noFill/>
          <a:effectLst>
            <a:outerShdw blurRad="292100" dist="127000" dir="2040000" sx="98000" sy="9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11805</TotalTime>
  <Words>672</Words>
  <Application>Microsoft Office PowerPoint</Application>
  <PresentationFormat>Широкоэкранный</PresentationFormat>
  <Paragraphs>145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Tahoma</vt:lpstr>
      <vt:lpstr>Montserrat Light</vt:lpstr>
      <vt:lpstr>Calibri</vt:lpstr>
      <vt:lpstr>Times New Roman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Пользователь</cp:lastModifiedBy>
  <cp:revision>681</cp:revision>
  <dcterms:created xsi:type="dcterms:W3CDTF">2017-01-30T07:16:04Z</dcterms:created>
  <dcterms:modified xsi:type="dcterms:W3CDTF">2023-12-06T03:54:23Z</dcterms:modified>
</cp:coreProperties>
</file>