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y="6858000" cx="12192000"/>
  <p:notesSz cx="12192000" cy="6858000"/>
  <p:embeddedFontLst>
    <p:embeddedFont>
      <p:font typeface="Roboto"/>
      <p:regular r:id="rId17"/>
      <p:bold r:id="rId18"/>
      <p:italic r:id="rId19"/>
      <p:boldItalic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795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21" roundtripDataSignature="AMtx7mjb2eyZid9sml0l5U1ItY9doDHMx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795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boldItalic.fntdata"/><Relationship Id="rId21" Type="http://customschemas.google.com/relationships/presentationmetadata" Target="meta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font" Target="fonts/Roboto-regular.fntdata"/><Relationship Id="rId16" Type="http://schemas.openxmlformats.org/officeDocument/2006/relationships/slide" Target="slides/slide10.xml"/><Relationship Id="rId19" Type="http://schemas.openxmlformats.org/officeDocument/2006/relationships/font" Target="fonts/Roboto-italic.fntdata"/><Relationship Id="rId18" Type="http://schemas.openxmlformats.org/officeDocument/2006/relationships/font" Target="fonts/Roboto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Заголовок" type="tx">
  <p:cSld name="TITLE_AND_BODY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/>
          <p:nvPr>
            <p:ph idx="1" type="body"/>
          </p:nvPr>
        </p:nvSpPr>
        <p:spPr>
          <a:xfrm>
            <a:off x="600671" y="5929932"/>
            <a:ext cx="10985503" cy="3184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3429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 sz="1800"/>
            </a:lvl2pPr>
            <a:lvl3pPr indent="-3429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 sz="1800"/>
            </a:lvl3pPr>
            <a:lvl4pPr indent="-3429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 sz="1800"/>
            </a:lvl4pPr>
            <a:lvl5pPr indent="-3429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 sz="18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" name="Google Shape;13;p13"/>
          <p:cNvSpPr txBox="1"/>
          <p:nvPr>
            <p:ph type="title"/>
          </p:nvPr>
        </p:nvSpPr>
        <p:spPr>
          <a:xfrm>
            <a:off x="603249" y="1287496"/>
            <a:ext cx="10985503" cy="232410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Arial"/>
              <a:buNone/>
              <a:defRPr sz="5800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3"/>
          <p:cNvSpPr txBox="1"/>
          <p:nvPr>
            <p:ph idx="2" type="body"/>
          </p:nvPr>
        </p:nvSpPr>
        <p:spPr>
          <a:xfrm>
            <a:off x="600672" y="3611595"/>
            <a:ext cx="10985501" cy="9525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0"/>
              <a:buNone/>
              <a:defRPr b="1" sz="2750"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" name="Google Shape;15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3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3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9" name="Google Shape;19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2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2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2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1" name="Google Shape;31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2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2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" name="Google Shape;38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4" name="Google Shape;44;p2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p2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6" name="Google Shape;46;p2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7" name="Google Shape;47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3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30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2" name="Google Shape;62;p30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3" name="Google Shape;63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3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31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31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0" name="Google Shape;70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32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6" name="Google Shape;76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33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33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2" name="Google Shape;82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Заголовок и объект">
  <p:cSld name="1_Заголовок и объект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6"/>
          <p:cNvSpPr txBox="1"/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b="0" i="0" sz="6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04" name="Google Shape;104;p16"/>
          <p:cNvSpPr txBox="1"/>
          <p:nvPr>
            <p:ph idx="1" type="body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5" name="Google Shape;105;p16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>
  <p:cSld name="Заголовок и объект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ользовательский макет">
  <p:cSld name="Пользовательский макет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8"/>
          <p:cNvSpPr txBox="1"/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38"/>
              <a:buFont typeface="Arial"/>
              <a:buNone/>
              <a:defRPr b="0" i="0" sz="3638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>
  <p:cSld name="Два объекта"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Заголовок" type="tx">
  <p:cSld name="TITLE_AND_BODY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0"/>
          <p:cNvSpPr txBox="1"/>
          <p:nvPr>
            <p:ph idx="1" type="body"/>
          </p:nvPr>
        </p:nvSpPr>
        <p:spPr>
          <a:xfrm>
            <a:off x="600671" y="5929932"/>
            <a:ext cx="10985503" cy="3184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2" name="Google Shape;112;p20"/>
          <p:cNvSpPr txBox="1"/>
          <p:nvPr>
            <p:ph type="title"/>
          </p:nvPr>
        </p:nvSpPr>
        <p:spPr>
          <a:xfrm>
            <a:off x="603249" y="1287496"/>
            <a:ext cx="10985503" cy="232410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Arial"/>
              <a:buNone/>
              <a:defRPr b="0" i="0" sz="5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3" name="Google Shape;113;p20"/>
          <p:cNvSpPr txBox="1"/>
          <p:nvPr>
            <p:ph idx="2" type="body"/>
          </p:nvPr>
        </p:nvSpPr>
        <p:spPr>
          <a:xfrm>
            <a:off x="600672" y="3611595"/>
            <a:ext cx="10985501" cy="9525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0"/>
              <a:buFont typeface="Arial"/>
              <a:buNone/>
              <a:defRPr b="1" i="0" sz="27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4" name="Google Shape;114;p20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Пользовательский макет">
  <p:cSld name="1_Пользовательский макет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1"/>
          <p:cNvSpPr txBox="1"/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38"/>
              <a:buFont typeface="Arial"/>
              <a:buNone/>
              <a:defRPr b="0" i="0" sz="3638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wo Content">
  <p:cSld name="1_Two Content"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19.xml"/><Relationship Id="rId1" Type="http://schemas.openxmlformats.org/officeDocument/2006/relationships/image" Target="../media/image12.png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20.png"/><Relationship Id="rId9" Type="http://schemas.openxmlformats.org/officeDocument/2006/relationships/slideLayout" Target="../slideLayouts/slideLayout16.xml"/><Relationship Id="rId14" Type="http://schemas.openxmlformats.org/officeDocument/2006/relationships/theme" Target="../theme/theme1.xml"/><Relationship Id="rId5" Type="http://schemas.openxmlformats.org/officeDocument/2006/relationships/image" Target="../media/image7.png"/><Relationship Id="rId6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4.xml"/><Relationship Id="rId8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" name="Google Shape;86;p14"/>
          <p:cNvGrpSpPr/>
          <p:nvPr/>
        </p:nvGrpSpPr>
        <p:grpSpPr>
          <a:xfrm>
            <a:off x="-15875" y="6554570"/>
            <a:ext cx="12236450" cy="327002"/>
            <a:chOff x="-15875" y="6554788"/>
            <a:chExt cx="12236450" cy="327025"/>
          </a:xfrm>
        </p:grpSpPr>
        <p:sp>
          <p:nvSpPr>
            <p:cNvPr id="87" name="Google Shape;87;p14"/>
            <p:cNvSpPr/>
            <p:nvPr/>
          </p:nvSpPr>
          <p:spPr>
            <a:xfrm>
              <a:off x="-15875" y="6554788"/>
              <a:ext cx="1503363" cy="327025"/>
            </a:xfrm>
            <a:prstGeom prst="rect">
              <a:avLst/>
            </a:prstGeom>
            <a:blipFill rotWithShape="1">
              <a:blip r:embed="rId1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" name="Google Shape;88;p14"/>
            <p:cNvSpPr/>
            <p:nvPr/>
          </p:nvSpPr>
          <p:spPr>
            <a:xfrm>
              <a:off x="1481138" y="6554788"/>
              <a:ext cx="1501775" cy="327025"/>
            </a:xfrm>
            <a:prstGeom prst="rect">
              <a:avLst/>
            </a:prstGeom>
            <a:blipFill rotWithShape="1">
              <a:blip r:embed="rId2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" name="Google Shape;89;p14"/>
            <p:cNvSpPr/>
            <p:nvPr/>
          </p:nvSpPr>
          <p:spPr>
            <a:xfrm>
              <a:off x="2968625" y="6554788"/>
              <a:ext cx="1501775" cy="327025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" name="Google Shape;90;p14"/>
            <p:cNvSpPr/>
            <p:nvPr/>
          </p:nvSpPr>
          <p:spPr>
            <a:xfrm>
              <a:off x="4449763" y="6554788"/>
              <a:ext cx="1503362" cy="327025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91;p14"/>
            <p:cNvSpPr/>
            <p:nvPr/>
          </p:nvSpPr>
          <p:spPr>
            <a:xfrm>
              <a:off x="5951538" y="6554788"/>
              <a:ext cx="1501775" cy="327025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92;p14"/>
            <p:cNvSpPr/>
            <p:nvPr/>
          </p:nvSpPr>
          <p:spPr>
            <a:xfrm>
              <a:off x="7419975" y="6554788"/>
              <a:ext cx="1501775" cy="327025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93;p14"/>
            <p:cNvSpPr/>
            <p:nvPr/>
          </p:nvSpPr>
          <p:spPr>
            <a:xfrm>
              <a:off x="8920163" y="6554788"/>
              <a:ext cx="1503362" cy="327025"/>
            </a:xfrm>
            <a:prstGeom prst="rect">
              <a:avLst/>
            </a:prstGeom>
            <a:blipFill rotWithShape="1">
              <a:blip r:embed="rId1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94;p14"/>
            <p:cNvSpPr/>
            <p:nvPr/>
          </p:nvSpPr>
          <p:spPr>
            <a:xfrm>
              <a:off x="10234613" y="6554788"/>
              <a:ext cx="1503362" cy="327025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14"/>
            <p:cNvSpPr/>
            <p:nvPr/>
          </p:nvSpPr>
          <p:spPr>
            <a:xfrm>
              <a:off x="11731625" y="6554788"/>
              <a:ext cx="488950" cy="327025"/>
            </a:xfrm>
            <a:prstGeom prst="rect">
              <a:avLst/>
            </a:prstGeom>
            <a:blipFill rotWithShape="1">
              <a:blip r:embed="rId1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6" name="Google Shape;96;p14"/>
          <p:cNvSpPr/>
          <p:nvPr/>
        </p:nvSpPr>
        <p:spPr>
          <a:xfrm>
            <a:off x="11496718" y="-7697"/>
            <a:ext cx="696871" cy="1760415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375" lIns="25375" spcFirstLastPara="1" rIns="25375" wrap="square" tIns="253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4"/>
          <p:cNvSpPr/>
          <p:nvPr/>
        </p:nvSpPr>
        <p:spPr>
          <a:xfrm>
            <a:off x="11496718" y="1751131"/>
            <a:ext cx="696871" cy="1760413"/>
          </a:xfrm>
          <a:prstGeom prst="rect">
            <a:avLst/>
          </a:prstGeom>
          <a:blipFill rotWithShape="1">
            <a:blip r:embed="rId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375" lIns="25375" spcFirstLastPara="1" rIns="25375" wrap="square" tIns="253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4"/>
          <p:cNvSpPr/>
          <p:nvPr/>
        </p:nvSpPr>
        <p:spPr>
          <a:xfrm>
            <a:off x="11496718" y="3505195"/>
            <a:ext cx="696871" cy="1760415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375" lIns="25375" spcFirstLastPara="1" rIns="25375" wrap="square" tIns="253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4"/>
          <p:cNvSpPr/>
          <p:nvPr/>
        </p:nvSpPr>
        <p:spPr>
          <a:xfrm>
            <a:off x="11496718" y="5264021"/>
            <a:ext cx="696871" cy="129054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375" lIns="25375" spcFirstLastPara="1" rIns="25375" wrap="square" tIns="253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14"/>
          <p:cNvSpPr txBox="1"/>
          <p:nvPr/>
        </p:nvSpPr>
        <p:spPr>
          <a:xfrm>
            <a:off x="8988425" y="6564183"/>
            <a:ext cx="2743200" cy="3077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fld id="{00000000-1234-1234-1234-123412341234}" type="slidenum">
              <a:rPr b="1" i="0" lang="ru-RU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1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  <p:sldLayoutId id="2147483668" r:id="rId12"/>
    <p:sldLayoutId id="2147483669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3562">
          <p15:clr>
            <a:srgbClr val="F26B43"/>
          </p15:clr>
        </p15:guide>
        <p15:guide id="2" pos="633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9.png"/><Relationship Id="rId4" Type="http://schemas.openxmlformats.org/officeDocument/2006/relationships/image" Target="../media/image17.jpg"/><Relationship Id="rId5" Type="http://schemas.openxmlformats.org/officeDocument/2006/relationships/image" Target="../media/image4.png"/><Relationship Id="rId6" Type="http://schemas.openxmlformats.org/officeDocument/2006/relationships/image" Target="../media/image6.png"/><Relationship Id="rId7" Type="http://schemas.openxmlformats.org/officeDocument/2006/relationships/image" Target="../media/image2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40" Type="http://schemas.openxmlformats.org/officeDocument/2006/relationships/image" Target="../media/image49.png"/><Relationship Id="rId20" Type="http://schemas.openxmlformats.org/officeDocument/2006/relationships/image" Target="../media/image21.png"/><Relationship Id="rId42" Type="http://schemas.openxmlformats.org/officeDocument/2006/relationships/image" Target="../media/image47.png"/><Relationship Id="rId41" Type="http://schemas.openxmlformats.org/officeDocument/2006/relationships/image" Target="../media/image46.png"/><Relationship Id="rId22" Type="http://schemas.openxmlformats.org/officeDocument/2006/relationships/image" Target="../media/image28.png"/><Relationship Id="rId44" Type="http://schemas.openxmlformats.org/officeDocument/2006/relationships/image" Target="../media/image58.png"/><Relationship Id="rId21" Type="http://schemas.openxmlformats.org/officeDocument/2006/relationships/image" Target="../media/image23.png"/><Relationship Id="rId43" Type="http://schemas.openxmlformats.org/officeDocument/2006/relationships/image" Target="../media/image55.png"/><Relationship Id="rId24" Type="http://schemas.openxmlformats.org/officeDocument/2006/relationships/image" Target="../media/image36.png"/><Relationship Id="rId46" Type="http://schemas.openxmlformats.org/officeDocument/2006/relationships/image" Target="../media/image52.png"/><Relationship Id="rId23" Type="http://schemas.openxmlformats.org/officeDocument/2006/relationships/image" Target="../media/image32.png"/><Relationship Id="rId45" Type="http://schemas.openxmlformats.org/officeDocument/2006/relationships/image" Target="../media/image54.png"/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png"/><Relationship Id="rId4" Type="http://schemas.openxmlformats.org/officeDocument/2006/relationships/image" Target="../media/image5.png"/><Relationship Id="rId9" Type="http://schemas.openxmlformats.org/officeDocument/2006/relationships/image" Target="../media/image13.png"/><Relationship Id="rId26" Type="http://schemas.openxmlformats.org/officeDocument/2006/relationships/image" Target="../media/image27.png"/><Relationship Id="rId25" Type="http://schemas.openxmlformats.org/officeDocument/2006/relationships/image" Target="../media/image29.png"/><Relationship Id="rId47" Type="http://schemas.openxmlformats.org/officeDocument/2006/relationships/image" Target="../media/image51.png"/><Relationship Id="rId28" Type="http://schemas.openxmlformats.org/officeDocument/2006/relationships/image" Target="../media/image39.png"/><Relationship Id="rId27" Type="http://schemas.openxmlformats.org/officeDocument/2006/relationships/image" Target="../media/image56.png"/><Relationship Id="rId5" Type="http://schemas.openxmlformats.org/officeDocument/2006/relationships/image" Target="../media/image16.png"/><Relationship Id="rId6" Type="http://schemas.openxmlformats.org/officeDocument/2006/relationships/image" Target="../media/image15.png"/><Relationship Id="rId29" Type="http://schemas.openxmlformats.org/officeDocument/2006/relationships/image" Target="../media/image45.png"/><Relationship Id="rId7" Type="http://schemas.openxmlformats.org/officeDocument/2006/relationships/image" Target="../media/image14.png"/><Relationship Id="rId8" Type="http://schemas.openxmlformats.org/officeDocument/2006/relationships/image" Target="../media/image9.png"/><Relationship Id="rId31" Type="http://schemas.openxmlformats.org/officeDocument/2006/relationships/image" Target="../media/image38.png"/><Relationship Id="rId30" Type="http://schemas.openxmlformats.org/officeDocument/2006/relationships/image" Target="../media/image42.png"/><Relationship Id="rId11" Type="http://schemas.openxmlformats.org/officeDocument/2006/relationships/image" Target="../media/image19.png"/><Relationship Id="rId33" Type="http://schemas.openxmlformats.org/officeDocument/2006/relationships/image" Target="../media/image41.png"/><Relationship Id="rId10" Type="http://schemas.openxmlformats.org/officeDocument/2006/relationships/image" Target="../media/image34.png"/><Relationship Id="rId32" Type="http://schemas.openxmlformats.org/officeDocument/2006/relationships/image" Target="../media/image50.png"/><Relationship Id="rId13" Type="http://schemas.openxmlformats.org/officeDocument/2006/relationships/image" Target="../media/image25.png"/><Relationship Id="rId35" Type="http://schemas.openxmlformats.org/officeDocument/2006/relationships/image" Target="../media/image44.png"/><Relationship Id="rId12" Type="http://schemas.openxmlformats.org/officeDocument/2006/relationships/image" Target="../media/image57.png"/><Relationship Id="rId34" Type="http://schemas.openxmlformats.org/officeDocument/2006/relationships/image" Target="../media/image48.png"/><Relationship Id="rId15" Type="http://schemas.openxmlformats.org/officeDocument/2006/relationships/image" Target="../media/image33.png"/><Relationship Id="rId37" Type="http://schemas.openxmlformats.org/officeDocument/2006/relationships/image" Target="../media/image40.png"/><Relationship Id="rId14" Type="http://schemas.openxmlformats.org/officeDocument/2006/relationships/image" Target="../media/image18.png"/><Relationship Id="rId36" Type="http://schemas.openxmlformats.org/officeDocument/2006/relationships/image" Target="../media/image37.png"/><Relationship Id="rId17" Type="http://schemas.openxmlformats.org/officeDocument/2006/relationships/image" Target="../media/image30.png"/><Relationship Id="rId39" Type="http://schemas.openxmlformats.org/officeDocument/2006/relationships/image" Target="../media/image53.png"/><Relationship Id="rId16" Type="http://schemas.openxmlformats.org/officeDocument/2006/relationships/image" Target="../media/image22.png"/><Relationship Id="rId38" Type="http://schemas.openxmlformats.org/officeDocument/2006/relationships/image" Target="../media/image43.png"/><Relationship Id="rId19" Type="http://schemas.openxmlformats.org/officeDocument/2006/relationships/image" Target="../media/image31.png"/><Relationship Id="rId18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6814.png" id="122" name="Google Shape;122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59892" y="240"/>
            <a:ext cx="12251465" cy="68924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2359672" y="3455485"/>
            <a:ext cx="2437805" cy="3429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"/>
          <p:cNvSpPr txBox="1"/>
          <p:nvPr/>
        </p:nvSpPr>
        <p:spPr>
          <a:xfrm>
            <a:off x="-96688" y="2641526"/>
            <a:ext cx="12385500" cy="23715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7701" marR="0" rtl="0" algn="l">
              <a:lnSpc>
                <a:spcPct val="1019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3638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АКСЕЛЕРАТОР ПГУ «НЕЙРОБУМ»  </a:t>
            </a:r>
            <a:endParaRPr/>
          </a:p>
          <a:p>
            <a:pPr indent="0" lvl="0" marL="7701" marR="0" rtl="0" algn="l">
              <a:lnSpc>
                <a:spcPct val="101924"/>
              </a:lnSpc>
              <a:spcBef>
                <a:spcPts val="55"/>
              </a:spcBef>
              <a:spcAft>
                <a:spcPts val="0"/>
              </a:spcAft>
              <a:buNone/>
            </a:pPr>
            <a:r>
              <a:rPr b="1" i="0" lang="ru-RU" sz="3638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«</a:t>
            </a:r>
            <a:r>
              <a:rPr b="1" lang="ru-RU" sz="3638">
                <a:solidFill>
                  <a:schemeClr val="lt1"/>
                </a:solidFill>
              </a:rPr>
              <a:t>ОУЧАЮЩАЯ НЕЙРОСЕТЬ, которая помогает учителям делать индивидуальные программы для школьников</a:t>
            </a:r>
            <a:r>
              <a:rPr b="1" i="0" lang="ru-RU" sz="3638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»</a:t>
            </a:r>
            <a:endParaRPr/>
          </a:p>
        </p:txBody>
      </p:sp>
      <p:pic>
        <p:nvPicPr>
          <p:cNvPr id="125" name="Google Shape;125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9336" y="186317"/>
            <a:ext cx="2104735" cy="16585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815539" y="4403883"/>
            <a:ext cx="2500602" cy="24928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781600" y="1"/>
            <a:ext cx="2534541" cy="25384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АКТУАЛЬНОСТЬ ПРОЕКТА</a:t>
            </a:r>
            <a:endParaRPr/>
          </a:p>
        </p:txBody>
      </p:sp>
      <p:sp>
        <p:nvSpPr>
          <p:cNvPr id="133" name="Google Shape;133;p2"/>
          <p:cNvSpPr txBox="1"/>
          <p:nvPr/>
        </p:nvSpPr>
        <p:spPr>
          <a:xfrm>
            <a:off x="360050" y="1052650"/>
            <a:ext cx="7453200" cy="495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ru-RU" sz="1800"/>
              <a:t>Неукомплектованность школ учителями </a:t>
            </a:r>
            <a:endParaRPr sz="1800"/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  <a:highlight>
                  <a:srgbClr val="FFFFFF"/>
                </a:highlight>
              </a:rPr>
              <a:t>96,9%, то есть до полной комплектации не хватает 3,1% учителей. Причём в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  <a:highlight>
                  <a:srgbClr val="FFFFFF"/>
                </a:highlight>
              </a:rPr>
              <a:t>частных школах нехватка ощущается чуть больше, чем в государственных: 6,3% против 3% соответственно</a:t>
            </a:r>
            <a:endParaRPr/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ru-RU" sz="1800"/>
              <a:t>Новое поколение учеников, запрос на быстроту и интерактивность</a:t>
            </a:r>
            <a:endParaRPr sz="1800"/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ru-RU" sz="1800"/>
              <a:t>Высокая нагрузка на учителей</a:t>
            </a:r>
            <a:endParaRPr sz="1800"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/>
              <a:t>	</a:t>
            </a:r>
            <a:r>
              <a:rPr lang="ru-RU">
                <a:solidFill>
                  <a:schemeClr val="dk1"/>
                </a:solidFill>
                <a:highlight>
                  <a:srgbClr val="FFFFFF"/>
                </a:highlight>
              </a:rPr>
              <a:t>Средний объём учительской нагрузки на основном месте работы, согласно 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  <a:highlight>
                  <a:srgbClr val="FFFFFF"/>
                </a:highlight>
              </a:rPr>
              <a:t>ответам 45,8–58,4% опрошенных (процентная доля меняется в зависимости от 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  <a:highlight>
                  <a:srgbClr val="FFFFFF"/>
                </a:highlight>
              </a:rPr>
              <a:t>стажа), — от 31 до 40 часов в неделю. Остальным видам деятельности учителя в большинстве случаев уделяют до десяти часов в неделю.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/>
              <a:t>Тренды: </a:t>
            </a:r>
            <a:endParaRPr sz="1800"/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ru-RU" sz="1800"/>
              <a:t>цифровизация образования</a:t>
            </a:r>
            <a:endParaRPr sz="1800"/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ru-RU" sz="1800"/>
              <a:t>быстрое обучение, индивидуально под человека</a:t>
            </a:r>
            <a:endParaRPr sz="18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ЦЕЛЕВАЯ АУДИТОРИЯ ПРОЕКТА</a:t>
            </a:r>
            <a:endParaRPr/>
          </a:p>
        </p:txBody>
      </p:sp>
      <p:sp>
        <p:nvSpPr>
          <p:cNvPr id="139" name="Google Shape;139;p3"/>
          <p:cNvSpPr txBox="1"/>
          <p:nvPr/>
        </p:nvSpPr>
        <p:spPr>
          <a:xfrm>
            <a:off x="360050" y="1052700"/>
            <a:ext cx="7097400" cy="37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600">
                <a:solidFill>
                  <a:schemeClr val="dk1"/>
                </a:solidFill>
              </a:rPr>
              <a:t>1.</a:t>
            </a:r>
            <a:r>
              <a:rPr lang="ru-RU" sz="1600">
                <a:solidFill>
                  <a:schemeClr val="dk1"/>
                </a:solidFill>
              </a:rPr>
              <a:t> </a:t>
            </a:r>
            <a:r>
              <a:rPr b="1" lang="ru-RU" sz="1600">
                <a:solidFill>
                  <a:schemeClr val="dk1"/>
                </a:solidFill>
              </a:rPr>
              <a:t>Учителя работающие и будущие</a:t>
            </a:r>
            <a:r>
              <a:rPr b="1" lang="ru-RU">
                <a:solidFill>
                  <a:schemeClr val="dk1"/>
                </a:solidFill>
              </a:rPr>
              <a:t> </a:t>
            </a:r>
            <a:r>
              <a:rPr lang="ru-RU">
                <a:solidFill>
                  <a:schemeClr val="dk1"/>
                </a:solidFill>
              </a:rPr>
              <a:t>  -  учителя общеобразовательных школ: для них платформа станет помощником на уроках, когда можно будет помимо основной программы урока быстро предложить ученикам индивидуальные задания для повторения, закрепления отдельных материалов темы или задание продвинутого уровня        </a:t>
            </a:r>
            <a:endParaRPr>
              <a:solidFill>
                <a:schemeClr val="dk1"/>
              </a:solidFill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600">
                <a:solidFill>
                  <a:schemeClr val="dk1"/>
                </a:solidFill>
              </a:rPr>
              <a:t>2. Репетиторы:</a:t>
            </a:r>
            <a:r>
              <a:rPr lang="ru-RU">
                <a:solidFill>
                  <a:schemeClr val="dk1"/>
                </a:solidFill>
              </a:rPr>
              <a:t> с помощью платформы они смогут еще более индивидуализировать процесс подготовки школьников с учетом их индивидуальных особенностей (используя различные каналы получения и усвоения информации) и повысить уровень индивидуальных достижений </a:t>
            </a:r>
            <a:r>
              <a:rPr b="1" lang="ru-RU">
                <a:solidFill>
                  <a:schemeClr val="dk1"/>
                </a:solidFill>
              </a:rPr>
              <a:t> </a:t>
            </a:r>
            <a:endParaRPr b="1">
              <a:solidFill>
                <a:schemeClr val="dk1"/>
              </a:solidFill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600">
                <a:solidFill>
                  <a:schemeClr val="dk1"/>
                </a:solidFill>
              </a:rPr>
              <a:t>3. Администрация школ:</a:t>
            </a:r>
            <a:r>
              <a:rPr b="1" lang="ru-RU">
                <a:solidFill>
                  <a:schemeClr val="dk1"/>
                </a:solidFill>
              </a:rPr>
              <a:t> </a:t>
            </a:r>
            <a:r>
              <a:rPr lang="ru-RU">
                <a:solidFill>
                  <a:schemeClr val="dk1"/>
                </a:solidFill>
              </a:rPr>
              <a:t>(руководитель образовательных организаций: платформа может для  учителей снизить</a:t>
            </a:r>
            <a:endParaRPr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>
                <a:solidFill>
                  <a:schemeClr val="dk1"/>
                </a:solidFill>
              </a:rPr>
              <a:t>нагрузку на педагогов на подготовку уроков     </a:t>
            </a:r>
            <a:endParaRPr>
              <a:solidFill>
                <a:schemeClr val="dk1"/>
              </a:solidFill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600">
                <a:solidFill>
                  <a:schemeClr val="dk1"/>
                </a:solidFill>
              </a:rPr>
              <a:t>4. Ученики средней и старшей школы (5-11 классы)</a:t>
            </a:r>
            <a:r>
              <a:rPr lang="ru-RU">
                <a:solidFill>
                  <a:schemeClr val="dk1"/>
                </a:solidFill>
              </a:rPr>
              <a:t>: для них платформа может помочь сформировать индивидуальную образовательную траекторию путем подбора последовательности заданий, соответствующих уровню ученика, </a:t>
            </a:r>
            <a:endParaRPr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4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КЛЮЧЕВАЯ ПРОБЛЕМА</a:t>
            </a:r>
            <a:endParaRPr/>
          </a:p>
        </p:txBody>
      </p:sp>
      <p:sp>
        <p:nvSpPr>
          <p:cNvPr id="145" name="Google Shape;145;p4"/>
          <p:cNvSpPr txBox="1"/>
          <p:nvPr/>
        </p:nvSpPr>
        <p:spPr>
          <a:xfrm>
            <a:off x="142647" y="2040900"/>
            <a:ext cx="7848600" cy="2893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200">
                <a:solidFill>
                  <a:schemeClr val="dk1"/>
                </a:solidFill>
              </a:rPr>
              <a:t>Для учителей (репетиторов): </a:t>
            </a:r>
            <a:r>
              <a:rPr lang="ru-RU" sz="2200">
                <a:solidFill>
                  <a:schemeClr val="dk1"/>
                </a:solidFill>
              </a:rPr>
              <a:t>помогать готовить уроки, частично проводить, контролировать знания        </a:t>
            </a:r>
            <a:endParaRPr sz="22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200">
                <a:solidFill>
                  <a:schemeClr val="dk1"/>
                </a:solidFill>
              </a:rPr>
              <a:t>Для учеников:</a:t>
            </a:r>
            <a:r>
              <a:rPr lang="ru-RU" sz="2200">
                <a:solidFill>
                  <a:schemeClr val="dk1"/>
                </a:solidFill>
              </a:rPr>
              <a:t> помогать осваивать материал (непонятное, новое)</a:t>
            </a:r>
            <a:endParaRPr sz="22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</a:rPr>
              <a:t>Опрос 5 учителей показал, что больше половины из них:</a:t>
            </a:r>
            <a:endParaRPr sz="18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chemeClr val="dk1"/>
                </a:solidFill>
              </a:rPr>
              <a:t>не успевают:</a:t>
            </a:r>
            <a:endParaRPr sz="18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</a:rPr>
              <a:t>– Проверять задания;</a:t>
            </a:r>
            <a:endParaRPr sz="18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</a:rPr>
              <a:t>– Составлять задания и готовиться к урокам.</a:t>
            </a:r>
            <a:endParaRPr sz="1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5"/>
          <p:cNvSpPr txBox="1"/>
          <p:nvPr/>
        </p:nvSpPr>
        <p:spPr>
          <a:xfrm>
            <a:off x="360040" y="332656"/>
            <a:ext cx="8472264" cy="10047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ПРЕДЛАГАЕМОЕ РЕШЕНИЕ И</a:t>
            </a:r>
            <a:endParaRPr/>
          </a:p>
          <a:p>
            <a:pPr indent="0" lvl="0" marL="7701" marR="0" rtl="0" algn="l">
              <a:lnSpc>
                <a:spcPct val="100000"/>
              </a:lnSpc>
              <a:spcBef>
                <a:spcPts val="55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ОСНОВНОЙ ФУНКЦИОНАЛ</a:t>
            </a:r>
            <a:endParaRPr/>
          </a:p>
        </p:txBody>
      </p:sp>
      <p:sp>
        <p:nvSpPr>
          <p:cNvPr id="151" name="Google Shape;151;p5"/>
          <p:cNvSpPr txBox="1"/>
          <p:nvPr/>
        </p:nvSpPr>
        <p:spPr>
          <a:xfrm>
            <a:off x="290165" y="2073759"/>
            <a:ext cx="10992600" cy="321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450">
                <a:solidFill>
                  <a:schemeClr val="dk1"/>
                </a:solidFill>
              </a:rPr>
              <a:t>Услуга:</a:t>
            </a:r>
            <a:r>
              <a:rPr lang="ru-RU" sz="1300">
                <a:solidFill>
                  <a:schemeClr val="dk1"/>
                </a:solidFill>
              </a:rPr>
              <a:t> </a:t>
            </a:r>
            <a:endParaRPr sz="13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>
                <a:solidFill>
                  <a:schemeClr val="dk1"/>
                </a:solidFill>
              </a:rPr>
              <a:t>Доступ к нейросети, включающий 3 тарифа:</a:t>
            </a:r>
            <a:endParaRPr sz="13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>
                <a:solidFill>
                  <a:schemeClr val="dk1"/>
                </a:solidFill>
              </a:rPr>
              <a:t>- Минимальный - с рекламой - бесплатно</a:t>
            </a:r>
            <a:endParaRPr sz="13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>
                <a:solidFill>
                  <a:schemeClr val="dk1"/>
                </a:solidFill>
              </a:rPr>
              <a:t>- Оптимальный - подписка на месяц/предмет - 449 руб. / мес.</a:t>
            </a:r>
            <a:endParaRPr sz="13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>
                <a:solidFill>
                  <a:schemeClr val="dk1"/>
                </a:solidFill>
              </a:rPr>
              <a:t>- Премиум - подписка на год - 3000 руб.</a:t>
            </a:r>
            <a:endParaRPr sz="13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450">
                <a:solidFill>
                  <a:schemeClr val="dk1"/>
                </a:solidFill>
              </a:rPr>
              <a:t>Функционал:</a:t>
            </a:r>
            <a:endParaRPr sz="13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>
                <a:solidFill>
                  <a:schemeClr val="dk1"/>
                </a:solidFill>
              </a:rPr>
              <a:t>- задавать вопросы и получать ответы</a:t>
            </a:r>
            <a:endParaRPr sz="13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>
                <a:solidFill>
                  <a:schemeClr val="dk1"/>
                </a:solidFill>
              </a:rPr>
              <a:t>- диагностика уровня подготовки (тесты и др.) по разным предметами для своего класса</a:t>
            </a:r>
            <a:endParaRPr sz="13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>
                <a:solidFill>
                  <a:schemeClr val="dk1"/>
                </a:solidFill>
              </a:rPr>
              <a:t>- подбор видеоуроков и др. материалов по темам и предметам</a:t>
            </a:r>
            <a:endParaRPr sz="13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>
                <a:solidFill>
                  <a:schemeClr val="dk1"/>
                </a:solidFill>
              </a:rPr>
              <a:t>- проверка выполненных заданий</a:t>
            </a:r>
            <a:endParaRPr sz="13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>
                <a:solidFill>
                  <a:schemeClr val="dk1"/>
                </a:solidFill>
              </a:rPr>
              <a:t>- выдавать рекомендации по изучению разных тем (что доучить, что потренировать)</a:t>
            </a:r>
            <a:endParaRPr sz="13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>
                <a:solidFill>
                  <a:schemeClr val="dk1"/>
                </a:solidFill>
              </a:rPr>
              <a:t>- использоваться на уроках для контроля знаний</a:t>
            </a:r>
            <a:endParaRPr sz="13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6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ЦЕННОСТНОЕ ПРЕДЛОЖЕНИЕ</a:t>
            </a:r>
            <a:endParaRPr/>
          </a:p>
        </p:txBody>
      </p:sp>
      <p:sp>
        <p:nvSpPr>
          <p:cNvPr id="157" name="Google Shape;157;p6"/>
          <p:cNvSpPr txBox="1"/>
          <p:nvPr/>
        </p:nvSpPr>
        <p:spPr>
          <a:xfrm>
            <a:off x="360050" y="1052725"/>
            <a:ext cx="8204100" cy="3355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  <a:highlight>
                  <a:srgbClr val="FFFFFF"/>
                </a:highlight>
              </a:rPr>
              <a:t>1. Использование технологии чат-бота позволяет быстро и просто найти теорию и упражнения для проведения урока    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  <a:highlight>
                  <a:srgbClr val="FFFFFF"/>
                </a:highlight>
              </a:rPr>
              <a:t>2. Возможность использования на любых уроках, встраивая в традиционный образовательный процесс  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  <a:highlight>
                  <a:srgbClr val="FFFFFF"/>
                </a:highlight>
              </a:rPr>
              <a:t>3. Геймификация для учеников 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  <a:highlight>
                  <a:srgbClr val="FFFFFF"/>
                </a:highlight>
              </a:rPr>
              <a:t>4. Возможность улучшать образовательные результаты школьников через систему рекомендаций  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  <a:highlight>
                  <a:srgbClr val="FFFFFF"/>
                </a:highlight>
              </a:rPr>
              <a:t>5. Сочетание текстовой, визуальной и аудиальной информации для улучшения освоения материала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8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БИЗНЕС-МОДЕЛЬ ПРОЕКТА</a:t>
            </a:r>
            <a:endParaRPr/>
          </a:p>
        </p:txBody>
      </p:sp>
      <p:grpSp>
        <p:nvGrpSpPr>
          <p:cNvPr id="163" name="Google Shape;163;p8"/>
          <p:cNvGrpSpPr/>
          <p:nvPr/>
        </p:nvGrpSpPr>
        <p:grpSpPr>
          <a:xfrm>
            <a:off x="360039" y="872188"/>
            <a:ext cx="10992545" cy="5653156"/>
            <a:chOff x="2050015" y="1920875"/>
            <a:chExt cx="16156469" cy="8382000"/>
          </a:xfrm>
        </p:grpSpPr>
        <p:grpSp>
          <p:nvGrpSpPr>
            <p:cNvPr id="164" name="Google Shape;164;p8"/>
            <p:cNvGrpSpPr/>
            <p:nvPr/>
          </p:nvGrpSpPr>
          <p:grpSpPr>
            <a:xfrm>
              <a:off x="2051050" y="1920875"/>
              <a:ext cx="16155434" cy="8382000"/>
              <a:chOff x="1135616" y="1844675"/>
              <a:chExt cx="16155434" cy="8382000"/>
            </a:xfrm>
          </p:grpSpPr>
          <p:sp>
            <p:nvSpPr>
              <p:cNvPr id="165" name="Google Shape;165;p8"/>
              <p:cNvSpPr/>
              <p:nvPr/>
            </p:nvSpPr>
            <p:spPr>
              <a:xfrm>
                <a:off x="1136650" y="8245475"/>
                <a:ext cx="8077200" cy="19812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6" name="Google Shape;166;p8"/>
              <p:cNvSpPr/>
              <p:nvPr/>
            </p:nvSpPr>
            <p:spPr>
              <a:xfrm>
                <a:off x="9213850" y="8245475"/>
                <a:ext cx="8077200" cy="19812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7" name="Google Shape;167;p8"/>
              <p:cNvSpPr/>
              <p:nvPr/>
            </p:nvSpPr>
            <p:spPr>
              <a:xfrm>
                <a:off x="1135616" y="1844675"/>
                <a:ext cx="2895600" cy="64008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8" name="Google Shape;168;p8"/>
              <p:cNvSpPr/>
              <p:nvPr/>
            </p:nvSpPr>
            <p:spPr>
              <a:xfrm>
                <a:off x="4031216" y="1844675"/>
                <a:ext cx="3810000" cy="33528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9" name="Google Shape;169;p8"/>
              <p:cNvSpPr/>
              <p:nvPr/>
            </p:nvSpPr>
            <p:spPr>
              <a:xfrm>
                <a:off x="4031216" y="5197475"/>
                <a:ext cx="3810000" cy="30480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0" name="Google Shape;170;p8"/>
              <p:cNvSpPr/>
              <p:nvPr/>
            </p:nvSpPr>
            <p:spPr>
              <a:xfrm>
                <a:off x="7841216" y="1844675"/>
                <a:ext cx="2895600" cy="64008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1" name="Google Shape;171;p8"/>
              <p:cNvSpPr/>
              <p:nvPr/>
            </p:nvSpPr>
            <p:spPr>
              <a:xfrm>
                <a:off x="10736816" y="1844675"/>
                <a:ext cx="3200400" cy="33528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2" name="Google Shape;172;p8"/>
              <p:cNvSpPr/>
              <p:nvPr/>
            </p:nvSpPr>
            <p:spPr>
              <a:xfrm>
                <a:off x="10736816" y="5197475"/>
                <a:ext cx="3200400" cy="30480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3" name="Google Shape;173;p8"/>
              <p:cNvSpPr/>
              <p:nvPr/>
            </p:nvSpPr>
            <p:spPr>
              <a:xfrm>
                <a:off x="13937216" y="1844675"/>
                <a:ext cx="3352800" cy="64008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74" name="Google Shape;174;p8"/>
            <p:cNvSpPr txBox="1"/>
            <p:nvPr/>
          </p:nvSpPr>
          <p:spPr>
            <a:xfrm>
              <a:off x="2050015" y="2073276"/>
              <a:ext cx="2894700" cy="4792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4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2</a:t>
              </a: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Проблема и существующие альтернативы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000">
                  <a:solidFill>
                    <a:schemeClr val="dk1"/>
                  </a:solidFill>
                  <a:highlight>
                    <a:srgbClr val="FFFFFF"/>
                  </a:highlight>
                </a:rPr>
                <a:t>Ключевой проблемой ЦА является высокая загрузка учителей и репетиторов, сложность подготовки индивидуальных заданий для каждого ученика, и низкий интерес учеников.</a:t>
              </a:r>
              <a:endParaRPr sz="1000">
                <a:solidFill>
                  <a:schemeClr val="dk1"/>
                </a:solidFill>
                <a:highlight>
                  <a:srgbClr val="FFFFFF"/>
                </a:highlight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lang="ru-RU" sz="1000">
                  <a:solidFill>
                    <a:schemeClr val="dk1"/>
                  </a:solidFill>
                  <a:highlight>
                    <a:srgbClr val="FFFFFF"/>
                  </a:highlight>
                </a:rPr>
                <a:t>Текущие способы решения проблемы:</a:t>
              </a:r>
              <a:endParaRPr b="1" sz="1000">
                <a:solidFill>
                  <a:schemeClr val="dk1"/>
                </a:solidFill>
                <a:highlight>
                  <a:srgbClr val="FFFFFF"/>
                </a:highlight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000">
                  <a:solidFill>
                    <a:schemeClr val="dk1"/>
                  </a:solidFill>
                  <a:highlight>
                    <a:srgbClr val="FFFFFF"/>
                  </a:highlight>
                </a:rPr>
                <a:t>Мониторинг метод.материалов в интернете;</a:t>
              </a:r>
              <a:endParaRPr sz="1000">
                <a:solidFill>
                  <a:schemeClr val="dk1"/>
                </a:solidFill>
                <a:highlight>
                  <a:srgbClr val="FFFFFF"/>
                </a:highlight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000">
                  <a:solidFill>
                    <a:schemeClr val="dk1"/>
                  </a:solidFill>
                  <a:highlight>
                    <a:srgbClr val="FFFFFF"/>
                  </a:highlight>
                </a:rPr>
                <a:t>Получение опыта через других учителей;</a:t>
              </a:r>
              <a:endParaRPr sz="1000">
                <a:solidFill>
                  <a:schemeClr val="dk1"/>
                </a:solidFill>
                <a:highlight>
                  <a:srgbClr val="FFFFFF"/>
                </a:highlight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000">
                  <a:solidFill>
                    <a:schemeClr val="dk1"/>
                  </a:solidFill>
                  <a:highlight>
                    <a:srgbClr val="FFFFFF"/>
                  </a:highlight>
                </a:rPr>
                <a:t>Получение доп. образования.</a:t>
              </a:r>
              <a:endParaRPr sz="1200">
                <a:solidFill>
                  <a:schemeClr val="dk1"/>
                </a:solidFill>
                <a:highlight>
                  <a:srgbClr val="FFFFFF"/>
                </a:highlight>
              </a:endParaRPr>
            </a:p>
          </p:txBody>
        </p:sp>
        <p:sp>
          <p:nvSpPr>
            <p:cNvPr id="175" name="Google Shape;175;p8"/>
            <p:cNvSpPr txBox="1"/>
            <p:nvPr/>
          </p:nvSpPr>
          <p:spPr>
            <a:xfrm>
              <a:off x="4946202" y="2042157"/>
              <a:ext cx="3807900" cy="100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4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Решение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000">
                  <a:solidFill>
                    <a:schemeClr val="dk1"/>
                  </a:solidFill>
                  <a:highlight>
                    <a:srgbClr val="FFFFFF"/>
                  </a:highlight>
                </a:rPr>
                <a:t>Нейросеть предоставляет пользователю релевантные ответы на его запросы</a:t>
              </a:r>
              <a:endParaRPr b="0" i="0" sz="1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6" name="Google Shape;176;p8"/>
            <p:cNvSpPr txBox="1"/>
            <p:nvPr/>
          </p:nvSpPr>
          <p:spPr>
            <a:xfrm>
              <a:off x="4951171" y="5421593"/>
              <a:ext cx="3729300" cy="2601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4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8</a:t>
              </a: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Ключевые метрики</a:t>
              </a:r>
              <a:endParaRPr/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000">
                  <a:solidFill>
                    <a:schemeClr val="dk1"/>
                  </a:solidFill>
                  <a:highlight>
                    <a:srgbClr val="FFFFFF"/>
                  </a:highlight>
                </a:rPr>
                <a:t>- </a:t>
              </a:r>
              <a:r>
                <a:rPr lang="ru-RU" sz="1000">
                  <a:solidFill>
                    <a:schemeClr val="dk1"/>
                  </a:solidFill>
                  <a:highlight>
                    <a:srgbClr val="FFFFFF"/>
                  </a:highlight>
                </a:rPr>
                <a:t>Кол-во зарегистрированных на платформе пользователей;</a:t>
              </a:r>
              <a:endParaRPr sz="1000">
                <a:solidFill>
                  <a:schemeClr val="dk1"/>
                </a:solidFill>
                <a:highlight>
                  <a:srgbClr val="FFFFFF"/>
                </a:highlight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000">
                  <a:solidFill>
                    <a:schemeClr val="dk1"/>
                  </a:solidFill>
                  <a:highlight>
                    <a:srgbClr val="FFFFFF"/>
                  </a:highlight>
                </a:rPr>
                <a:t>- Кол-во подписок;</a:t>
              </a:r>
              <a:endParaRPr sz="1000">
                <a:solidFill>
                  <a:schemeClr val="dk1"/>
                </a:solidFill>
                <a:highlight>
                  <a:srgbClr val="FFFFFF"/>
                </a:highlight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000">
                  <a:solidFill>
                    <a:schemeClr val="dk1"/>
                  </a:solidFill>
                  <a:highlight>
                    <a:srgbClr val="FFFFFF"/>
                  </a:highlight>
                </a:rPr>
                <a:t>- Отзывы (кол-во положительных);</a:t>
              </a:r>
              <a:endParaRPr sz="1000">
                <a:solidFill>
                  <a:schemeClr val="dk1"/>
                </a:solidFill>
                <a:highlight>
                  <a:srgbClr val="FFFFFF"/>
                </a:highlight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000">
                  <a:solidFill>
                    <a:schemeClr val="dk1"/>
                  </a:solidFill>
                  <a:highlight>
                    <a:srgbClr val="FFFFFF"/>
                  </a:highlight>
                </a:rPr>
                <a:t>- Уровень удовлетворенности приложением (опрос и т.д..);</a:t>
              </a:r>
              <a:endParaRPr sz="1000">
                <a:solidFill>
                  <a:schemeClr val="dk1"/>
                </a:solidFill>
                <a:highlight>
                  <a:srgbClr val="FFFFFF"/>
                </a:highlight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000">
                  <a:solidFill>
                    <a:schemeClr val="dk1"/>
                  </a:solidFill>
                  <a:highlight>
                    <a:srgbClr val="FFFFFF"/>
                  </a:highlight>
                </a:rPr>
                <a:t>- Кол-во компаний желающих сотрудничать с платформой;</a:t>
              </a:r>
              <a:endParaRPr sz="1000">
                <a:solidFill>
                  <a:schemeClr val="dk1"/>
                </a:solidFill>
                <a:highlight>
                  <a:srgbClr val="FFFFFF"/>
                </a:highlight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000">
                  <a:solidFill>
                    <a:schemeClr val="dk1"/>
                  </a:solidFill>
                  <a:highlight>
                    <a:srgbClr val="FFFFFF"/>
                  </a:highlight>
                </a:rPr>
                <a:t>- Кол-во повторных подписок.</a:t>
              </a:r>
              <a:endParaRPr b="1" sz="1200">
                <a:solidFill>
                  <a:schemeClr val="dk1"/>
                </a:solidFill>
                <a:highlight>
                  <a:srgbClr val="FFFFFF"/>
                </a:highlight>
              </a:endParaRPr>
            </a:p>
          </p:txBody>
        </p:sp>
        <p:sp>
          <p:nvSpPr>
            <p:cNvPr id="177" name="Google Shape;177;p8"/>
            <p:cNvSpPr txBox="1"/>
            <p:nvPr/>
          </p:nvSpPr>
          <p:spPr>
            <a:xfrm>
              <a:off x="8794969" y="2073280"/>
              <a:ext cx="2892600" cy="48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4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Уникальная ценность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000">
                  <a:solidFill>
                    <a:schemeClr val="dk1"/>
                  </a:solidFill>
                  <a:highlight>
                    <a:srgbClr val="FFFFFF"/>
                  </a:highlight>
                </a:rPr>
                <a:t>Для учителей/репетиторов:</a:t>
              </a:r>
              <a:endParaRPr sz="1000">
                <a:solidFill>
                  <a:schemeClr val="dk1"/>
                </a:solidFill>
                <a:highlight>
                  <a:srgbClr val="FFFFFF"/>
                </a:highlight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000">
                  <a:solidFill>
                    <a:schemeClr val="dk1"/>
                  </a:solidFill>
                  <a:highlight>
                    <a:srgbClr val="FFFFFF"/>
                  </a:highlight>
                </a:rPr>
                <a:t>-Быстро и просто найти варианты проведения урока;</a:t>
              </a:r>
              <a:endParaRPr sz="1000">
                <a:solidFill>
                  <a:schemeClr val="dk1"/>
                </a:solidFill>
                <a:highlight>
                  <a:srgbClr val="FFFFFF"/>
                </a:highlight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000">
                  <a:solidFill>
                    <a:schemeClr val="dk1"/>
                  </a:solidFill>
                  <a:highlight>
                    <a:srgbClr val="FFFFFF"/>
                  </a:highlight>
                </a:rPr>
                <a:t>-Можно использовать прямо на уроке, нужен только интернет;</a:t>
              </a:r>
              <a:endParaRPr sz="1000">
                <a:solidFill>
                  <a:schemeClr val="dk1"/>
                </a:solidFill>
                <a:highlight>
                  <a:srgbClr val="FFFFFF"/>
                </a:highlight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sz="1000">
                <a:solidFill>
                  <a:schemeClr val="dk1"/>
                </a:solidFill>
                <a:highlight>
                  <a:srgbClr val="FFFFFF"/>
                </a:highlight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000">
                  <a:solidFill>
                    <a:schemeClr val="dk1"/>
                  </a:solidFill>
                  <a:highlight>
                    <a:srgbClr val="FFFFFF"/>
                  </a:highlight>
                </a:rPr>
                <a:t>Для учеников:</a:t>
              </a:r>
              <a:endParaRPr sz="1000">
                <a:solidFill>
                  <a:schemeClr val="dk1"/>
                </a:solidFill>
                <a:highlight>
                  <a:srgbClr val="FFFFFF"/>
                </a:highlight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000">
                  <a:solidFill>
                    <a:schemeClr val="dk1"/>
                  </a:solidFill>
                  <a:highlight>
                    <a:srgbClr val="FFFFFF"/>
                  </a:highlight>
                </a:rPr>
                <a:t>-Улучшить свои знания без репетитора;</a:t>
              </a:r>
              <a:endParaRPr sz="1000">
                <a:solidFill>
                  <a:schemeClr val="dk1"/>
                </a:solidFill>
                <a:highlight>
                  <a:srgbClr val="FFFFFF"/>
                </a:highlight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000">
                  <a:solidFill>
                    <a:schemeClr val="dk1"/>
                  </a:solidFill>
                  <a:highlight>
                    <a:srgbClr val="FFFFFF"/>
                  </a:highlight>
                </a:rPr>
                <a:t>-Лучше и дешевле самостоятельно подготовиться к тестам и экзаменам;</a:t>
              </a:r>
              <a:endParaRPr sz="1000">
                <a:solidFill>
                  <a:schemeClr val="dk1"/>
                </a:solidFill>
                <a:highlight>
                  <a:srgbClr val="FFFFFF"/>
                </a:highlight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000">
                  <a:solidFill>
                    <a:schemeClr val="dk1"/>
                  </a:solidFill>
                  <a:highlight>
                    <a:srgbClr val="FFFFFF"/>
                  </a:highlight>
                </a:rPr>
                <a:t>-Возможность сравнить свои результаты и получить рекомендацию;</a:t>
              </a:r>
              <a:endParaRPr b="1" sz="1200">
                <a:solidFill>
                  <a:schemeClr val="dk1"/>
                </a:solidFill>
                <a:highlight>
                  <a:srgbClr val="FFFFFF"/>
                </a:highlight>
              </a:endParaRPr>
            </a:p>
          </p:txBody>
        </p:sp>
        <p:sp>
          <p:nvSpPr>
            <p:cNvPr id="178" name="Google Shape;178;p8"/>
            <p:cNvSpPr txBox="1"/>
            <p:nvPr/>
          </p:nvSpPr>
          <p:spPr>
            <a:xfrm>
              <a:off x="11728449" y="2073276"/>
              <a:ext cx="3013500" cy="1871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4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9</a:t>
              </a: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Скрытое преимущество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000">
                  <a:solidFill>
                    <a:schemeClr val="dk1"/>
                  </a:solidFill>
                  <a:highlight>
                    <a:srgbClr val="FFFFFF"/>
                  </a:highlight>
                </a:rPr>
                <a:t>Рекомендации для учеников 8-11 класс по выбору направления подготовки и поступления</a:t>
              </a:r>
              <a:endParaRPr b="0" i="0" sz="1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" name="Google Shape;179;p8"/>
            <p:cNvSpPr txBox="1"/>
            <p:nvPr/>
          </p:nvSpPr>
          <p:spPr>
            <a:xfrm>
              <a:off x="11652249" y="5341419"/>
              <a:ext cx="3089700" cy="301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4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5</a:t>
              </a: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Каналы распространения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000">
                  <a:solidFill>
                    <a:schemeClr val="dk1"/>
                  </a:solidFill>
                  <a:highlight>
                    <a:srgbClr val="FFFFFF"/>
                  </a:highlight>
                </a:rPr>
                <a:t>Соцсети и профессиональные группы в ТГ, ВА;</a:t>
              </a:r>
              <a:endParaRPr sz="1000">
                <a:solidFill>
                  <a:schemeClr val="dk1"/>
                </a:solidFill>
                <a:highlight>
                  <a:srgbClr val="FFFFFF"/>
                </a:highlight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000">
                  <a:solidFill>
                    <a:schemeClr val="dk1"/>
                  </a:solidFill>
                  <a:highlight>
                    <a:srgbClr val="FFFFFF"/>
                  </a:highlight>
                </a:rPr>
                <a:t>QR-коды в образовательных учреждениях;</a:t>
              </a:r>
              <a:endParaRPr sz="1000">
                <a:solidFill>
                  <a:schemeClr val="dk1"/>
                </a:solidFill>
                <a:highlight>
                  <a:srgbClr val="FFFFFF"/>
                </a:highlight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000">
                  <a:solidFill>
                    <a:schemeClr val="dk1"/>
                  </a:solidFill>
                  <a:highlight>
                    <a:srgbClr val="FFFFFF"/>
                  </a:highlight>
                </a:rPr>
                <a:t>Выступления на конференциях педагогов;</a:t>
              </a:r>
              <a:endParaRPr sz="1000">
                <a:solidFill>
                  <a:schemeClr val="dk1"/>
                </a:solidFill>
                <a:highlight>
                  <a:srgbClr val="FFFFFF"/>
                </a:highlight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000">
                  <a:solidFill>
                    <a:schemeClr val="dk1"/>
                  </a:solidFill>
                  <a:highlight>
                    <a:srgbClr val="FFFFFF"/>
                  </a:highlight>
                </a:rPr>
                <a:t>Запуск таргетированных рекламных кампаний в соц. сетях на нужную нам ЦА</a:t>
              </a:r>
              <a:endParaRPr b="1" sz="1200">
                <a:solidFill>
                  <a:schemeClr val="dk1"/>
                </a:solidFill>
                <a:highlight>
                  <a:srgbClr val="FFFFFF"/>
                </a:highlight>
              </a:endParaRPr>
            </a:p>
          </p:txBody>
        </p:sp>
        <p:sp>
          <p:nvSpPr>
            <p:cNvPr id="180" name="Google Shape;180;p8"/>
            <p:cNvSpPr txBox="1"/>
            <p:nvPr/>
          </p:nvSpPr>
          <p:spPr>
            <a:xfrm>
              <a:off x="14852650" y="1997075"/>
              <a:ext cx="2590800" cy="1643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1. Сегмент потребителей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000">
                  <a:solidFill>
                    <a:schemeClr val="dk1"/>
                  </a:solidFill>
                  <a:highlight>
                    <a:srgbClr val="FFFFFF"/>
                  </a:highlight>
                </a:rPr>
                <a:t>1) </a:t>
              </a:r>
              <a:r>
                <a:rPr lang="ru-RU" sz="1000">
                  <a:solidFill>
                    <a:schemeClr val="dk1"/>
                  </a:solidFill>
                  <a:highlight>
                    <a:srgbClr val="FFFFFF"/>
                  </a:highlight>
                </a:rPr>
                <a:t>Учителя</a:t>
              </a:r>
              <a:endParaRPr sz="1000">
                <a:solidFill>
                  <a:schemeClr val="dk1"/>
                </a:solidFill>
                <a:highlight>
                  <a:srgbClr val="FFFFFF"/>
                </a:highlight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000">
                  <a:solidFill>
                    <a:schemeClr val="dk1"/>
                  </a:solidFill>
                  <a:highlight>
                    <a:srgbClr val="FFFFFF"/>
                  </a:highlight>
                </a:rPr>
                <a:t>2) Репетиторы</a:t>
              </a:r>
              <a:endParaRPr sz="1000">
                <a:solidFill>
                  <a:schemeClr val="dk1"/>
                </a:solidFill>
                <a:highlight>
                  <a:srgbClr val="FFFFFF"/>
                </a:highlight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000">
                  <a:solidFill>
                    <a:schemeClr val="dk1"/>
                  </a:solidFill>
                  <a:highlight>
                    <a:srgbClr val="FFFFFF"/>
                  </a:highlight>
                </a:rPr>
                <a:t>3) Ученики</a:t>
              </a:r>
              <a:endParaRPr b="1" sz="1200">
                <a:solidFill>
                  <a:schemeClr val="dk1"/>
                </a:solidFill>
                <a:highlight>
                  <a:srgbClr val="FFFFFF"/>
                </a:highlight>
              </a:endParaRPr>
            </a:p>
          </p:txBody>
        </p:sp>
        <p:sp>
          <p:nvSpPr>
            <p:cNvPr id="181" name="Google Shape;181;p8"/>
            <p:cNvSpPr txBox="1"/>
            <p:nvPr/>
          </p:nvSpPr>
          <p:spPr>
            <a:xfrm>
              <a:off x="2050016" y="8397875"/>
              <a:ext cx="8077200" cy="173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7. Структура расходов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lang="ru-RU" sz="1200">
                  <a:solidFill>
                    <a:schemeClr val="dk1"/>
                  </a:solidFill>
                </a:rPr>
                <a:t>Затраты на разработку:</a:t>
              </a:r>
              <a:endParaRPr b="1" sz="1200">
                <a:solidFill>
                  <a:schemeClr val="dk1"/>
                </a:solidFill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000">
                  <a:solidFill>
                    <a:schemeClr val="dk1"/>
                  </a:solidFill>
                  <a:highlight>
                    <a:srgbClr val="FFFFFF"/>
                  </a:highlight>
                </a:rPr>
                <a:t>Постоянные:</a:t>
              </a:r>
              <a:endParaRPr sz="1000">
                <a:solidFill>
                  <a:schemeClr val="dk1"/>
                </a:solidFill>
                <a:highlight>
                  <a:srgbClr val="FFFFFF"/>
                </a:highlight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000">
                  <a:solidFill>
                    <a:schemeClr val="dk1"/>
                  </a:solidFill>
                  <a:highlight>
                    <a:srgbClr val="FFFFFF"/>
                  </a:highlight>
                </a:rPr>
                <a:t>оплата труда (программисты, дизайнеры, таргетолог)</a:t>
              </a:r>
              <a:endParaRPr sz="1000">
                <a:solidFill>
                  <a:schemeClr val="dk1"/>
                </a:solidFill>
                <a:highlight>
                  <a:srgbClr val="FFFFFF"/>
                </a:highlight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000">
                  <a:solidFill>
                    <a:schemeClr val="dk1"/>
                  </a:solidFill>
                  <a:highlight>
                    <a:srgbClr val="FFFFFF"/>
                  </a:highlight>
                </a:rPr>
                <a:t>аренда офиса </a:t>
              </a:r>
              <a:endParaRPr sz="1000">
                <a:solidFill>
                  <a:schemeClr val="dk1"/>
                </a:solidFill>
                <a:highlight>
                  <a:srgbClr val="FFFFFF"/>
                </a:highlight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000">
                  <a:solidFill>
                    <a:schemeClr val="dk1"/>
                  </a:solidFill>
                  <a:highlight>
                    <a:srgbClr val="FFFFFF"/>
                  </a:highlight>
                </a:rPr>
                <a:t>2. Переменные: налоги, реклама</a:t>
              </a:r>
              <a:endParaRPr sz="1200">
                <a:solidFill>
                  <a:schemeClr val="dk1"/>
                </a:solidFill>
              </a:endParaRPr>
            </a:p>
          </p:txBody>
        </p:sp>
        <p:sp>
          <p:nvSpPr>
            <p:cNvPr id="182" name="Google Shape;182;p8"/>
            <p:cNvSpPr txBox="1"/>
            <p:nvPr/>
          </p:nvSpPr>
          <p:spPr>
            <a:xfrm>
              <a:off x="10129285" y="8380641"/>
              <a:ext cx="4418700" cy="776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4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6</a:t>
              </a: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Потоки доходов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000">
                  <a:solidFill>
                    <a:schemeClr val="dk1"/>
                  </a:solidFill>
                  <a:highlight>
                    <a:srgbClr val="FFFFFF"/>
                  </a:highlight>
                </a:rPr>
                <a:t>Подписка (на месяц/на год)</a:t>
              </a:r>
              <a:endParaRPr b="0" i="0" sz="1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9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ФИНАНСОВЫЕ ПОКАЗАТЕЛИ ПРОЕКТА</a:t>
            </a:r>
            <a:endParaRPr/>
          </a:p>
        </p:txBody>
      </p:sp>
      <p:sp>
        <p:nvSpPr>
          <p:cNvPr id="188" name="Google Shape;188;p9"/>
          <p:cNvSpPr txBox="1"/>
          <p:nvPr/>
        </p:nvSpPr>
        <p:spPr>
          <a:xfrm>
            <a:off x="478622" y="1606100"/>
            <a:ext cx="7650900" cy="26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  <a:highlight>
                  <a:srgbClr val="FFFFFF"/>
                </a:highlight>
              </a:rPr>
              <a:t>Себестоимость продукта: 760.000 руб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  <a:highlight>
                  <a:srgbClr val="FFFFFF"/>
                </a:highlight>
              </a:rPr>
              <a:t>Структура затрат из БМ:    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  <a:highlight>
                  <a:srgbClr val="FFFFFF"/>
                </a:highlight>
              </a:rPr>
              <a:t>Постоянные: администрирование продукта, ФОТ команды, пополнение фонда методических  и оценочных материалов      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  <a:highlight>
                  <a:srgbClr val="FFFFFF"/>
                </a:highlight>
              </a:rPr>
              <a:t>Переменные: реклама и продвижение, банковский эквайринг, налоги 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  <a:highlight>
                  <a:srgbClr val="FFFFFF"/>
                </a:highlight>
              </a:rPr>
              <a:t>Точка безубыточности из фин.модели: 9 месяцев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  <a:highlight>
                  <a:srgbClr val="FFFFFF"/>
                </a:highlight>
              </a:rPr>
              <a:t>Потенциальная прибыль по итогу 12 мес. - 850000 руб.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0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НАША КОМАНДА</a:t>
            </a:r>
            <a:endParaRPr/>
          </a:p>
        </p:txBody>
      </p:sp>
      <p:sp>
        <p:nvSpPr>
          <p:cNvPr id="194" name="Google Shape;194;p10"/>
          <p:cNvSpPr txBox="1"/>
          <p:nvPr/>
        </p:nvSpPr>
        <p:spPr>
          <a:xfrm>
            <a:off x="360050" y="1052700"/>
            <a:ext cx="6010500" cy="300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7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Арутюнян Айк - бизнес аналитик</a:t>
            </a:r>
            <a:endParaRPr sz="270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7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Боташева Аминат - лидер</a:t>
            </a:r>
            <a:endParaRPr sz="270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7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Джадаев Абдул-Малик - дизайнер</a:t>
            </a:r>
            <a:endParaRPr sz="270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7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Гришин Иван - дизайнер</a:t>
            </a:r>
            <a:endParaRPr sz="270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7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Котов Дамир - разработчик</a:t>
            </a:r>
            <a:endParaRPr sz="270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7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Мартиросян Мхитар - разработчик</a:t>
            </a:r>
            <a:endParaRPr sz="270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7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Фисенко Родион - тестировщик</a:t>
            </a:r>
            <a:endParaRPr sz="29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Google Shape;199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405" y="0"/>
            <a:ext cx="12208405" cy="6867228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11"/>
          <p:cNvSpPr txBox="1"/>
          <p:nvPr/>
        </p:nvSpPr>
        <p:spPr>
          <a:xfrm>
            <a:off x="360040" y="130754"/>
            <a:ext cx="9205343" cy="83099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48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Будем на связи!</a:t>
            </a:r>
            <a:endParaRPr b="1" i="0" sz="4800" u="none" cap="none" strike="noStrik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p11"/>
          <p:cNvSpPr txBox="1"/>
          <p:nvPr/>
        </p:nvSpPr>
        <p:spPr>
          <a:xfrm>
            <a:off x="3301584" y="3248081"/>
            <a:ext cx="666312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2" name="Google Shape;202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19934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229203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1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110621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1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036872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1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818145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1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5708781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11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5754875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11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4636293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11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2380691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11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2399129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11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166432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11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1280547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11"/>
          <p:cNvPicPr preferRelativeResize="0"/>
          <p:nvPr/>
        </p:nvPicPr>
        <p:blipFill rotWithShape="1">
          <a:blip r:embed="rId16">
            <a:alphaModFix/>
          </a:blip>
          <a:srcRect b="0" l="0" r="0" t="0"/>
          <a:stretch/>
        </p:blipFill>
        <p:spPr>
          <a:xfrm>
            <a:off x="11347789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11"/>
          <p:cNvPicPr preferRelativeResize="0"/>
          <p:nvPr/>
        </p:nvPicPr>
        <p:blipFill rotWithShape="1">
          <a:blip r:embed="rId17">
            <a:alphaModFix/>
          </a:blip>
          <a:srcRect b="0" l="0" r="0" t="0"/>
          <a:stretch/>
        </p:blipFill>
        <p:spPr>
          <a:xfrm>
            <a:off x="7927508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11"/>
          <p:cNvPicPr preferRelativeResize="0"/>
          <p:nvPr/>
        </p:nvPicPr>
        <p:blipFill rotWithShape="1">
          <a:blip r:embed="rId18">
            <a:alphaModFix/>
          </a:blip>
          <a:srcRect b="0" l="0" r="0" t="0"/>
          <a:stretch/>
        </p:blipFill>
        <p:spPr>
          <a:xfrm>
            <a:off x="4599417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11"/>
          <p:cNvPicPr preferRelativeResize="0"/>
          <p:nvPr/>
        </p:nvPicPr>
        <p:blipFill rotWithShape="1">
          <a:blip r:embed="rId19">
            <a:alphaModFix/>
          </a:blip>
          <a:srcRect b="0" l="0" r="0" t="0"/>
          <a:stretch/>
        </p:blipFill>
        <p:spPr>
          <a:xfrm>
            <a:off x="7992039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11"/>
          <p:cNvPicPr preferRelativeResize="0"/>
          <p:nvPr/>
        </p:nvPicPr>
        <p:blipFill rotWithShape="1">
          <a:blip r:embed="rId20">
            <a:alphaModFix/>
          </a:blip>
          <a:srcRect b="0" l="0" r="0" t="0"/>
          <a:stretch/>
        </p:blipFill>
        <p:spPr>
          <a:xfrm>
            <a:off x="6873457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11"/>
          <p:cNvPicPr preferRelativeResize="0"/>
          <p:nvPr/>
        </p:nvPicPr>
        <p:blipFill rotWithShape="1">
          <a:blip r:embed="rId21">
            <a:alphaModFix/>
          </a:blip>
          <a:srcRect b="0" l="0" r="0" t="0"/>
          <a:stretch/>
        </p:blipFill>
        <p:spPr>
          <a:xfrm>
            <a:off x="3517711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11"/>
          <p:cNvPicPr preferRelativeResize="0"/>
          <p:nvPr/>
        </p:nvPicPr>
        <p:blipFill rotWithShape="1">
          <a:blip r:embed="rId22">
            <a:alphaModFix/>
          </a:blip>
          <a:srcRect b="0" l="0" r="0" t="0"/>
          <a:stretch/>
        </p:blipFill>
        <p:spPr>
          <a:xfrm>
            <a:off x="3490054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11"/>
          <p:cNvPicPr preferRelativeResize="0"/>
          <p:nvPr/>
        </p:nvPicPr>
        <p:blipFill rotWithShape="1">
          <a:blip r:embed="rId23">
            <a:alphaModFix/>
          </a:blip>
          <a:srcRect b="0" l="0" r="0" t="0"/>
          <a:stretch/>
        </p:blipFill>
        <p:spPr>
          <a:xfrm>
            <a:off x="1271328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11"/>
          <p:cNvPicPr preferRelativeResize="0"/>
          <p:nvPr/>
        </p:nvPicPr>
        <p:blipFill rotWithShape="1">
          <a:blip r:embed="rId24">
            <a:alphaModFix/>
          </a:blip>
          <a:srcRect b="0" l="0" r="0" t="0"/>
          <a:stretch/>
        </p:blipFill>
        <p:spPr>
          <a:xfrm>
            <a:off x="161965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11"/>
          <p:cNvPicPr preferRelativeResize="0"/>
          <p:nvPr/>
        </p:nvPicPr>
        <p:blipFill rotWithShape="1">
          <a:blip r:embed="rId25">
            <a:alphaModFix/>
          </a:blip>
          <a:srcRect b="0" l="0" r="0" t="0"/>
          <a:stretch/>
        </p:blipFill>
        <p:spPr>
          <a:xfrm>
            <a:off x="1275349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11"/>
          <p:cNvPicPr preferRelativeResize="0"/>
          <p:nvPr/>
        </p:nvPicPr>
        <p:blipFill rotWithShape="1">
          <a:blip r:embed="rId26">
            <a:alphaModFix/>
          </a:blip>
          <a:srcRect b="0" l="0" r="0" t="0"/>
          <a:stretch/>
        </p:blipFill>
        <p:spPr>
          <a:xfrm>
            <a:off x="10146685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11"/>
          <p:cNvPicPr preferRelativeResize="0"/>
          <p:nvPr/>
        </p:nvPicPr>
        <p:blipFill rotWithShape="1">
          <a:blip r:embed="rId27">
            <a:alphaModFix/>
          </a:blip>
          <a:srcRect b="0" l="0" r="0" t="0"/>
          <a:stretch/>
        </p:blipFill>
        <p:spPr>
          <a:xfrm>
            <a:off x="11255600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11"/>
          <p:cNvPicPr preferRelativeResize="0"/>
          <p:nvPr/>
        </p:nvPicPr>
        <p:blipFill rotWithShape="1">
          <a:blip r:embed="rId28">
            <a:alphaModFix/>
          </a:blip>
          <a:srcRect b="0" l="0" r="0" t="0"/>
          <a:stretch/>
        </p:blipFill>
        <p:spPr>
          <a:xfrm>
            <a:off x="7928851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11"/>
          <p:cNvPicPr preferRelativeResize="0"/>
          <p:nvPr/>
        </p:nvPicPr>
        <p:blipFill rotWithShape="1">
          <a:blip r:embed="rId29">
            <a:alphaModFix/>
          </a:blip>
          <a:srcRect b="0" l="0" r="0" t="0"/>
          <a:stretch/>
        </p:blipFill>
        <p:spPr>
          <a:xfrm>
            <a:off x="10146236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11"/>
          <p:cNvPicPr preferRelativeResize="0"/>
          <p:nvPr/>
        </p:nvPicPr>
        <p:blipFill rotWithShape="1">
          <a:blip r:embed="rId30">
            <a:alphaModFix/>
          </a:blip>
          <a:srcRect b="0" l="0" r="0" t="0"/>
          <a:stretch/>
        </p:blipFill>
        <p:spPr>
          <a:xfrm>
            <a:off x="6819934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11"/>
          <p:cNvPicPr preferRelativeResize="0"/>
          <p:nvPr/>
        </p:nvPicPr>
        <p:blipFill rotWithShape="1">
          <a:blip r:embed="rId31">
            <a:alphaModFix/>
          </a:blip>
          <a:srcRect b="0" l="0" r="0" t="0"/>
          <a:stretch/>
        </p:blipFill>
        <p:spPr>
          <a:xfrm>
            <a:off x="5711017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11"/>
          <p:cNvPicPr preferRelativeResize="0"/>
          <p:nvPr/>
        </p:nvPicPr>
        <p:blipFill rotWithShape="1">
          <a:blip r:embed="rId32">
            <a:alphaModFix/>
          </a:blip>
          <a:srcRect b="0" l="0" r="0" t="0"/>
          <a:stretch/>
        </p:blipFill>
        <p:spPr>
          <a:xfrm>
            <a:off x="4602100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11"/>
          <p:cNvPicPr preferRelativeResize="0"/>
          <p:nvPr/>
        </p:nvPicPr>
        <p:blipFill rotWithShape="1">
          <a:blip r:embed="rId33">
            <a:alphaModFix/>
          </a:blip>
          <a:srcRect b="0" l="0" r="0" t="0"/>
          <a:stretch/>
        </p:blipFill>
        <p:spPr>
          <a:xfrm>
            <a:off x="3493183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11"/>
          <p:cNvPicPr preferRelativeResize="0"/>
          <p:nvPr/>
        </p:nvPicPr>
        <p:blipFill rotWithShape="1">
          <a:blip r:embed="rId34">
            <a:alphaModFix/>
          </a:blip>
          <a:srcRect b="0" l="0" r="0" t="0"/>
          <a:stretch/>
        </p:blipFill>
        <p:spPr>
          <a:xfrm>
            <a:off x="3493183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11"/>
          <p:cNvPicPr preferRelativeResize="0"/>
          <p:nvPr/>
        </p:nvPicPr>
        <p:blipFill rotWithShape="1">
          <a:blip r:embed="rId35">
            <a:alphaModFix/>
          </a:blip>
          <a:srcRect b="0" l="0" r="0" t="0"/>
          <a:stretch/>
        </p:blipFill>
        <p:spPr>
          <a:xfrm>
            <a:off x="1275349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11"/>
          <p:cNvPicPr preferRelativeResize="0"/>
          <p:nvPr/>
        </p:nvPicPr>
        <p:blipFill rotWithShape="1">
          <a:blip r:embed="rId36">
            <a:alphaModFix/>
          </a:blip>
          <a:srcRect b="0" l="0" r="0" t="0"/>
          <a:stretch/>
        </p:blipFill>
        <p:spPr>
          <a:xfrm>
            <a:off x="166432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11"/>
          <p:cNvPicPr preferRelativeResize="0"/>
          <p:nvPr/>
        </p:nvPicPr>
        <p:blipFill rotWithShape="1">
          <a:blip r:embed="rId37">
            <a:alphaModFix/>
          </a:blip>
          <a:srcRect b="0" l="0" r="0" t="0"/>
          <a:stretch/>
        </p:blipFill>
        <p:spPr>
          <a:xfrm>
            <a:off x="9037768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11"/>
          <p:cNvPicPr preferRelativeResize="0"/>
          <p:nvPr/>
        </p:nvPicPr>
        <p:blipFill rotWithShape="1">
          <a:blip r:embed="rId38">
            <a:alphaModFix/>
          </a:blip>
          <a:srcRect b="0" l="0" r="0" t="0"/>
          <a:stretch/>
        </p:blipFill>
        <p:spPr>
          <a:xfrm>
            <a:off x="11255598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11"/>
          <p:cNvPicPr preferRelativeResize="0"/>
          <p:nvPr/>
        </p:nvPicPr>
        <p:blipFill rotWithShape="1">
          <a:blip r:embed="rId39">
            <a:alphaModFix/>
          </a:blip>
          <a:srcRect b="0" l="0" r="0" t="0"/>
          <a:stretch/>
        </p:blipFill>
        <p:spPr>
          <a:xfrm>
            <a:off x="11255598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11"/>
          <p:cNvPicPr preferRelativeResize="0"/>
          <p:nvPr/>
        </p:nvPicPr>
        <p:blipFill rotWithShape="1">
          <a:blip r:embed="rId40">
            <a:alphaModFix/>
          </a:blip>
          <a:srcRect b="0" l="0" r="0" t="0"/>
          <a:stretch/>
        </p:blipFill>
        <p:spPr>
          <a:xfrm>
            <a:off x="10146685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11"/>
          <p:cNvPicPr preferRelativeResize="0"/>
          <p:nvPr/>
        </p:nvPicPr>
        <p:blipFill rotWithShape="1">
          <a:blip r:embed="rId41">
            <a:alphaModFix/>
          </a:blip>
          <a:srcRect b="0" l="0" r="0" t="0"/>
          <a:stretch/>
        </p:blipFill>
        <p:spPr>
          <a:xfrm>
            <a:off x="7928851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11"/>
          <p:cNvPicPr preferRelativeResize="0"/>
          <p:nvPr/>
        </p:nvPicPr>
        <p:blipFill rotWithShape="1">
          <a:blip r:embed="rId42">
            <a:alphaModFix/>
          </a:blip>
          <a:srcRect b="0" l="0" r="0" t="0"/>
          <a:stretch/>
        </p:blipFill>
        <p:spPr>
          <a:xfrm>
            <a:off x="9037768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11"/>
          <p:cNvPicPr preferRelativeResize="0"/>
          <p:nvPr/>
        </p:nvPicPr>
        <p:blipFill rotWithShape="1">
          <a:blip r:embed="rId43">
            <a:alphaModFix/>
          </a:blip>
          <a:srcRect b="0" l="0" r="0" t="0"/>
          <a:stretch/>
        </p:blipFill>
        <p:spPr>
          <a:xfrm>
            <a:off x="161965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11"/>
          <p:cNvPicPr preferRelativeResize="0"/>
          <p:nvPr/>
        </p:nvPicPr>
        <p:blipFill rotWithShape="1">
          <a:blip r:embed="rId44">
            <a:alphaModFix/>
          </a:blip>
          <a:srcRect b="0" l="0" r="0" t="0"/>
          <a:stretch/>
        </p:blipFill>
        <p:spPr>
          <a:xfrm>
            <a:off x="2384266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11"/>
          <p:cNvPicPr preferRelativeResize="0"/>
          <p:nvPr/>
        </p:nvPicPr>
        <p:blipFill rotWithShape="1">
          <a:blip r:embed="rId45">
            <a:alphaModFix/>
          </a:blip>
          <a:srcRect b="0" l="0" r="0" t="0"/>
          <a:stretch/>
        </p:blipFill>
        <p:spPr>
          <a:xfrm>
            <a:off x="2384266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11"/>
          <p:cNvPicPr preferRelativeResize="0"/>
          <p:nvPr/>
        </p:nvPicPr>
        <p:blipFill rotWithShape="1">
          <a:blip r:embed="rId46">
            <a:alphaModFix/>
          </a:blip>
          <a:srcRect b="0" l="0" r="0" t="0"/>
          <a:stretch/>
        </p:blipFill>
        <p:spPr>
          <a:xfrm>
            <a:off x="4602100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11"/>
          <p:cNvPicPr preferRelativeResize="0"/>
          <p:nvPr/>
        </p:nvPicPr>
        <p:blipFill rotWithShape="1">
          <a:blip r:embed="rId47">
            <a:alphaModFix/>
          </a:blip>
          <a:srcRect b="0" l="0" r="0" t="0"/>
          <a:stretch/>
        </p:blipFill>
        <p:spPr>
          <a:xfrm>
            <a:off x="5711017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6" name="Google Shape;246;p11"/>
          <p:cNvSpPr txBox="1"/>
          <p:nvPr/>
        </p:nvSpPr>
        <p:spPr>
          <a:xfrm>
            <a:off x="360040" y="1052736"/>
            <a:ext cx="10992544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Укажите контакты как с вами можно связаться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Другая 13">
      <a:dk1>
        <a:srgbClr val="000000"/>
      </a:dk1>
      <a:lt1>
        <a:srgbClr val="FFFFFF"/>
      </a:lt1>
      <a:dk2>
        <a:srgbClr val="000000"/>
      </a:dk2>
      <a:lt2>
        <a:srgbClr val="E7E6E6"/>
      </a:lt2>
      <a:accent1>
        <a:srgbClr val="8F00FF"/>
      </a:accent1>
      <a:accent2>
        <a:srgbClr val="FD493D"/>
      </a:accent2>
      <a:accent3>
        <a:srgbClr val="FCAF17"/>
      </a:accent3>
      <a:accent4>
        <a:srgbClr val="FBB3C1"/>
      </a:accent4>
      <a:accent5>
        <a:srgbClr val="B5D8E1"/>
      </a:accent5>
      <a:accent6>
        <a:srgbClr val="1B1B1B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Специальное оформление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2023-10-22T07:00:01Z</dcterms:created>
  <dc:creator>Мария Дрепа</dc:creator>
</cp:coreProperties>
</file>