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797675" cy="9928225"/>
  <p:embeddedFontLst>
    <p:embeddedFont>
      <p:font typeface="Tahoma"/>
      <p:regular r:id="rId17"/>
      <p:bold r:id="rId18"/>
    </p:embeddedFont>
    <p:embeddedFont>
      <p:font typeface="Quattrocento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3" roundtripDataSignature="AMtx7mh5qDCuHVj1iliFGKY9ASgILdYG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1B18A0C-08DE-4106-9EAF-6249F5EE1D71}">
  <a:tblStyle styleId="{E1B18A0C-08DE-4106-9EAF-6249F5EE1D7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attrocentoSans-bold.fntdata"/><Relationship Id="rId11" Type="http://schemas.openxmlformats.org/officeDocument/2006/relationships/slide" Target="slides/slide5.xml"/><Relationship Id="rId22" Type="http://schemas.openxmlformats.org/officeDocument/2006/relationships/font" Target="fonts/QuattrocentoSans-boldItalic.fntdata"/><Relationship Id="rId10" Type="http://schemas.openxmlformats.org/officeDocument/2006/relationships/slide" Target="slides/slide4.xml"/><Relationship Id="rId21" Type="http://schemas.openxmlformats.org/officeDocument/2006/relationships/font" Target="fonts/QuattrocentoSans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Tahoma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QuattrocentoSans-regular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Tahoma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1" y="0"/>
            <a:ext cx="2945659" cy="496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444" y="0"/>
            <a:ext cx="2945659" cy="496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2075" y="746125"/>
            <a:ext cx="6613525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1" y="9430091"/>
            <a:ext cx="2945659" cy="4964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444" y="9430091"/>
            <a:ext cx="2945659" cy="4964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92075" y="746125"/>
            <a:ext cx="6613525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92075" y="746125"/>
            <a:ext cx="6613525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92075" y="746125"/>
            <a:ext cx="6613525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 txBox="1"/>
          <p:nvPr>
            <p:ph idx="1" type="body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5:notes"/>
          <p:cNvSpPr/>
          <p:nvPr>
            <p:ph idx="2" type="sldImg"/>
          </p:nvPr>
        </p:nvSpPr>
        <p:spPr>
          <a:xfrm>
            <a:off x="92075" y="746125"/>
            <a:ext cx="6613525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92075" y="746125"/>
            <a:ext cx="6613525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7:notes"/>
          <p:cNvSpPr txBox="1"/>
          <p:nvPr>
            <p:ph idx="1" type="body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7:notes"/>
          <p:cNvSpPr/>
          <p:nvPr>
            <p:ph idx="2" type="sldImg"/>
          </p:nvPr>
        </p:nvSpPr>
        <p:spPr>
          <a:xfrm>
            <a:off x="92075" y="746125"/>
            <a:ext cx="6613525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:notes"/>
          <p:cNvSpPr txBox="1"/>
          <p:nvPr>
            <p:ph idx="1" type="body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8:notes"/>
          <p:cNvSpPr/>
          <p:nvPr>
            <p:ph idx="2" type="sldImg"/>
          </p:nvPr>
        </p:nvSpPr>
        <p:spPr>
          <a:xfrm>
            <a:off x="92075" y="746125"/>
            <a:ext cx="6613525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:notes"/>
          <p:cNvSpPr txBox="1"/>
          <p:nvPr>
            <p:ph idx="1" type="body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9:notes"/>
          <p:cNvSpPr/>
          <p:nvPr>
            <p:ph idx="2" type="sldImg"/>
          </p:nvPr>
        </p:nvSpPr>
        <p:spPr>
          <a:xfrm>
            <a:off x="92075" y="746125"/>
            <a:ext cx="6613525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0:notes"/>
          <p:cNvSpPr txBox="1"/>
          <p:nvPr>
            <p:ph idx="1" type="body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0:notes"/>
          <p:cNvSpPr/>
          <p:nvPr>
            <p:ph idx="2" type="sldImg"/>
          </p:nvPr>
        </p:nvSpPr>
        <p:spPr>
          <a:xfrm>
            <a:off x="92075" y="746125"/>
            <a:ext cx="6613525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1:notes"/>
          <p:cNvSpPr txBox="1"/>
          <p:nvPr>
            <p:ph idx="1" type="body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11:notes"/>
          <p:cNvSpPr/>
          <p:nvPr>
            <p:ph idx="2" type="sldImg"/>
          </p:nvPr>
        </p:nvSpPr>
        <p:spPr>
          <a:xfrm>
            <a:off x="92075" y="746125"/>
            <a:ext cx="6613525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1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0.png"/><Relationship Id="rId6" Type="http://schemas.openxmlformats.org/officeDocument/2006/relationships/image" Target="../media/image6.png"/><Relationship Id="rId7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29.png"/><Relationship Id="rId5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30.png"/><Relationship Id="rId6" Type="http://schemas.openxmlformats.org/officeDocument/2006/relationships/image" Target="../media/image6.png"/><Relationship Id="rId7" Type="http://schemas.openxmlformats.org/officeDocument/2006/relationships/image" Target="../media/image13.png"/><Relationship Id="rId8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Relationship Id="rId11" Type="http://schemas.openxmlformats.org/officeDocument/2006/relationships/image" Target="../media/image17.png"/><Relationship Id="rId10" Type="http://schemas.openxmlformats.org/officeDocument/2006/relationships/image" Target="../media/image6.png"/><Relationship Id="rId12" Type="http://schemas.openxmlformats.org/officeDocument/2006/relationships/image" Target="../media/image12.jpg"/><Relationship Id="rId9" Type="http://schemas.openxmlformats.org/officeDocument/2006/relationships/image" Target="../media/image25.png"/><Relationship Id="rId5" Type="http://schemas.openxmlformats.org/officeDocument/2006/relationships/image" Target="../media/image24.png"/><Relationship Id="rId6" Type="http://schemas.openxmlformats.org/officeDocument/2006/relationships/image" Target="../media/image21.png"/><Relationship Id="rId7" Type="http://schemas.openxmlformats.org/officeDocument/2006/relationships/image" Target="../media/image26.png"/><Relationship Id="rId8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1691680" y="1747379"/>
            <a:ext cx="8280920" cy="146086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12700">
            <a:solidFill>
              <a:srgbClr val="DCE6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2663175" y="1962525"/>
            <a:ext cx="4791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Голосовой помощник для поиска информации по специализированным базам данных (голосовой помощник для профессиональных сообществ)</a:t>
            </a:r>
            <a:endParaRPr/>
          </a:p>
        </p:txBody>
      </p:sp>
      <p:sp>
        <p:nvSpPr>
          <p:cNvPr id="91" name="Google Shape;91;p1"/>
          <p:cNvSpPr/>
          <p:nvPr/>
        </p:nvSpPr>
        <p:spPr>
          <a:xfrm>
            <a:off x="1433410" y="1562075"/>
            <a:ext cx="8539200" cy="1831500"/>
          </a:xfrm>
          <a:prstGeom prst="roundRect">
            <a:avLst>
              <a:gd fmla="val 50000" name="adj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92279" y="1508996"/>
            <a:ext cx="2051721" cy="36550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:\ПРОЕКТЫ\2023 06 13 Общая презентация\Стрелка.png" id="93" name="Google Shape;9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6287" y="1847850"/>
            <a:ext cx="995336" cy="12599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" name="Google Shape;94;p1"/>
          <p:cNvCxnSpPr/>
          <p:nvPr/>
        </p:nvCxnSpPr>
        <p:spPr>
          <a:xfrm>
            <a:off x="2525919" y="2101164"/>
            <a:ext cx="0" cy="753300"/>
          </a:xfrm>
          <a:prstGeom prst="straightConnector1">
            <a:avLst/>
          </a:prstGeom>
          <a:noFill/>
          <a:ln cap="flat" cmpd="sng" w="38100">
            <a:solidFill>
              <a:srgbClr val="DCE6F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" name="Google Shape;95;p1"/>
          <p:cNvSpPr txBox="1"/>
          <p:nvPr/>
        </p:nvSpPr>
        <p:spPr>
          <a:xfrm>
            <a:off x="334331" y="3596553"/>
            <a:ext cx="506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206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0" y="4563960"/>
            <a:ext cx="91440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Екатеринбург, 2023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9632" y="756971"/>
            <a:ext cx="4749072" cy="4767107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3"/>
          <p:cNvSpPr txBox="1"/>
          <p:nvPr>
            <p:ph idx="12" type="sldNum"/>
          </p:nvPr>
        </p:nvSpPr>
        <p:spPr>
          <a:xfrm>
            <a:off x="8460432" y="4659982"/>
            <a:ext cx="57606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5593086" y="6098037"/>
            <a:ext cx="2058429" cy="28469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206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1584960" y="2067694"/>
            <a:ext cx="2771016" cy="294506"/>
          </a:xfrm>
          <a:prstGeom prst="roundRect">
            <a:avLst>
              <a:gd fmla="val 50000" name="adj"/>
            </a:avLst>
          </a:prstGeom>
          <a:solidFill>
            <a:srgbClr val="FFC000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5" name="Google Shape;105;p3"/>
          <p:cNvGrpSpPr/>
          <p:nvPr/>
        </p:nvGrpSpPr>
        <p:grpSpPr>
          <a:xfrm>
            <a:off x="251520" y="195486"/>
            <a:ext cx="1125538" cy="1349375"/>
            <a:chOff x="204" y="164"/>
            <a:chExt cx="709" cy="850"/>
          </a:xfrm>
        </p:grpSpPr>
        <p:sp>
          <p:nvSpPr>
            <p:cNvPr id="106" name="Google Shape;106;p3"/>
            <p:cNvSpPr/>
            <p:nvPr/>
          </p:nvSpPr>
          <p:spPr>
            <a:xfrm>
              <a:off x="204" y="164"/>
              <a:ext cx="709" cy="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452" y="280"/>
              <a:ext cx="111" cy="61"/>
            </a:xfrm>
            <a:custGeom>
              <a:rect b="b" l="l" r="r" t="t"/>
              <a:pathLst>
                <a:path extrusionOk="0" h="61" w="111">
                  <a:moveTo>
                    <a:pt x="0" y="61"/>
                  </a:moveTo>
                  <a:lnTo>
                    <a:pt x="106" y="0"/>
                  </a:lnTo>
                  <a:lnTo>
                    <a:pt x="111" y="2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08" name="Google Shape;108;p3"/>
            <p:cNvCxnSpPr/>
            <p:nvPr/>
          </p:nvCxnSpPr>
          <p:spPr>
            <a:xfrm flipH="1" rot="10800000">
              <a:off x="291" y="341"/>
              <a:ext cx="161" cy="9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9" name="Google Shape;109;p3"/>
            <p:cNvSpPr/>
            <p:nvPr/>
          </p:nvSpPr>
          <p:spPr>
            <a:xfrm>
              <a:off x="287" y="438"/>
              <a:ext cx="4" cy="319"/>
            </a:xfrm>
            <a:custGeom>
              <a:rect b="b" l="l" r="r" t="t"/>
              <a:pathLst>
                <a:path extrusionOk="0" h="319" w="4">
                  <a:moveTo>
                    <a:pt x="4" y="0"/>
                  </a:moveTo>
                  <a:lnTo>
                    <a:pt x="0" y="2"/>
                  </a:lnTo>
                  <a:lnTo>
                    <a:pt x="0" y="319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0" name="Google Shape;110;p3"/>
            <p:cNvCxnSpPr/>
            <p:nvPr/>
          </p:nvCxnSpPr>
          <p:spPr>
            <a:xfrm rot="10800000">
              <a:off x="291" y="438"/>
              <a:ext cx="95" cy="5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1" name="Google Shape;111;p3"/>
            <p:cNvSpPr/>
            <p:nvPr/>
          </p:nvSpPr>
          <p:spPr>
            <a:xfrm>
              <a:off x="287" y="757"/>
              <a:ext cx="170" cy="99"/>
            </a:xfrm>
            <a:custGeom>
              <a:rect b="b" l="l" r="r" t="t"/>
              <a:pathLst>
                <a:path extrusionOk="0" h="99" w="170">
                  <a:moveTo>
                    <a:pt x="0" y="0"/>
                  </a:moveTo>
                  <a:lnTo>
                    <a:pt x="0" y="0"/>
                  </a:lnTo>
                  <a:lnTo>
                    <a:pt x="170" y="99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457" y="856"/>
              <a:ext cx="106" cy="61"/>
            </a:xfrm>
            <a:custGeom>
              <a:rect b="b" l="l" r="r" t="t"/>
              <a:pathLst>
                <a:path extrusionOk="0" h="61" w="106">
                  <a:moveTo>
                    <a:pt x="106" y="59"/>
                  </a:moveTo>
                  <a:lnTo>
                    <a:pt x="101" y="61"/>
                  </a:lnTo>
                  <a:lnTo>
                    <a:pt x="0" y="0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3" name="Google Shape;113;p3"/>
            <p:cNvCxnSpPr/>
            <p:nvPr/>
          </p:nvCxnSpPr>
          <p:spPr>
            <a:xfrm flipH="1">
              <a:off x="287" y="695"/>
              <a:ext cx="104" cy="62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3"/>
            <p:cNvCxnSpPr/>
            <p:nvPr/>
          </p:nvCxnSpPr>
          <p:spPr>
            <a:xfrm rot="10800000">
              <a:off x="563" y="282"/>
              <a:ext cx="97" cy="5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" name="Google Shape;115;p3"/>
            <p:cNvCxnSpPr/>
            <p:nvPr/>
          </p:nvCxnSpPr>
          <p:spPr>
            <a:xfrm>
              <a:off x="750" y="391"/>
              <a:ext cx="78" cy="4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6" name="Google Shape;116;p3"/>
            <p:cNvSpPr/>
            <p:nvPr/>
          </p:nvSpPr>
          <p:spPr>
            <a:xfrm>
              <a:off x="738" y="757"/>
              <a:ext cx="92" cy="54"/>
            </a:xfrm>
            <a:custGeom>
              <a:rect b="b" l="l" r="r" t="t"/>
              <a:pathLst>
                <a:path extrusionOk="0" h="54" w="92">
                  <a:moveTo>
                    <a:pt x="0" y="54"/>
                  </a:moveTo>
                  <a:lnTo>
                    <a:pt x="92" y="0"/>
                  </a:lnTo>
                  <a:lnTo>
                    <a:pt x="92" y="0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7" name="Google Shape;117;p3"/>
            <p:cNvCxnSpPr/>
            <p:nvPr/>
          </p:nvCxnSpPr>
          <p:spPr>
            <a:xfrm flipH="1" rot="10800000">
              <a:off x="563" y="863"/>
              <a:ext cx="88" cy="52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8" name="Google Shape;118;p3"/>
            <p:cNvSpPr/>
            <p:nvPr/>
          </p:nvSpPr>
          <p:spPr>
            <a:xfrm>
              <a:off x="828" y="438"/>
              <a:ext cx="2" cy="113"/>
            </a:xfrm>
            <a:custGeom>
              <a:rect b="b" l="l" r="r" t="t"/>
              <a:pathLst>
                <a:path extrusionOk="0" h="113" w="2">
                  <a:moveTo>
                    <a:pt x="2" y="113"/>
                  </a:move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9" name="Google Shape;119;p3"/>
            <p:cNvCxnSpPr/>
            <p:nvPr/>
          </p:nvCxnSpPr>
          <p:spPr>
            <a:xfrm rot="10800000">
              <a:off x="830" y="646"/>
              <a:ext cx="0" cy="111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0" name="Google Shape;120;p3"/>
            <p:cNvSpPr/>
            <p:nvPr/>
          </p:nvSpPr>
          <p:spPr>
            <a:xfrm>
              <a:off x="391" y="695"/>
              <a:ext cx="172" cy="99"/>
            </a:xfrm>
            <a:custGeom>
              <a:rect b="b" l="l" r="r" t="t"/>
              <a:pathLst>
                <a:path extrusionOk="0" h="99" w="172">
                  <a:moveTo>
                    <a:pt x="0" y="0"/>
                  </a:moveTo>
                  <a:lnTo>
                    <a:pt x="167" y="99"/>
                  </a:lnTo>
                  <a:lnTo>
                    <a:pt x="172" y="97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386" y="495"/>
              <a:ext cx="5" cy="200"/>
            </a:xfrm>
            <a:custGeom>
              <a:rect b="b" l="l" r="r" t="t"/>
              <a:pathLst>
                <a:path extrusionOk="0" h="200" w="5">
                  <a:moveTo>
                    <a:pt x="0" y="0"/>
                  </a:moveTo>
                  <a:lnTo>
                    <a:pt x="0" y="198"/>
                  </a:lnTo>
                  <a:lnTo>
                    <a:pt x="5" y="200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2" name="Google Shape;122;p3"/>
            <p:cNvCxnSpPr/>
            <p:nvPr/>
          </p:nvCxnSpPr>
          <p:spPr>
            <a:xfrm flipH="1" rot="10800000">
              <a:off x="391" y="596"/>
              <a:ext cx="170" cy="99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" name="Google Shape;123;p3"/>
            <p:cNvCxnSpPr/>
            <p:nvPr/>
          </p:nvCxnSpPr>
          <p:spPr>
            <a:xfrm>
              <a:off x="561" y="596"/>
              <a:ext cx="2" cy="2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4" name="Google Shape;124;p3"/>
            <p:cNvSpPr/>
            <p:nvPr/>
          </p:nvSpPr>
          <p:spPr>
            <a:xfrm>
              <a:off x="386" y="388"/>
              <a:ext cx="177" cy="107"/>
            </a:xfrm>
            <a:custGeom>
              <a:rect b="b" l="l" r="r" t="t"/>
              <a:pathLst>
                <a:path extrusionOk="0" h="107" w="177">
                  <a:moveTo>
                    <a:pt x="0" y="107"/>
                  </a:moveTo>
                  <a:lnTo>
                    <a:pt x="0" y="102"/>
                  </a:lnTo>
                  <a:lnTo>
                    <a:pt x="172" y="0"/>
                  </a:lnTo>
                  <a:lnTo>
                    <a:pt x="177" y="3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5" name="Google Shape;125;p3"/>
            <p:cNvCxnSpPr/>
            <p:nvPr/>
          </p:nvCxnSpPr>
          <p:spPr>
            <a:xfrm rot="10800000">
              <a:off x="386" y="495"/>
              <a:ext cx="175" cy="101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" name="Google Shape;126;p3"/>
            <p:cNvCxnSpPr/>
            <p:nvPr/>
          </p:nvCxnSpPr>
          <p:spPr>
            <a:xfrm flipH="1" rot="10800000">
              <a:off x="561" y="594"/>
              <a:ext cx="2" cy="2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" name="Google Shape;127;p3"/>
            <p:cNvCxnSpPr/>
            <p:nvPr/>
          </p:nvCxnSpPr>
          <p:spPr>
            <a:xfrm flipH="1" rot="10800000">
              <a:off x="563" y="695"/>
              <a:ext cx="166" cy="9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8" name="Google Shape;128;p3"/>
            <p:cNvSpPr/>
            <p:nvPr/>
          </p:nvSpPr>
          <p:spPr>
            <a:xfrm>
              <a:off x="563" y="391"/>
              <a:ext cx="168" cy="104"/>
            </a:xfrm>
            <a:custGeom>
              <a:rect b="b" l="l" r="r" t="t"/>
              <a:pathLst>
                <a:path extrusionOk="0" h="104" w="168">
                  <a:moveTo>
                    <a:pt x="0" y="0"/>
                  </a:moveTo>
                  <a:lnTo>
                    <a:pt x="168" y="99"/>
                  </a:lnTo>
                  <a:lnTo>
                    <a:pt x="168" y="104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9" name="Google Shape;129;p3"/>
            <p:cNvCxnSpPr/>
            <p:nvPr/>
          </p:nvCxnSpPr>
          <p:spPr>
            <a:xfrm rot="10800000">
              <a:off x="561" y="282"/>
              <a:ext cx="0" cy="109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" name="Google Shape;130;p3"/>
            <p:cNvCxnSpPr/>
            <p:nvPr/>
          </p:nvCxnSpPr>
          <p:spPr>
            <a:xfrm rot="10800000">
              <a:off x="561" y="792"/>
              <a:ext cx="0" cy="123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1" name="Google Shape;131;p3"/>
            <p:cNvCxnSpPr/>
            <p:nvPr/>
          </p:nvCxnSpPr>
          <p:spPr>
            <a:xfrm rot="10800000">
              <a:off x="561" y="598"/>
              <a:ext cx="0" cy="194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" name="Google Shape;132;p3"/>
            <p:cNvCxnSpPr/>
            <p:nvPr/>
          </p:nvCxnSpPr>
          <p:spPr>
            <a:xfrm rot="10800000">
              <a:off x="561" y="391"/>
              <a:ext cx="0" cy="203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3" name="Google Shape;133;p3"/>
            <p:cNvSpPr/>
            <p:nvPr/>
          </p:nvSpPr>
          <p:spPr>
            <a:xfrm>
              <a:off x="729" y="495"/>
              <a:ext cx="2" cy="200"/>
            </a:xfrm>
            <a:custGeom>
              <a:rect b="b" l="l" r="r" t="t"/>
              <a:pathLst>
                <a:path extrusionOk="0" h="200" w="2">
                  <a:moveTo>
                    <a:pt x="0" y="200"/>
                  </a:moveTo>
                  <a:lnTo>
                    <a:pt x="2" y="198"/>
                  </a:lnTo>
                  <a:lnTo>
                    <a:pt x="2" y="0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4" name="Google Shape;134;p3"/>
            <p:cNvCxnSpPr/>
            <p:nvPr/>
          </p:nvCxnSpPr>
          <p:spPr>
            <a:xfrm rot="10800000">
              <a:off x="563" y="594"/>
              <a:ext cx="0" cy="4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" name="Google Shape;135;p3"/>
            <p:cNvCxnSpPr/>
            <p:nvPr/>
          </p:nvCxnSpPr>
          <p:spPr>
            <a:xfrm>
              <a:off x="563" y="598"/>
              <a:ext cx="166" cy="9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6" name="Google Shape;136;p3"/>
            <p:cNvCxnSpPr/>
            <p:nvPr/>
          </p:nvCxnSpPr>
          <p:spPr>
            <a:xfrm flipH="1" rot="10800000">
              <a:off x="563" y="495"/>
              <a:ext cx="168" cy="99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7" name="Google Shape;137;p3"/>
            <p:cNvSpPr/>
            <p:nvPr/>
          </p:nvSpPr>
          <p:spPr>
            <a:xfrm>
              <a:off x="358" y="365"/>
              <a:ext cx="404" cy="465"/>
            </a:xfrm>
            <a:custGeom>
              <a:rect b="b" l="l" r="r" t="t"/>
              <a:pathLst>
                <a:path extrusionOk="0" h="465" w="404">
                  <a:moveTo>
                    <a:pt x="203" y="465"/>
                  </a:moveTo>
                  <a:lnTo>
                    <a:pt x="0" y="349"/>
                  </a:lnTo>
                  <a:lnTo>
                    <a:pt x="0" y="115"/>
                  </a:lnTo>
                  <a:lnTo>
                    <a:pt x="203" y="0"/>
                  </a:lnTo>
                  <a:lnTo>
                    <a:pt x="404" y="115"/>
                  </a:lnTo>
                  <a:lnTo>
                    <a:pt x="404" y="349"/>
                  </a:lnTo>
                  <a:lnTo>
                    <a:pt x="203" y="465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211" y="173"/>
              <a:ext cx="697" cy="839"/>
            </a:xfrm>
            <a:custGeom>
              <a:rect b="b" l="l" r="r" t="t"/>
              <a:pathLst>
                <a:path extrusionOk="0" h="839" w="697">
                  <a:moveTo>
                    <a:pt x="697" y="211"/>
                  </a:moveTo>
                  <a:lnTo>
                    <a:pt x="347" y="0"/>
                  </a:lnTo>
                  <a:lnTo>
                    <a:pt x="0" y="211"/>
                  </a:lnTo>
                  <a:lnTo>
                    <a:pt x="0" y="629"/>
                  </a:lnTo>
                  <a:lnTo>
                    <a:pt x="347" y="839"/>
                  </a:lnTo>
                </a:path>
              </a:pathLst>
            </a:custGeom>
            <a:noFill/>
            <a:ln cap="flat" cmpd="sng" w="22225">
              <a:solidFill>
                <a:srgbClr val="20497E"/>
              </a:solidFill>
              <a:prstDash val="solid"/>
              <a:miter lim="800000"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9" name="Google Shape;139;p3"/>
          <p:cNvSpPr/>
          <p:nvPr/>
        </p:nvSpPr>
        <p:spPr>
          <a:xfrm>
            <a:off x="5436096" y="4313132"/>
            <a:ext cx="3384376" cy="830368"/>
          </a:xfrm>
          <a:prstGeom prst="roundRect">
            <a:avLst>
              <a:gd fmla="val 50000" name="adj"/>
            </a:avLst>
          </a:prstGeom>
          <a:solidFill>
            <a:srgbClr val="FFC000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5995" y="507176"/>
            <a:ext cx="647700" cy="75457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"/>
          <p:cNvSpPr txBox="1"/>
          <p:nvPr/>
        </p:nvSpPr>
        <p:spPr>
          <a:xfrm>
            <a:off x="1407219" y="418700"/>
            <a:ext cx="3826576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FFC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Актуальность нашего проекта по созданию голосового помощника для поиска информации в крупных базах данных проявляется во многих аспектах современного мира:</a:t>
            </a:r>
            <a:endParaRPr/>
          </a:p>
        </p:txBody>
      </p:sp>
      <p:sp>
        <p:nvSpPr>
          <p:cNvPr id="142" name="Google Shape;142;p3"/>
          <p:cNvSpPr/>
          <p:nvPr/>
        </p:nvSpPr>
        <p:spPr>
          <a:xfrm>
            <a:off x="5962062" y="843558"/>
            <a:ext cx="2642386" cy="1169550"/>
          </a:xfrm>
          <a:prstGeom prst="roundRect">
            <a:avLst>
              <a:gd fmla="val 50000" name="adj"/>
            </a:avLst>
          </a:prstGeom>
          <a:solidFill>
            <a:srgbClr val="36609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:\ПРОЕКТЫ\2023 06 13 Общая презентация\Стрелка.png" id="143" name="Google Shape;14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13990" y="889742"/>
            <a:ext cx="466605" cy="590639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 txBox="1"/>
          <p:nvPr/>
        </p:nvSpPr>
        <p:spPr>
          <a:xfrm>
            <a:off x="6221596" y="828765"/>
            <a:ext cx="279479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Мы опираемся на научные исследования в области распознавания речи, обработки естественного языка (NLP), искусственного интеллекта и информационного поиска. </a:t>
            </a:r>
            <a:endParaRPr sz="12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5061577" y="2499992"/>
            <a:ext cx="971429" cy="413545"/>
          </a:xfrm>
          <a:prstGeom prst="roundRect">
            <a:avLst>
              <a:gd fmla="val 50000" name="adj"/>
            </a:avLst>
          </a:prstGeom>
          <a:solidFill>
            <a:srgbClr val="CC3399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356751" y="2350436"/>
            <a:ext cx="7071519" cy="134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• Информационная перегрузка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• Увеличение работы удаленно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• Технологии распознавания искусственного интеллекта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206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356751" y="3881554"/>
            <a:ext cx="607306" cy="618230"/>
          </a:xfrm>
          <a:prstGeom prst="roundRect">
            <a:avLst>
              <a:gd fmla="val 50000" name="adj"/>
            </a:avLst>
          </a:prstGeom>
          <a:solidFill>
            <a:srgbClr val="FFCC00">
              <a:alpha val="7411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3"/>
          <p:cNvSpPr txBox="1"/>
          <p:nvPr/>
        </p:nvSpPr>
        <p:spPr>
          <a:xfrm>
            <a:off x="892173" y="3598063"/>
            <a:ext cx="4981107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4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Проблема возникает у людей на рабочих местах при использовании специальных и закрытых баз (в том числе и внутрикорпоративных), а также большое количество корреспонденции, которое необходимо обрабатывать в краткие сроки. </a:t>
            </a:r>
            <a:endParaRPr sz="1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6">
            <a:alphaModFix/>
          </a:blip>
          <a:srcRect b="15302" l="17594" r="22733" t="9274"/>
          <a:stretch/>
        </p:blipFill>
        <p:spPr>
          <a:xfrm>
            <a:off x="7483511" y="2313129"/>
            <a:ext cx="1660489" cy="1715967"/>
          </a:xfrm>
          <a:prstGeom prst="flowChartConnector">
            <a:avLst/>
          </a:prstGeom>
          <a:noFill/>
          <a:ln>
            <a:noFill/>
          </a:ln>
        </p:spPr>
      </p:pic>
      <p:sp>
        <p:nvSpPr>
          <p:cNvPr id="150" name="Google Shape;150;p3"/>
          <p:cNvSpPr txBox="1"/>
          <p:nvPr/>
        </p:nvSpPr>
        <p:spPr>
          <a:xfrm>
            <a:off x="5554473" y="4314609"/>
            <a:ext cx="3232775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C00000"/>
                </a:solidFill>
                <a:latin typeface="Tahoma"/>
                <a:ea typeface="Tahoma"/>
                <a:cs typeface="Tahoma"/>
                <a:sym typeface="Tahoma"/>
              </a:rPr>
              <a:t>Данные IDC показывают, что работники умственного труда тратят около 2,5 часов в день, или примерно 30% рабочего дня, на поиск информации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/>
          <p:nvPr/>
        </p:nvSpPr>
        <p:spPr>
          <a:xfrm flipH="1" rot="10800000">
            <a:off x="827584" y="352590"/>
            <a:ext cx="1962679" cy="274944"/>
          </a:xfrm>
          <a:prstGeom prst="roundRect">
            <a:avLst>
              <a:gd fmla="val 50000" name="adj"/>
            </a:avLst>
          </a:prstGeom>
          <a:solidFill>
            <a:srgbClr val="ECF1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108520" y="1285946"/>
            <a:ext cx="10081120" cy="948308"/>
          </a:xfrm>
          <a:prstGeom prst="roundRect">
            <a:avLst>
              <a:gd fmla="val 50000" name="adj"/>
            </a:avLst>
          </a:prstGeom>
          <a:solidFill>
            <a:srgbClr val="F3F6F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4211959" y="3270715"/>
            <a:ext cx="4914051" cy="1664348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38100">
            <a:solidFill>
              <a:srgbClr val="93B3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770374" y="2393651"/>
            <a:ext cx="3585602" cy="182436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38100">
            <a:solidFill>
              <a:srgbClr val="93B3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917127" y="320291"/>
            <a:ext cx="6484348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Возможности</a:t>
            </a:r>
            <a:endParaRPr b="1" sz="1600">
              <a:solidFill>
                <a:srgbClr val="00206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– голосовой помощник в </a:t>
            </a:r>
            <a:r>
              <a:rPr b="1" lang="ru-RU" sz="13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правильных руках </a:t>
            </a:r>
            <a:r>
              <a:rPr lang="ru-RU" sz="13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способен сократить время выполнения задач и исключить факторы человеческой невнимательности.</a:t>
            </a:r>
            <a:endParaRPr sz="13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4"/>
          <p:cNvSpPr txBox="1"/>
          <p:nvPr>
            <p:ph idx="12" type="sldNum"/>
          </p:nvPr>
        </p:nvSpPr>
        <p:spPr>
          <a:xfrm>
            <a:off x="8460432" y="4659982"/>
            <a:ext cx="57606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" name="Google Shape;161;p4"/>
          <p:cNvSpPr txBox="1"/>
          <p:nvPr/>
        </p:nvSpPr>
        <p:spPr>
          <a:xfrm>
            <a:off x="522273" y="1419622"/>
            <a:ext cx="7794143" cy="680956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17125" spcFirstLastPara="1" rIns="17125" wrap="square" tIns="17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Явным примером является эксперимент группы студентов из университета Монаш в Мельбурне, с переделанным голосовым помощником, который мог искать программные коды, по первым озвученным буквам.</a:t>
            </a:r>
            <a:endParaRPr/>
          </a:p>
        </p:txBody>
      </p:sp>
      <p:pic>
        <p:nvPicPr>
          <p:cNvPr descr="H:\Логотип и фирстиль\ИКОНКИ ФОНД\Ikonki png\33_FASIE_ikonki.png" id="162" name="Google Shape;16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46966" y="1446634"/>
            <a:ext cx="626931" cy="6269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:\Логотип и фирстиль\ИКОНКИ ФОНД\Ikonki png\28_FASIE_ikonki.png" id="163" name="Google Shape;16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20272" y="452558"/>
            <a:ext cx="626931" cy="626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8181" y="2588063"/>
            <a:ext cx="606988" cy="59877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4"/>
          <p:cNvSpPr txBox="1"/>
          <p:nvPr/>
        </p:nvSpPr>
        <p:spPr>
          <a:xfrm>
            <a:off x="1614712" y="2585548"/>
            <a:ext cx="2504782" cy="1938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В эксперименте участвовали трое программистов:</a:t>
            </a:r>
            <a:br>
              <a:rPr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- </a:t>
            </a:r>
            <a:r>
              <a:rPr i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первый</a:t>
            </a:r>
            <a:r>
              <a:rPr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писал программу с помощью ручного поиска кодов,</a:t>
            </a:r>
            <a:br>
              <a:rPr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- </a:t>
            </a:r>
            <a:r>
              <a:rPr i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второй</a:t>
            </a:r>
            <a:r>
              <a:rPr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писал по памяти, наизусть зная нужные коды,</a:t>
            </a:r>
            <a:br>
              <a:rPr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- </a:t>
            </a:r>
            <a:r>
              <a:rPr i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третий</a:t>
            </a:r>
            <a:r>
              <a:rPr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использовал технологию голосового поиска.</a:t>
            </a:r>
            <a:br>
              <a:rPr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</a:br>
            <a:br>
              <a:rPr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</a:br>
            <a:endParaRPr sz="13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:\ПРОЕКТЫ\2023 06 13 Общая презентация\Стрелка.png" id="166" name="Google Shape;166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8971" y="207913"/>
            <a:ext cx="466605" cy="5906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:\ПРОЕКТЫ\2023 06 13 Общая презентация\Стрелка.png" id="167" name="Google Shape;167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8971" y="1429408"/>
            <a:ext cx="466605" cy="5906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:\ПРОЕКТЫ\2023 06 13 Общая презентация\Стрелка.png" id="168" name="Google Shape;168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8971" y="2629183"/>
            <a:ext cx="466605" cy="59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7">
            <a:alphaModFix/>
          </a:blip>
          <a:srcRect b="0" l="4152" r="2477" t="0"/>
          <a:stretch/>
        </p:blipFill>
        <p:spPr>
          <a:xfrm>
            <a:off x="4540907" y="3496821"/>
            <a:ext cx="4232990" cy="124995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4"/>
          <p:cNvSpPr txBox="1"/>
          <p:nvPr/>
        </p:nvSpPr>
        <p:spPr>
          <a:xfrm>
            <a:off x="4879501" y="2662762"/>
            <a:ext cx="504394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Результаты видно на графике: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"/>
          <p:cNvSpPr/>
          <p:nvPr/>
        </p:nvSpPr>
        <p:spPr>
          <a:xfrm flipH="1" rot="10800000">
            <a:off x="827584" y="352589"/>
            <a:ext cx="5832648" cy="828411"/>
          </a:xfrm>
          <a:prstGeom prst="roundRect">
            <a:avLst>
              <a:gd fmla="val 50000" name="adj"/>
            </a:avLst>
          </a:prstGeom>
          <a:solidFill>
            <a:srgbClr val="ECF1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5"/>
          <p:cNvSpPr txBox="1"/>
          <p:nvPr/>
        </p:nvSpPr>
        <p:spPr>
          <a:xfrm>
            <a:off x="893507" y="452558"/>
            <a:ext cx="648434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Пользователи голосовых ассистентов в России </a:t>
            </a:r>
            <a:br>
              <a:rPr b="1" lang="ru-RU" sz="16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lang="ru-RU" sz="16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Опрос Just AL</a:t>
            </a:r>
            <a:endParaRPr/>
          </a:p>
        </p:txBody>
      </p:sp>
      <p:pic>
        <p:nvPicPr>
          <p:cNvPr descr="H:\ПРОЕКТЫ\2023 06 13 Общая презентация\Стрелка.png" id="177" name="Google Shape;17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8971" y="418700"/>
            <a:ext cx="466605" cy="59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5"/>
          <p:cNvPicPr preferRelativeResize="0"/>
          <p:nvPr/>
        </p:nvPicPr>
        <p:blipFill rotWithShape="1">
          <a:blip r:embed="rId4">
            <a:alphaModFix/>
          </a:blip>
          <a:srcRect b="0" l="0" r="0" t="23278"/>
          <a:stretch/>
        </p:blipFill>
        <p:spPr>
          <a:xfrm>
            <a:off x="837931" y="1507602"/>
            <a:ext cx="8018238" cy="342444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5"/>
          <p:cNvSpPr txBox="1"/>
          <p:nvPr>
            <p:ph idx="12" type="sldNum"/>
          </p:nvPr>
        </p:nvSpPr>
        <p:spPr>
          <a:xfrm>
            <a:off x="8460432" y="4659982"/>
            <a:ext cx="57606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80" name="Google Shape;180;p5"/>
          <p:cNvPicPr preferRelativeResize="0"/>
          <p:nvPr/>
        </p:nvPicPr>
        <p:blipFill rotWithShape="1">
          <a:blip r:embed="rId5">
            <a:alphaModFix/>
          </a:blip>
          <a:srcRect b="12599" l="31260" r="29025" t="16455"/>
          <a:stretch/>
        </p:blipFill>
        <p:spPr>
          <a:xfrm>
            <a:off x="7026706" y="3147814"/>
            <a:ext cx="1028754" cy="1033710"/>
          </a:xfrm>
          <a:prstGeom prst="flowChartConnector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/>
          <p:nvPr/>
        </p:nvSpPr>
        <p:spPr>
          <a:xfrm rot="-5400000">
            <a:off x="1738767" y="220410"/>
            <a:ext cx="571930" cy="3546419"/>
          </a:xfrm>
          <a:custGeom>
            <a:rect b="b" l="l" r="r" t="t"/>
            <a:pathLst>
              <a:path extrusionOk="0" h="3546419" w="571930">
                <a:moveTo>
                  <a:pt x="0" y="285965"/>
                </a:moveTo>
                <a:cubicBezTo>
                  <a:pt x="0" y="128031"/>
                  <a:pt x="128031" y="0"/>
                  <a:pt x="285965" y="0"/>
                </a:cubicBezTo>
                <a:lnTo>
                  <a:pt x="285965" y="0"/>
                </a:lnTo>
                <a:cubicBezTo>
                  <a:pt x="443899" y="0"/>
                  <a:pt x="571930" y="128031"/>
                  <a:pt x="571930" y="285965"/>
                </a:cubicBezTo>
                <a:lnTo>
                  <a:pt x="571930" y="3260454"/>
                </a:lnTo>
                <a:cubicBezTo>
                  <a:pt x="571930" y="3418388"/>
                  <a:pt x="443899" y="3546419"/>
                  <a:pt x="285965" y="3546419"/>
                </a:cubicBezTo>
                <a:lnTo>
                  <a:pt x="285965" y="3546419"/>
                </a:lnTo>
              </a:path>
            </a:pathLst>
          </a:custGeom>
          <a:noFill/>
          <a:ln cap="flat" cmpd="sng" w="28575">
            <a:solidFill>
              <a:srgbClr val="B7CC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262632" y="4006626"/>
            <a:ext cx="8269808" cy="1391140"/>
          </a:xfrm>
          <a:prstGeom prst="roundRect">
            <a:avLst>
              <a:gd fmla="val 50000" name="adj"/>
            </a:avLst>
          </a:prstGeom>
          <a:solidFill>
            <a:srgbClr val="F3F6F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6"/>
          <p:cNvSpPr/>
          <p:nvPr/>
        </p:nvSpPr>
        <p:spPr>
          <a:xfrm rot="-5400000">
            <a:off x="1743289" y="1876203"/>
            <a:ext cx="571930" cy="3555468"/>
          </a:xfrm>
          <a:prstGeom prst="roundRect">
            <a:avLst>
              <a:gd fmla="val 50000" name="adj"/>
            </a:avLst>
          </a:prstGeom>
          <a:noFill/>
          <a:ln cap="flat" cmpd="sng" w="28575">
            <a:solidFill>
              <a:srgbClr val="B7CC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6"/>
          <p:cNvSpPr txBox="1"/>
          <p:nvPr>
            <p:ph idx="12" type="sldNum"/>
          </p:nvPr>
        </p:nvSpPr>
        <p:spPr>
          <a:xfrm>
            <a:off x="8460432" y="4659982"/>
            <a:ext cx="57606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89" name="Google Shape;189;p6"/>
          <p:cNvSpPr txBox="1"/>
          <p:nvPr/>
        </p:nvSpPr>
        <p:spPr>
          <a:xfrm>
            <a:off x="1403648" y="611977"/>
            <a:ext cx="150919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7030A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Решение</a:t>
            </a:r>
            <a:endParaRPr/>
          </a:p>
        </p:txBody>
      </p:sp>
      <p:sp>
        <p:nvSpPr>
          <p:cNvPr id="190" name="Google Shape;190;p6"/>
          <p:cNvSpPr txBox="1"/>
          <p:nvPr/>
        </p:nvSpPr>
        <p:spPr>
          <a:xfrm>
            <a:off x="897980" y="3446001"/>
            <a:ext cx="2848394" cy="403957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Ограничения существующих решений</a:t>
            </a:r>
            <a:endParaRPr/>
          </a:p>
        </p:txBody>
      </p:sp>
      <p:sp>
        <p:nvSpPr>
          <p:cNvPr id="191" name="Google Shape;191;p6"/>
          <p:cNvSpPr txBox="1"/>
          <p:nvPr/>
        </p:nvSpPr>
        <p:spPr>
          <a:xfrm>
            <a:off x="775398" y="1809475"/>
            <a:ext cx="503862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8043" marR="199781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Программа на основе </a:t>
            </a:r>
            <a:r>
              <a:rPr b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алгоритма распознавания</a:t>
            </a:r>
            <a:r>
              <a:rPr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голоса для поиска нужной информации </a:t>
            </a:r>
            <a:r>
              <a:rPr b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в крупных массивах данных (профессиональные базы данных) </a:t>
            </a:r>
            <a:r>
              <a:rPr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на основе ключевых слов или словосочетаний.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206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C:\Users\Handogina\Desktop\Иконки\26_FASIE_ikonki.png" id="192" name="Google Shape;19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5452" y="1786797"/>
            <a:ext cx="413644" cy="413644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6"/>
          <p:cNvSpPr txBox="1"/>
          <p:nvPr/>
        </p:nvSpPr>
        <p:spPr>
          <a:xfrm>
            <a:off x="827809" y="4016094"/>
            <a:ext cx="7632848" cy="120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Отсутствует возможность подключения и поиска по специализированным базам данных (область юриспруденции, патентные базы и ландшафты, закупочная деятельность, базы диссертаций и т.д.)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Поиск по базам происходит на основании ключевых слов, вводимых в ручную </a:t>
            </a:r>
            <a:endParaRPr/>
          </a:p>
        </p:txBody>
      </p:sp>
      <p:grpSp>
        <p:nvGrpSpPr>
          <p:cNvPr id="194" name="Google Shape;194;p6"/>
          <p:cNvGrpSpPr/>
          <p:nvPr/>
        </p:nvGrpSpPr>
        <p:grpSpPr>
          <a:xfrm>
            <a:off x="251520" y="195486"/>
            <a:ext cx="1125538" cy="1349375"/>
            <a:chOff x="204" y="164"/>
            <a:chExt cx="709" cy="850"/>
          </a:xfrm>
        </p:grpSpPr>
        <p:sp>
          <p:nvSpPr>
            <p:cNvPr id="195" name="Google Shape;195;p6"/>
            <p:cNvSpPr/>
            <p:nvPr/>
          </p:nvSpPr>
          <p:spPr>
            <a:xfrm>
              <a:off x="204" y="164"/>
              <a:ext cx="709" cy="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452" y="280"/>
              <a:ext cx="111" cy="61"/>
            </a:xfrm>
            <a:custGeom>
              <a:rect b="b" l="l" r="r" t="t"/>
              <a:pathLst>
                <a:path extrusionOk="0" h="61" w="111">
                  <a:moveTo>
                    <a:pt x="0" y="61"/>
                  </a:moveTo>
                  <a:lnTo>
                    <a:pt x="106" y="0"/>
                  </a:lnTo>
                  <a:lnTo>
                    <a:pt x="111" y="2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7" name="Google Shape;197;p6"/>
            <p:cNvCxnSpPr/>
            <p:nvPr/>
          </p:nvCxnSpPr>
          <p:spPr>
            <a:xfrm flipH="1" rot="10800000">
              <a:off x="291" y="341"/>
              <a:ext cx="161" cy="9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8" name="Google Shape;198;p6"/>
            <p:cNvSpPr/>
            <p:nvPr/>
          </p:nvSpPr>
          <p:spPr>
            <a:xfrm>
              <a:off x="287" y="438"/>
              <a:ext cx="4" cy="319"/>
            </a:xfrm>
            <a:custGeom>
              <a:rect b="b" l="l" r="r" t="t"/>
              <a:pathLst>
                <a:path extrusionOk="0" h="319" w="4">
                  <a:moveTo>
                    <a:pt x="4" y="0"/>
                  </a:moveTo>
                  <a:lnTo>
                    <a:pt x="0" y="2"/>
                  </a:lnTo>
                  <a:lnTo>
                    <a:pt x="0" y="319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9" name="Google Shape;199;p6"/>
            <p:cNvCxnSpPr/>
            <p:nvPr/>
          </p:nvCxnSpPr>
          <p:spPr>
            <a:xfrm rot="10800000">
              <a:off x="291" y="438"/>
              <a:ext cx="95" cy="5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0" name="Google Shape;200;p6"/>
            <p:cNvSpPr/>
            <p:nvPr/>
          </p:nvSpPr>
          <p:spPr>
            <a:xfrm>
              <a:off x="287" y="757"/>
              <a:ext cx="170" cy="99"/>
            </a:xfrm>
            <a:custGeom>
              <a:rect b="b" l="l" r="r" t="t"/>
              <a:pathLst>
                <a:path extrusionOk="0" h="99" w="170">
                  <a:moveTo>
                    <a:pt x="0" y="0"/>
                  </a:moveTo>
                  <a:lnTo>
                    <a:pt x="0" y="0"/>
                  </a:lnTo>
                  <a:lnTo>
                    <a:pt x="170" y="99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457" y="856"/>
              <a:ext cx="106" cy="61"/>
            </a:xfrm>
            <a:custGeom>
              <a:rect b="b" l="l" r="r" t="t"/>
              <a:pathLst>
                <a:path extrusionOk="0" h="61" w="106">
                  <a:moveTo>
                    <a:pt x="106" y="59"/>
                  </a:moveTo>
                  <a:lnTo>
                    <a:pt x="101" y="61"/>
                  </a:lnTo>
                  <a:lnTo>
                    <a:pt x="0" y="0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2" name="Google Shape;202;p6"/>
            <p:cNvCxnSpPr/>
            <p:nvPr/>
          </p:nvCxnSpPr>
          <p:spPr>
            <a:xfrm flipH="1">
              <a:off x="287" y="695"/>
              <a:ext cx="104" cy="62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3" name="Google Shape;203;p6"/>
            <p:cNvCxnSpPr/>
            <p:nvPr/>
          </p:nvCxnSpPr>
          <p:spPr>
            <a:xfrm rot="10800000">
              <a:off x="563" y="282"/>
              <a:ext cx="97" cy="5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4" name="Google Shape;204;p6"/>
            <p:cNvCxnSpPr/>
            <p:nvPr/>
          </p:nvCxnSpPr>
          <p:spPr>
            <a:xfrm>
              <a:off x="750" y="391"/>
              <a:ext cx="78" cy="4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5" name="Google Shape;205;p6"/>
            <p:cNvSpPr/>
            <p:nvPr/>
          </p:nvSpPr>
          <p:spPr>
            <a:xfrm>
              <a:off x="738" y="757"/>
              <a:ext cx="92" cy="54"/>
            </a:xfrm>
            <a:custGeom>
              <a:rect b="b" l="l" r="r" t="t"/>
              <a:pathLst>
                <a:path extrusionOk="0" h="54" w="92">
                  <a:moveTo>
                    <a:pt x="0" y="54"/>
                  </a:moveTo>
                  <a:lnTo>
                    <a:pt x="92" y="0"/>
                  </a:lnTo>
                  <a:lnTo>
                    <a:pt x="92" y="0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6" name="Google Shape;206;p6"/>
            <p:cNvCxnSpPr/>
            <p:nvPr/>
          </p:nvCxnSpPr>
          <p:spPr>
            <a:xfrm flipH="1" rot="10800000">
              <a:off x="563" y="863"/>
              <a:ext cx="88" cy="52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7" name="Google Shape;207;p6"/>
            <p:cNvSpPr/>
            <p:nvPr/>
          </p:nvSpPr>
          <p:spPr>
            <a:xfrm>
              <a:off x="828" y="438"/>
              <a:ext cx="2" cy="113"/>
            </a:xfrm>
            <a:custGeom>
              <a:rect b="b" l="l" r="r" t="t"/>
              <a:pathLst>
                <a:path extrusionOk="0" h="113" w="2">
                  <a:moveTo>
                    <a:pt x="2" y="113"/>
                  </a:move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8" name="Google Shape;208;p6"/>
            <p:cNvCxnSpPr/>
            <p:nvPr/>
          </p:nvCxnSpPr>
          <p:spPr>
            <a:xfrm rot="10800000">
              <a:off x="830" y="646"/>
              <a:ext cx="0" cy="111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9" name="Google Shape;209;p6"/>
            <p:cNvSpPr/>
            <p:nvPr/>
          </p:nvSpPr>
          <p:spPr>
            <a:xfrm>
              <a:off x="391" y="695"/>
              <a:ext cx="172" cy="99"/>
            </a:xfrm>
            <a:custGeom>
              <a:rect b="b" l="l" r="r" t="t"/>
              <a:pathLst>
                <a:path extrusionOk="0" h="99" w="172">
                  <a:moveTo>
                    <a:pt x="0" y="0"/>
                  </a:moveTo>
                  <a:lnTo>
                    <a:pt x="167" y="99"/>
                  </a:lnTo>
                  <a:lnTo>
                    <a:pt x="172" y="97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386" y="495"/>
              <a:ext cx="5" cy="200"/>
            </a:xfrm>
            <a:custGeom>
              <a:rect b="b" l="l" r="r" t="t"/>
              <a:pathLst>
                <a:path extrusionOk="0" h="200" w="5">
                  <a:moveTo>
                    <a:pt x="0" y="0"/>
                  </a:moveTo>
                  <a:lnTo>
                    <a:pt x="0" y="198"/>
                  </a:lnTo>
                  <a:lnTo>
                    <a:pt x="5" y="200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1" name="Google Shape;211;p6"/>
            <p:cNvCxnSpPr/>
            <p:nvPr/>
          </p:nvCxnSpPr>
          <p:spPr>
            <a:xfrm flipH="1" rot="10800000">
              <a:off x="391" y="596"/>
              <a:ext cx="170" cy="99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2" name="Google Shape;212;p6"/>
            <p:cNvCxnSpPr/>
            <p:nvPr/>
          </p:nvCxnSpPr>
          <p:spPr>
            <a:xfrm>
              <a:off x="561" y="596"/>
              <a:ext cx="2" cy="2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13" name="Google Shape;213;p6"/>
            <p:cNvSpPr/>
            <p:nvPr/>
          </p:nvSpPr>
          <p:spPr>
            <a:xfrm>
              <a:off x="386" y="388"/>
              <a:ext cx="177" cy="107"/>
            </a:xfrm>
            <a:custGeom>
              <a:rect b="b" l="l" r="r" t="t"/>
              <a:pathLst>
                <a:path extrusionOk="0" h="107" w="177">
                  <a:moveTo>
                    <a:pt x="0" y="107"/>
                  </a:moveTo>
                  <a:lnTo>
                    <a:pt x="0" y="102"/>
                  </a:lnTo>
                  <a:lnTo>
                    <a:pt x="172" y="0"/>
                  </a:lnTo>
                  <a:lnTo>
                    <a:pt x="177" y="3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4" name="Google Shape;214;p6"/>
            <p:cNvCxnSpPr/>
            <p:nvPr/>
          </p:nvCxnSpPr>
          <p:spPr>
            <a:xfrm rot="10800000">
              <a:off x="386" y="495"/>
              <a:ext cx="175" cy="101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5" name="Google Shape;215;p6"/>
            <p:cNvCxnSpPr/>
            <p:nvPr/>
          </p:nvCxnSpPr>
          <p:spPr>
            <a:xfrm flipH="1" rot="10800000">
              <a:off x="561" y="594"/>
              <a:ext cx="2" cy="2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6" name="Google Shape;216;p6"/>
            <p:cNvCxnSpPr/>
            <p:nvPr/>
          </p:nvCxnSpPr>
          <p:spPr>
            <a:xfrm flipH="1" rot="10800000">
              <a:off x="563" y="695"/>
              <a:ext cx="166" cy="9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17" name="Google Shape;217;p6"/>
            <p:cNvSpPr/>
            <p:nvPr/>
          </p:nvSpPr>
          <p:spPr>
            <a:xfrm>
              <a:off x="563" y="391"/>
              <a:ext cx="168" cy="104"/>
            </a:xfrm>
            <a:custGeom>
              <a:rect b="b" l="l" r="r" t="t"/>
              <a:pathLst>
                <a:path extrusionOk="0" h="104" w="168">
                  <a:moveTo>
                    <a:pt x="0" y="0"/>
                  </a:moveTo>
                  <a:lnTo>
                    <a:pt x="168" y="99"/>
                  </a:lnTo>
                  <a:lnTo>
                    <a:pt x="168" y="104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8" name="Google Shape;218;p6"/>
            <p:cNvCxnSpPr/>
            <p:nvPr/>
          </p:nvCxnSpPr>
          <p:spPr>
            <a:xfrm rot="10800000">
              <a:off x="561" y="282"/>
              <a:ext cx="0" cy="109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9" name="Google Shape;219;p6"/>
            <p:cNvCxnSpPr/>
            <p:nvPr/>
          </p:nvCxnSpPr>
          <p:spPr>
            <a:xfrm rot="10800000">
              <a:off x="561" y="792"/>
              <a:ext cx="0" cy="123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0" name="Google Shape;220;p6"/>
            <p:cNvCxnSpPr/>
            <p:nvPr/>
          </p:nvCxnSpPr>
          <p:spPr>
            <a:xfrm rot="10800000">
              <a:off x="561" y="598"/>
              <a:ext cx="0" cy="194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1" name="Google Shape;221;p6"/>
            <p:cNvCxnSpPr/>
            <p:nvPr/>
          </p:nvCxnSpPr>
          <p:spPr>
            <a:xfrm rot="10800000">
              <a:off x="561" y="391"/>
              <a:ext cx="0" cy="203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22" name="Google Shape;222;p6"/>
            <p:cNvSpPr/>
            <p:nvPr/>
          </p:nvSpPr>
          <p:spPr>
            <a:xfrm>
              <a:off x="729" y="495"/>
              <a:ext cx="2" cy="200"/>
            </a:xfrm>
            <a:custGeom>
              <a:rect b="b" l="l" r="r" t="t"/>
              <a:pathLst>
                <a:path extrusionOk="0" h="200" w="2">
                  <a:moveTo>
                    <a:pt x="0" y="200"/>
                  </a:moveTo>
                  <a:lnTo>
                    <a:pt x="2" y="198"/>
                  </a:lnTo>
                  <a:lnTo>
                    <a:pt x="2" y="0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23" name="Google Shape;223;p6"/>
            <p:cNvCxnSpPr/>
            <p:nvPr/>
          </p:nvCxnSpPr>
          <p:spPr>
            <a:xfrm rot="10800000">
              <a:off x="563" y="594"/>
              <a:ext cx="0" cy="4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4" name="Google Shape;224;p6"/>
            <p:cNvCxnSpPr/>
            <p:nvPr/>
          </p:nvCxnSpPr>
          <p:spPr>
            <a:xfrm>
              <a:off x="563" y="598"/>
              <a:ext cx="166" cy="9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5" name="Google Shape;225;p6"/>
            <p:cNvCxnSpPr/>
            <p:nvPr/>
          </p:nvCxnSpPr>
          <p:spPr>
            <a:xfrm flipH="1" rot="10800000">
              <a:off x="563" y="495"/>
              <a:ext cx="168" cy="99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26" name="Google Shape;226;p6"/>
            <p:cNvSpPr/>
            <p:nvPr/>
          </p:nvSpPr>
          <p:spPr>
            <a:xfrm>
              <a:off x="358" y="365"/>
              <a:ext cx="404" cy="465"/>
            </a:xfrm>
            <a:custGeom>
              <a:rect b="b" l="l" r="r" t="t"/>
              <a:pathLst>
                <a:path extrusionOk="0" h="465" w="404">
                  <a:moveTo>
                    <a:pt x="203" y="465"/>
                  </a:moveTo>
                  <a:lnTo>
                    <a:pt x="0" y="349"/>
                  </a:lnTo>
                  <a:lnTo>
                    <a:pt x="0" y="115"/>
                  </a:lnTo>
                  <a:lnTo>
                    <a:pt x="203" y="0"/>
                  </a:lnTo>
                  <a:lnTo>
                    <a:pt x="404" y="115"/>
                  </a:lnTo>
                  <a:lnTo>
                    <a:pt x="404" y="349"/>
                  </a:lnTo>
                  <a:lnTo>
                    <a:pt x="203" y="465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211" y="173"/>
              <a:ext cx="697" cy="839"/>
            </a:xfrm>
            <a:custGeom>
              <a:rect b="b" l="l" r="r" t="t"/>
              <a:pathLst>
                <a:path extrusionOk="0" h="839" w="697">
                  <a:moveTo>
                    <a:pt x="697" y="211"/>
                  </a:moveTo>
                  <a:lnTo>
                    <a:pt x="347" y="0"/>
                  </a:lnTo>
                  <a:lnTo>
                    <a:pt x="0" y="211"/>
                  </a:lnTo>
                  <a:lnTo>
                    <a:pt x="0" y="629"/>
                  </a:lnTo>
                  <a:lnTo>
                    <a:pt x="347" y="839"/>
                  </a:lnTo>
                </a:path>
              </a:pathLst>
            </a:custGeom>
            <a:noFill/>
            <a:ln cap="flat" cmpd="sng" w="22225">
              <a:solidFill>
                <a:srgbClr val="20497E"/>
              </a:solidFill>
              <a:prstDash val="solid"/>
              <a:miter lim="800000"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http://fasie.ru/local/templates/.default/markup/img/prog_1.png" id="228" name="Google Shape;22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1238" y="706686"/>
            <a:ext cx="398465" cy="330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Handogina\Desktop\Иконки\19_FASIE_ikonki.png" id="229" name="Google Shape;229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9608" y="3447117"/>
            <a:ext cx="413638" cy="413638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6"/>
          <p:cNvSpPr/>
          <p:nvPr/>
        </p:nvSpPr>
        <p:spPr>
          <a:xfrm>
            <a:off x="4463245" y="520590"/>
            <a:ext cx="3592215" cy="683008"/>
          </a:xfrm>
          <a:prstGeom prst="roundRect">
            <a:avLst>
              <a:gd fmla="val 50000" name="adj"/>
            </a:avLst>
          </a:prstGeom>
          <a:solidFill>
            <a:srgbClr val="36609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6"/>
          <p:cNvSpPr txBox="1"/>
          <p:nvPr/>
        </p:nvSpPr>
        <p:spPr>
          <a:xfrm>
            <a:off x="4644233" y="601793"/>
            <a:ext cx="327539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Специализированные профессиональные базы с ограниченным доступом</a:t>
            </a:r>
            <a:endParaRPr/>
          </a:p>
        </p:txBody>
      </p:sp>
      <p:pic>
        <p:nvPicPr>
          <p:cNvPr descr="H:\ПРОЕКТЫ\2023 06 13 Общая презентация\Стрелка.png" id="232" name="Google Shape;23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23928" y="566774"/>
            <a:ext cx="466605" cy="5906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:\ПРОЕКТЫ\2023 06 13 Общая презентация\Стрелка.png" id="233" name="Google Shape;233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14524" y="4467522"/>
            <a:ext cx="295946" cy="374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73657" y="1249086"/>
            <a:ext cx="5007710" cy="2678593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6"/>
          <p:cNvSpPr/>
          <p:nvPr/>
        </p:nvSpPr>
        <p:spPr>
          <a:xfrm rot="3405793">
            <a:off x="6613377" y="1496371"/>
            <a:ext cx="1655508" cy="422564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2136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7"/>
          <p:cNvSpPr txBox="1"/>
          <p:nvPr>
            <p:ph idx="12" type="sldNum"/>
          </p:nvPr>
        </p:nvSpPr>
        <p:spPr>
          <a:xfrm>
            <a:off x="8460432" y="4659982"/>
            <a:ext cx="57606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41" name="Google Shape;241;p7"/>
          <p:cNvSpPr txBox="1"/>
          <p:nvPr/>
        </p:nvSpPr>
        <p:spPr>
          <a:xfrm>
            <a:off x="1403648" y="611977"/>
            <a:ext cx="144623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accent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Аналоги</a:t>
            </a:r>
            <a:endParaRPr/>
          </a:p>
        </p:txBody>
      </p:sp>
      <p:grpSp>
        <p:nvGrpSpPr>
          <p:cNvPr id="242" name="Google Shape;242;p7"/>
          <p:cNvGrpSpPr/>
          <p:nvPr/>
        </p:nvGrpSpPr>
        <p:grpSpPr>
          <a:xfrm>
            <a:off x="251520" y="195486"/>
            <a:ext cx="1125538" cy="1349375"/>
            <a:chOff x="204" y="164"/>
            <a:chExt cx="709" cy="850"/>
          </a:xfrm>
        </p:grpSpPr>
        <p:sp>
          <p:nvSpPr>
            <p:cNvPr id="243" name="Google Shape;243;p7"/>
            <p:cNvSpPr/>
            <p:nvPr/>
          </p:nvSpPr>
          <p:spPr>
            <a:xfrm>
              <a:off x="204" y="164"/>
              <a:ext cx="709" cy="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7"/>
            <p:cNvSpPr/>
            <p:nvPr/>
          </p:nvSpPr>
          <p:spPr>
            <a:xfrm>
              <a:off x="452" y="280"/>
              <a:ext cx="111" cy="61"/>
            </a:xfrm>
            <a:custGeom>
              <a:rect b="b" l="l" r="r" t="t"/>
              <a:pathLst>
                <a:path extrusionOk="0" h="61" w="111">
                  <a:moveTo>
                    <a:pt x="0" y="61"/>
                  </a:moveTo>
                  <a:lnTo>
                    <a:pt x="106" y="0"/>
                  </a:lnTo>
                  <a:lnTo>
                    <a:pt x="111" y="2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45" name="Google Shape;245;p7"/>
            <p:cNvCxnSpPr/>
            <p:nvPr/>
          </p:nvCxnSpPr>
          <p:spPr>
            <a:xfrm flipH="1" rot="10800000">
              <a:off x="291" y="341"/>
              <a:ext cx="161" cy="9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46" name="Google Shape;246;p7"/>
            <p:cNvSpPr/>
            <p:nvPr/>
          </p:nvSpPr>
          <p:spPr>
            <a:xfrm>
              <a:off x="287" y="438"/>
              <a:ext cx="4" cy="319"/>
            </a:xfrm>
            <a:custGeom>
              <a:rect b="b" l="l" r="r" t="t"/>
              <a:pathLst>
                <a:path extrusionOk="0" h="319" w="4">
                  <a:moveTo>
                    <a:pt x="4" y="0"/>
                  </a:moveTo>
                  <a:lnTo>
                    <a:pt x="0" y="2"/>
                  </a:lnTo>
                  <a:lnTo>
                    <a:pt x="0" y="319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47" name="Google Shape;247;p7"/>
            <p:cNvCxnSpPr/>
            <p:nvPr/>
          </p:nvCxnSpPr>
          <p:spPr>
            <a:xfrm rot="10800000">
              <a:off x="291" y="438"/>
              <a:ext cx="95" cy="5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48" name="Google Shape;248;p7"/>
            <p:cNvSpPr/>
            <p:nvPr/>
          </p:nvSpPr>
          <p:spPr>
            <a:xfrm>
              <a:off x="287" y="757"/>
              <a:ext cx="170" cy="99"/>
            </a:xfrm>
            <a:custGeom>
              <a:rect b="b" l="l" r="r" t="t"/>
              <a:pathLst>
                <a:path extrusionOk="0" h="99" w="170">
                  <a:moveTo>
                    <a:pt x="0" y="0"/>
                  </a:moveTo>
                  <a:lnTo>
                    <a:pt x="0" y="0"/>
                  </a:lnTo>
                  <a:lnTo>
                    <a:pt x="170" y="99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457" y="856"/>
              <a:ext cx="106" cy="61"/>
            </a:xfrm>
            <a:custGeom>
              <a:rect b="b" l="l" r="r" t="t"/>
              <a:pathLst>
                <a:path extrusionOk="0" h="61" w="106">
                  <a:moveTo>
                    <a:pt x="106" y="59"/>
                  </a:moveTo>
                  <a:lnTo>
                    <a:pt x="101" y="61"/>
                  </a:lnTo>
                  <a:lnTo>
                    <a:pt x="0" y="0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0" name="Google Shape;250;p7"/>
            <p:cNvCxnSpPr/>
            <p:nvPr/>
          </p:nvCxnSpPr>
          <p:spPr>
            <a:xfrm flipH="1">
              <a:off x="287" y="695"/>
              <a:ext cx="104" cy="62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1" name="Google Shape;251;p7"/>
            <p:cNvCxnSpPr/>
            <p:nvPr/>
          </p:nvCxnSpPr>
          <p:spPr>
            <a:xfrm rot="10800000">
              <a:off x="563" y="282"/>
              <a:ext cx="97" cy="5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2" name="Google Shape;252;p7"/>
            <p:cNvCxnSpPr/>
            <p:nvPr/>
          </p:nvCxnSpPr>
          <p:spPr>
            <a:xfrm>
              <a:off x="750" y="391"/>
              <a:ext cx="78" cy="4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53" name="Google Shape;253;p7"/>
            <p:cNvSpPr/>
            <p:nvPr/>
          </p:nvSpPr>
          <p:spPr>
            <a:xfrm>
              <a:off x="738" y="757"/>
              <a:ext cx="92" cy="54"/>
            </a:xfrm>
            <a:custGeom>
              <a:rect b="b" l="l" r="r" t="t"/>
              <a:pathLst>
                <a:path extrusionOk="0" h="54" w="92">
                  <a:moveTo>
                    <a:pt x="0" y="54"/>
                  </a:moveTo>
                  <a:lnTo>
                    <a:pt x="92" y="0"/>
                  </a:lnTo>
                  <a:lnTo>
                    <a:pt x="92" y="0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4" name="Google Shape;254;p7"/>
            <p:cNvCxnSpPr/>
            <p:nvPr/>
          </p:nvCxnSpPr>
          <p:spPr>
            <a:xfrm flipH="1" rot="10800000">
              <a:off x="563" y="863"/>
              <a:ext cx="88" cy="52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55" name="Google Shape;255;p7"/>
            <p:cNvSpPr/>
            <p:nvPr/>
          </p:nvSpPr>
          <p:spPr>
            <a:xfrm>
              <a:off x="828" y="438"/>
              <a:ext cx="2" cy="113"/>
            </a:xfrm>
            <a:custGeom>
              <a:rect b="b" l="l" r="r" t="t"/>
              <a:pathLst>
                <a:path extrusionOk="0" h="113" w="2">
                  <a:moveTo>
                    <a:pt x="2" y="113"/>
                  </a:move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6" name="Google Shape;256;p7"/>
            <p:cNvCxnSpPr/>
            <p:nvPr/>
          </p:nvCxnSpPr>
          <p:spPr>
            <a:xfrm rot="10800000">
              <a:off x="830" y="646"/>
              <a:ext cx="0" cy="111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57" name="Google Shape;257;p7"/>
            <p:cNvSpPr/>
            <p:nvPr/>
          </p:nvSpPr>
          <p:spPr>
            <a:xfrm>
              <a:off x="391" y="695"/>
              <a:ext cx="172" cy="99"/>
            </a:xfrm>
            <a:custGeom>
              <a:rect b="b" l="l" r="r" t="t"/>
              <a:pathLst>
                <a:path extrusionOk="0" h="99" w="172">
                  <a:moveTo>
                    <a:pt x="0" y="0"/>
                  </a:moveTo>
                  <a:lnTo>
                    <a:pt x="167" y="99"/>
                  </a:lnTo>
                  <a:lnTo>
                    <a:pt x="172" y="97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386" y="495"/>
              <a:ext cx="5" cy="200"/>
            </a:xfrm>
            <a:custGeom>
              <a:rect b="b" l="l" r="r" t="t"/>
              <a:pathLst>
                <a:path extrusionOk="0" h="200" w="5">
                  <a:moveTo>
                    <a:pt x="0" y="0"/>
                  </a:moveTo>
                  <a:lnTo>
                    <a:pt x="0" y="198"/>
                  </a:lnTo>
                  <a:lnTo>
                    <a:pt x="5" y="200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9" name="Google Shape;259;p7"/>
            <p:cNvCxnSpPr/>
            <p:nvPr/>
          </p:nvCxnSpPr>
          <p:spPr>
            <a:xfrm flipH="1" rot="10800000">
              <a:off x="391" y="596"/>
              <a:ext cx="170" cy="99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0" name="Google Shape;260;p7"/>
            <p:cNvCxnSpPr/>
            <p:nvPr/>
          </p:nvCxnSpPr>
          <p:spPr>
            <a:xfrm>
              <a:off x="561" y="596"/>
              <a:ext cx="2" cy="2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1" name="Google Shape;261;p7"/>
            <p:cNvSpPr/>
            <p:nvPr/>
          </p:nvSpPr>
          <p:spPr>
            <a:xfrm>
              <a:off x="386" y="388"/>
              <a:ext cx="177" cy="107"/>
            </a:xfrm>
            <a:custGeom>
              <a:rect b="b" l="l" r="r" t="t"/>
              <a:pathLst>
                <a:path extrusionOk="0" h="107" w="177">
                  <a:moveTo>
                    <a:pt x="0" y="107"/>
                  </a:moveTo>
                  <a:lnTo>
                    <a:pt x="0" y="102"/>
                  </a:lnTo>
                  <a:lnTo>
                    <a:pt x="172" y="0"/>
                  </a:lnTo>
                  <a:lnTo>
                    <a:pt x="177" y="3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62" name="Google Shape;262;p7"/>
            <p:cNvCxnSpPr/>
            <p:nvPr/>
          </p:nvCxnSpPr>
          <p:spPr>
            <a:xfrm rot="10800000">
              <a:off x="386" y="495"/>
              <a:ext cx="175" cy="101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3" name="Google Shape;263;p7"/>
            <p:cNvCxnSpPr/>
            <p:nvPr/>
          </p:nvCxnSpPr>
          <p:spPr>
            <a:xfrm flipH="1" rot="10800000">
              <a:off x="561" y="594"/>
              <a:ext cx="2" cy="2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4" name="Google Shape;264;p7"/>
            <p:cNvCxnSpPr/>
            <p:nvPr/>
          </p:nvCxnSpPr>
          <p:spPr>
            <a:xfrm flipH="1" rot="10800000">
              <a:off x="563" y="695"/>
              <a:ext cx="166" cy="9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5" name="Google Shape;265;p7"/>
            <p:cNvSpPr/>
            <p:nvPr/>
          </p:nvSpPr>
          <p:spPr>
            <a:xfrm>
              <a:off x="563" y="391"/>
              <a:ext cx="168" cy="104"/>
            </a:xfrm>
            <a:custGeom>
              <a:rect b="b" l="l" r="r" t="t"/>
              <a:pathLst>
                <a:path extrusionOk="0" h="104" w="168">
                  <a:moveTo>
                    <a:pt x="0" y="0"/>
                  </a:moveTo>
                  <a:lnTo>
                    <a:pt x="168" y="99"/>
                  </a:lnTo>
                  <a:lnTo>
                    <a:pt x="168" y="104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66" name="Google Shape;266;p7"/>
            <p:cNvCxnSpPr/>
            <p:nvPr/>
          </p:nvCxnSpPr>
          <p:spPr>
            <a:xfrm rot="10800000">
              <a:off x="561" y="282"/>
              <a:ext cx="0" cy="109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7" name="Google Shape;267;p7"/>
            <p:cNvCxnSpPr/>
            <p:nvPr/>
          </p:nvCxnSpPr>
          <p:spPr>
            <a:xfrm rot="10800000">
              <a:off x="561" y="792"/>
              <a:ext cx="0" cy="123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8" name="Google Shape;268;p7"/>
            <p:cNvCxnSpPr/>
            <p:nvPr/>
          </p:nvCxnSpPr>
          <p:spPr>
            <a:xfrm rot="10800000">
              <a:off x="561" y="598"/>
              <a:ext cx="0" cy="194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9" name="Google Shape;269;p7"/>
            <p:cNvCxnSpPr/>
            <p:nvPr/>
          </p:nvCxnSpPr>
          <p:spPr>
            <a:xfrm rot="10800000">
              <a:off x="561" y="391"/>
              <a:ext cx="0" cy="203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70" name="Google Shape;270;p7"/>
            <p:cNvSpPr/>
            <p:nvPr/>
          </p:nvSpPr>
          <p:spPr>
            <a:xfrm>
              <a:off x="729" y="495"/>
              <a:ext cx="2" cy="200"/>
            </a:xfrm>
            <a:custGeom>
              <a:rect b="b" l="l" r="r" t="t"/>
              <a:pathLst>
                <a:path extrusionOk="0" h="200" w="2">
                  <a:moveTo>
                    <a:pt x="0" y="200"/>
                  </a:moveTo>
                  <a:lnTo>
                    <a:pt x="2" y="198"/>
                  </a:lnTo>
                  <a:lnTo>
                    <a:pt x="2" y="0"/>
                  </a:lnTo>
                </a:path>
              </a:pathLst>
            </a:cu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71" name="Google Shape;271;p7"/>
            <p:cNvCxnSpPr/>
            <p:nvPr/>
          </p:nvCxnSpPr>
          <p:spPr>
            <a:xfrm rot="10800000">
              <a:off x="563" y="594"/>
              <a:ext cx="0" cy="4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2" name="Google Shape;272;p7"/>
            <p:cNvCxnSpPr/>
            <p:nvPr/>
          </p:nvCxnSpPr>
          <p:spPr>
            <a:xfrm>
              <a:off x="563" y="598"/>
              <a:ext cx="166" cy="97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3" name="Google Shape;273;p7"/>
            <p:cNvCxnSpPr/>
            <p:nvPr/>
          </p:nvCxnSpPr>
          <p:spPr>
            <a:xfrm flipH="1" rot="10800000">
              <a:off x="563" y="495"/>
              <a:ext cx="168" cy="99"/>
            </a:xfrm>
            <a:prstGeom prst="straightConnector1">
              <a:avLst/>
            </a:prstGeom>
            <a:noFill/>
            <a:ln cap="rnd" cmpd="sng" w="14275">
              <a:solidFill>
                <a:srgbClr val="20497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74" name="Google Shape;274;p7"/>
            <p:cNvSpPr/>
            <p:nvPr/>
          </p:nvSpPr>
          <p:spPr>
            <a:xfrm>
              <a:off x="358" y="365"/>
              <a:ext cx="404" cy="465"/>
            </a:xfrm>
            <a:custGeom>
              <a:rect b="b" l="l" r="r" t="t"/>
              <a:pathLst>
                <a:path extrusionOk="0" h="465" w="404">
                  <a:moveTo>
                    <a:pt x="203" y="465"/>
                  </a:moveTo>
                  <a:lnTo>
                    <a:pt x="0" y="349"/>
                  </a:lnTo>
                  <a:lnTo>
                    <a:pt x="0" y="115"/>
                  </a:lnTo>
                  <a:lnTo>
                    <a:pt x="203" y="0"/>
                  </a:lnTo>
                  <a:lnTo>
                    <a:pt x="404" y="115"/>
                  </a:lnTo>
                  <a:lnTo>
                    <a:pt x="404" y="349"/>
                  </a:lnTo>
                  <a:lnTo>
                    <a:pt x="203" y="46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211" y="173"/>
              <a:ext cx="697" cy="839"/>
            </a:xfrm>
            <a:custGeom>
              <a:rect b="b" l="l" r="r" t="t"/>
              <a:pathLst>
                <a:path extrusionOk="0" h="839" w="697">
                  <a:moveTo>
                    <a:pt x="697" y="211"/>
                  </a:moveTo>
                  <a:lnTo>
                    <a:pt x="347" y="0"/>
                  </a:lnTo>
                  <a:lnTo>
                    <a:pt x="0" y="211"/>
                  </a:lnTo>
                  <a:lnTo>
                    <a:pt x="0" y="629"/>
                  </a:lnTo>
                  <a:lnTo>
                    <a:pt x="347" y="839"/>
                  </a:lnTo>
                </a:path>
              </a:pathLst>
            </a:custGeom>
            <a:noFill/>
            <a:ln cap="flat" cmpd="sng" w="22225">
              <a:solidFill>
                <a:srgbClr val="20497E"/>
              </a:solidFill>
              <a:prstDash val="solid"/>
              <a:miter lim="800000"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http://fasie.ru/local/templates/.default/markup/img/prog_1.png" id="276" name="Google Shape;27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238" y="706686"/>
            <a:ext cx="398465" cy="33015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7" name="Google Shape;277;p7"/>
          <p:cNvGraphicFramePr/>
          <p:nvPr/>
        </p:nvGraphicFramePr>
        <p:xfrm>
          <a:off x="125027" y="156939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{E1B18A0C-08DE-4106-9EAF-6249F5EE1D71}</a:tableStyleId>
              </a:tblPr>
              <a:tblGrid>
                <a:gridCol w="462500"/>
                <a:gridCol w="987800"/>
                <a:gridCol w="725150"/>
                <a:gridCol w="725150"/>
                <a:gridCol w="725150"/>
                <a:gridCol w="725150"/>
                <a:gridCol w="725150"/>
                <a:gridCol w="725150"/>
                <a:gridCol w="725150"/>
                <a:gridCol w="725150"/>
                <a:gridCol w="725150"/>
                <a:gridCol w="725150"/>
              </a:tblGrid>
              <a:tr h="11508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сервиса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Наличие решения «Установка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напоминаний»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Наличие решения «Конвертация»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Наличие функции перевода фраз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Наличие решения «Анализ погоды»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Возможность поиска и выдачи определений из Википедии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Наличие решения «Открытие программ»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Наличие функции вычисления математических выражений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Наличие решения «Поиск в интернете»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Возможность обучения ГП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Поддержка русского языка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</a:tr>
              <a:tr h="444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Алиса</a:t>
                      </a:r>
                      <a:endParaRPr sz="12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32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Microsoft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Cortana</a:t>
                      </a:r>
                      <a:endParaRPr sz="12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34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3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Laitis</a:t>
                      </a:r>
                      <a:endParaRPr sz="12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29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Typle</a:t>
                      </a:r>
                      <a:endParaRPr sz="12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23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Speaker</a:t>
                      </a:r>
                      <a:endParaRPr sz="12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17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Speechka</a:t>
                      </a:r>
                      <a:endParaRPr sz="12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78" name="Google Shape;278;p7"/>
          <p:cNvSpPr/>
          <p:nvPr/>
        </p:nvSpPr>
        <p:spPr>
          <a:xfrm flipH="1">
            <a:off x="2963615" y="379636"/>
            <a:ext cx="5062089" cy="798588"/>
          </a:xfrm>
          <a:prstGeom prst="roundRect">
            <a:avLst>
              <a:gd fmla="val 50000" name="adj"/>
            </a:avLst>
          </a:prstGeom>
          <a:solidFill>
            <a:srgbClr val="ECF1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 голосовых помощников стремительно растет — согласно оценке экспертов , к 2024 году он достигнет $122 млрд. При этом разработкой голосовых ассистентов стали интересоваться не только обычные люди, но и бренды — более трети маркетологов хотят внедрить голосовые технологии к концу 2023 года.</a:t>
            </a:r>
            <a:endParaRPr sz="1200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8"/>
          <p:cNvSpPr/>
          <p:nvPr/>
        </p:nvSpPr>
        <p:spPr>
          <a:xfrm>
            <a:off x="144712" y="4350077"/>
            <a:ext cx="607306" cy="618230"/>
          </a:xfrm>
          <a:prstGeom prst="roundRect">
            <a:avLst>
              <a:gd fmla="val 50000" name="adj"/>
            </a:avLst>
          </a:prstGeom>
          <a:solidFill>
            <a:srgbClr val="FFCC00">
              <a:alpha val="7411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8"/>
          <p:cNvSpPr txBox="1"/>
          <p:nvPr>
            <p:ph idx="12" type="sldNum"/>
          </p:nvPr>
        </p:nvSpPr>
        <p:spPr>
          <a:xfrm>
            <a:off x="8460432" y="4659982"/>
            <a:ext cx="57606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>
              <a:solidFill>
                <a:srgbClr val="888888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85" name="Google Shape;285;p8"/>
          <p:cNvSpPr/>
          <p:nvPr/>
        </p:nvSpPr>
        <p:spPr>
          <a:xfrm>
            <a:off x="752018" y="294277"/>
            <a:ext cx="4756086" cy="381000"/>
          </a:xfrm>
          <a:prstGeom prst="roundRect">
            <a:avLst>
              <a:gd fmla="val 50000" name="adj"/>
            </a:avLst>
          </a:prstGeom>
          <a:solidFill>
            <a:srgbClr val="FFC000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8"/>
          <p:cNvSpPr txBox="1"/>
          <p:nvPr/>
        </p:nvSpPr>
        <p:spPr>
          <a:xfrm>
            <a:off x="8460432" y="4659982"/>
            <a:ext cx="57606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>
              <a:solidFill>
                <a:srgbClr val="888888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87" name="Google Shape;287;p8"/>
          <p:cNvSpPr/>
          <p:nvPr/>
        </p:nvSpPr>
        <p:spPr>
          <a:xfrm rot="5400000">
            <a:off x="203457" y="293957"/>
            <a:ext cx="434565" cy="381640"/>
          </a:xfrm>
          <a:prstGeom prst="triangle">
            <a:avLst>
              <a:gd fmla="val 50000" name="adj"/>
            </a:avLst>
          </a:prstGeom>
          <a:solidFill>
            <a:srgbClr val="DAE5F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8"/>
          <p:cNvSpPr/>
          <p:nvPr/>
        </p:nvSpPr>
        <p:spPr>
          <a:xfrm>
            <a:off x="834168" y="294277"/>
            <a:ext cx="214853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решения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8"/>
          <p:cNvSpPr/>
          <p:nvPr/>
        </p:nvSpPr>
        <p:spPr>
          <a:xfrm>
            <a:off x="6697600" y="3435846"/>
            <a:ext cx="1452239" cy="618230"/>
          </a:xfrm>
          <a:prstGeom prst="roundRect">
            <a:avLst>
              <a:gd fmla="val 50000" name="adj"/>
            </a:avLst>
          </a:prstGeom>
          <a:solidFill>
            <a:srgbClr val="FFCC00">
              <a:alpha val="7411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0" name="Google Shape;290;p8"/>
          <p:cNvCxnSpPr/>
          <p:nvPr/>
        </p:nvCxnSpPr>
        <p:spPr>
          <a:xfrm>
            <a:off x="6322736" y="267494"/>
            <a:ext cx="1100984" cy="0"/>
          </a:xfrm>
          <a:prstGeom prst="straightConnector1">
            <a:avLst/>
          </a:prstGeom>
          <a:noFill/>
          <a:ln cap="flat" cmpd="sng" w="19050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1" name="Google Shape;291;p8"/>
          <p:cNvCxnSpPr/>
          <p:nvPr/>
        </p:nvCxnSpPr>
        <p:spPr>
          <a:xfrm>
            <a:off x="5508104" y="483518"/>
            <a:ext cx="2044956" cy="0"/>
          </a:xfrm>
          <a:prstGeom prst="straightConnector1">
            <a:avLst/>
          </a:prstGeom>
          <a:noFill/>
          <a:ln cap="flat" cmpd="sng" w="12700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92" name="Google Shape;29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739" y="753644"/>
            <a:ext cx="7965103" cy="4225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9"/>
          <p:cNvSpPr/>
          <p:nvPr/>
        </p:nvSpPr>
        <p:spPr>
          <a:xfrm>
            <a:off x="144712" y="4350077"/>
            <a:ext cx="607306" cy="618230"/>
          </a:xfrm>
          <a:prstGeom prst="roundRect">
            <a:avLst>
              <a:gd fmla="val 50000" name="adj"/>
            </a:avLst>
          </a:prstGeom>
          <a:solidFill>
            <a:srgbClr val="FFCC00">
              <a:alpha val="7411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8" name="Google Shape;2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7831" y="195486"/>
            <a:ext cx="4948014" cy="4948014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9"/>
          <p:cNvSpPr txBox="1"/>
          <p:nvPr>
            <p:ph idx="12" type="sldNum"/>
          </p:nvPr>
        </p:nvSpPr>
        <p:spPr>
          <a:xfrm>
            <a:off x="8460432" y="4659982"/>
            <a:ext cx="57606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>
              <a:solidFill>
                <a:srgbClr val="888888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00" name="Google Shape;300;p9"/>
          <p:cNvSpPr/>
          <p:nvPr/>
        </p:nvSpPr>
        <p:spPr>
          <a:xfrm>
            <a:off x="752018" y="294277"/>
            <a:ext cx="4756086" cy="381000"/>
          </a:xfrm>
          <a:prstGeom prst="roundRect">
            <a:avLst>
              <a:gd fmla="val 50000" name="adj"/>
            </a:avLst>
          </a:prstGeom>
          <a:solidFill>
            <a:srgbClr val="FFC000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9"/>
          <p:cNvSpPr txBox="1"/>
          <p:nvPr/>
        </p:nvSpPr>
        <p:spPr>
          <a:xfrm>
            <a:off x="8460432" y="4659982"/>
            <a:ext cx="57606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>
              <a:solidFill>
                <a:srgbClr val="888888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02" name="Google Shape;302;p9"/>
          <p:cNvSpPr/>
          <p:nvPr/>
        </p:nvSpPr>
        <p:spPr>
          <a:xfrm rot="5400000">
            <a:off x="203457" y="293957"/>
            <a:ext cx="434565" cy="381640"/>
          </a:xfrm>
          <a:prstGeom prst="triangle">
            <a:avLst>
              <a:gd fmla="val 50000" name="adj"/>
            </a:avLst>
          </a:prstGeom>
          <a:solidFill>
            <a:srgbClr val="DAE5F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9"/>
          <p:cNvSpPr txBox="1"/>
          <p:nvPr/>
        </p:nvSpPr>
        <p:spPr>
          <a:xfrm>
            <a:off x="57557" y="771532"/>
            <a:ext cx="7515908" cy="3908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9933FF"/>
              </a:buClr>
              <a:buSzPts val="1600"/>
              <a:buFont typeface="Arial"/>
              <a:buChar char="•"/>
            </a:pPr>
            <a:r>
              <a:rPr b="1" lang="ru-RU" sz="1600">
                <a:solidFill>
                  <a:srgbClr val="9933FF"/>
                </a:solidFill>
                <a:latin typeface="Arial"/>
                <a:ea typeface="Arial"/>
                <a:cs typeface="Arial"/>
                <a:sym typeface="Arial"/>
              </a:rPr>
              <a:t>Интеграция голосового интерфейса в область баз данных: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Новизна заключается в том, что мы разрабатываем интуитивный голосовой интерфейс, который позволяет пользователям взаимодействовать со специализированными профессиональными базами. </a:t>
            </a:r>
            <a:endParaRPr b="1" sz="1600">
              <a:solidFill>
                <a:srgbClr val="9933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9933FF"/>
              </a:buClr>
              <a:buSzPts val="1600"/>
              <a:buFont typeface="Arial"/>
              <a:buChar char="•"/>
            </a:pPr>
            <a:r>
              <a:rPr b="1" lang="ru-RU" sz="1600">
                <a:solidFill>
                  <a:srgbClr val="9933FF"/>
                </a:solidFill>
                <a:latin typeface="Arial"/>
                <a:ea typeface="Arial"/>
                <a:cs typeface="Arial"/>
                <a:sym typeface="Arial"/>
              </a:rPr>
              <a:t>Расширенные функции анализа и фильтрации: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Наш голосовой помощник не только выполняет поиск в базах данных, но и предоставляет возможность настройки фильтров и параметров поиска, что позволяет получать более точные и релевантные результаты (поиск по ключевым словам).</a:t>
            </a:r>
            <a:endParaRPr b="1" sz="1600">
              <a:solidFill>
                <a:srgbClr val="9933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9933FF"/>
              </a:buClr>
              <a:buSzPts val="1600"/>
              <a:buFont typeface="Arial"/>
              <a:buChar char="•"/>
            </a:pPr>
            <a:r>
              <a:rPr b="1" lang="ru-RU" sz="1600">
                <a:solidFill>
                  <a:srgbClr val="9933FF"/>
                </a:solidFill>
                <a:latin typeface="Arial"/>
                <a:ea typeface="Arial"/>
                <a:cs typeface="Arial"/>
                <a:sym typeface="Arial"/>
              </a:rPr>
              <a:t>Машинное обучение для улучшения точности и контекстного понимания: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Мы используем методы машинного обучения для улучшения способности голосового помощника понимать контекст запросов и предоставлять более информативные ответы.</a:t>
            </a:r>
            <a:endParaRPr b="1" sz="1600">
              <a:solidFill>
                <a:srgbClr val="9933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9933FF"/>
              </a:buClr>
              <a:buSzPts val="1600"/>
              <a:buFont typeface="Arial"/>
              <a:buChar char="•"/>
            </a:pPr>
            <a:r>
              <a:rPr b="1" lang="ru-RU" sz="1600">
                <a:solidFill>
                  <a:srgbClr val="9933FF"/>
                </a:solidFill>
                <a:latin typeface="Arial"/>
                <a:ea typeface="Arial"/>
                <a:cs typeface="Arial"/>
                <a:sym typeface="Arial"/>
              </a:rPr>
              <a:t>Совместимость с различными источниками данных: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Голосовой помощник разрабатывается с учетом совместимости с различными видами баз данных, включая структурированные и неструктурированные данные. Это позволит пользователям работать с разнообразными источниками информации. </a:t>
            </a:r>
            <a:endParaRPr/>
          </a:p>
        </p:txBody>
      </p:sp>
      <p:sp>
        <p:nvSpPr>
          <p:cNvPr id="304" name="Google Shape;304;p9"/>
          <p:cNvSpPr/>
          <p:nvPr/>
        </p:nvSpPr>
        <p:spPr>
          <a:xfrm>
            <a:off x="834168" y="294277"/>
            <a:ext cx="48145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Характеристики голосового помощника 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9"/>
          <p:cNvSpPr/>
          <p:nvPr/>
        </p:nvSpPr>
        <p:spPr>
          <a:xfrm>
            <a:off x="6697600" y="3435846"/>
            <a:ext cx="1452239" cy="618230"/>
          </a:xfrm>
          <a:prstGeom prst="roundRect">
            <a:avLst>
              <a:gd fmla="val 50000" name="adj"/>
            </a:avLst>
          </a:prstGeom>
          <a:solidFill>
            <a:srgbClr val="FFCC00">
              <a:alpha val="7411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6" name="Google Shape;306;p9"/>
          <p:cNvCxnSpPr/>
          <p:nvPr/>
        </p:nvCxnSpPr>
        <p:spPr>
          <a:xfrm>
            <a:off x="6322736" y="267494"/>
            <a:ext cx="1100984" cy="0"/>
          </a:xfrm>
          <a:prstGeom prst="straightConnector1">
            <a:avLst/>
          </a:prstGeom>
          <a:noFill/>
          <a:ln cap="flat" cmpd="sng" w="19050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7" name="Google Shape;307;p9"/>
          <p:cNvCxnSpPr/>
          <p:nvPr/>
        </p:nvCxnSpPr>
        <p:spPr>
          <a:xfrm>
            <a:off x="5508104" y="483518"/>
            <a:ext cx="2044956" cy="0"/>
          </a:xfrm>
          <a:prstGeom prst="straightConnector1">
            <a:avLst/>
          </a:prstGeom>
          <a:noFill/>
          <a:ln cap="flat" cmpd="sng" w="12700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8" name="Google Shape;308;p9"/>
          <p:cNvSpPr/>
          <p:nvPr/>
        </p:nvSpPr>
        <p:spPr>
          <a:xfrm>
            <a:off x="7894320" y="30480"/>
            <a:ext cx="1219200" cy="706124"/>
          </a:xfrm>
          <a:prstGeom prst="roundRect">
            <a:avLst>
              <a:gd fmla="val 50000" name="adj"/>
            </a:avLst>
          </a:prstGeom>
          <a:solidFill>
            <a:srgbClr val="FFFFFF">
              <a:alpha val="87058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0"/>
          <p:cNvSpPr/>
          <p:nvPr/>
        </p:nvSpPr>
        <p:spPr>
          <a:xfrm>
            <a:off x="6023375" y="3221178"/>
            <a:ext cx="4744107" cy="2637178"/>
          </a:xfrm>
          <a:prstGeom prst="roundRect">
            <a:avLst>
              <a:gd fmla="val 50000" name="adj"/>
            </a:avLst>
          </a:prstGeom>
          <a:solidFill>
            <a:srgbClr val="F3F6F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0"/>
          <p:cNvSpPr/>
          <p:nvPr/>
        </p:nvSpPr>
        <p:spPr>
          <a:xfrm>
            <a:off x="-1188478" y="-88525"/>
            <a:ext cx="4744107" cy="2637178"/>
          </a:xfrm>
          <a:prstGeom prst="roundRect">
            <a:avLst>
              <a:gd fmla="val 50000" name="adj"/>
            </a:avLst>
          </a:prstGeom>
          <a:solidFill>
            <a:srgbClr val="F3F6F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0"/>
          <p:cNvSpPr/>
          <p:nvPr/>
        </p:nvSpPr>
        <p:spPr>
          <a:xfrm>
            <a:off x="4283968" y="1962906"/>
            <a:ext cx="555593" cy="513234"/>
          </a:xfrm>
          <a:prstGeom prst="roundRect">
            <a:avLst>
              <a:gd fmla="val 50000" name="adj"/>
            </a:avLst>
          </a:prstGeom>
          <a:solidFill>
            <a:srgbClr val="DCE6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6" name="Google Shape;316;p10"/>
          <p:cNvCxnSpPr/>
          <p:nvPr/>
        </p:nvCxnSpPr>
        <p:spPr>
          <a:xfrm flipH="1" rot="10800000">
            <a:off x="-158767" y="-92546"/>
            <a:ext cx="8489192" cy="5274356"/>
          </a:xfrm>
          <a:prstGeom prst="straightConnector1">
            <a:avLst/>
          </a:prstGeom>
          <a:noFill/>
          <a:ln cap="flat" cmpd="sng" w="19050">
            <a:solidFill>
              <a:srgbClr val="93B3D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7" name="Google Shape;317;p10"/>
          <p:cNvSpPr/>
          <p:nvPr/>
        </p:nvSpPr>
        <p:spPr>
          <a:xfrm>
            <a:off x="5121318" y="1482452"/>
            <a:ext cx="530802" cy="513234"/>
          </a:xfrm>
          <a:prstGeom prst="roundRect">
            <a:avLst>
              <a:gd fmla="val 50000" name="adj"/>
            </a:avLst>
          </a:prstGeom>
          <a:solidFill>
            <a:srgbClr val="DCE6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0"/>
          <p:cNvSpPr txBox="1"/>
          <p:nvPr/>
        </p:nvSpPr>
        <p:spPr>
          <a:xfrm>
            <a:off x="2988920" y="3379743"/>
            <a:ext cx="29666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Месяц 4: Техническая подготовка и начало разработки</a:t>
            </a:r>
            <a:endParaRPr/>
          </a:p>
        </p:txBody>
      </p:sp>
      <p:sp>
        <p:nvSpPr>
          <p:cNvPr id="319" name="Google Shape;319;p10"/>
          <p:cNvSpPr txBox="1"/>
          <p:nvPr/>
        </p:nvSpPr>
        <p:spPr>
          <a:xfrm>
            <a:off x="3546618" y="2675825"/>
            <a:ext cx="452870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Месяц 5: Разработка голосового распознавания и интеграция с базами данных</a:t>
            </a:r>
            <a:endParaRPr/>
          </a:p>
        </p:txBody>
      </p:sp>
      <p:sp>
        <p:nvSpPr>
          <p:cNvPr id="320" name="Google Shape;320;p10"/>
          <p:cNvSpPr txBox="1"/>
          <p:nvPr/>
        </p:nvSpPr>
        <p:spPr>
          <a:xfrm>
            <a:off x="5554019" y="1893830"/>
            <a:ext cx="3132798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Месяц 7: Тестирование и оптимизация</a:t>
            </a:r>
            <a:endParaRPr/>
          </a:p>
        </p:txBody>
      </p:sp>
      <p:sp>
        <p:nvSpPr>
          <p:cNvPr id="321" name="Google Shape;321;p10"/>
          <p:cNvSpPr txBox="1"/>
          <p:nvPr/>
        </p:nvSpPr>
        <p:spPr>
          <a:xfrm>
            <a:off x="1526701" y="4385092"/>
            <a:ext cx="2799349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Месяц 2: Исследование и анализ</a:t>
            </a:r>
            <a:endParaRPr/>
          </a:p>
        </p:txBody>
      </p:sp>
      <p:sp>
        <p:nvSpPr>
          <p:cNvPr id="322" name="Google Shape;322;p10"/>
          <p:cNvSpPr/>
          <p:nvPr/>
        </p:nvSpPr>
        <p:spPr>
          <a:xfrm>
            <a:off x="3491880" y="2427734"/>
            <a:ext cx="555593" cy="513234"/>
          </a:xfrm>
          <a:prstGeom prst="roundRect">
            <a:avLst>
              <a:gd fmla="val 50000" name="adj"/>
            </a:avLst>
          </a:prstGeom>
          <a:solidFill>
            <a:srgbClr val="DCE6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0"/>
          <p:cNvSpPr/>
          <p:nvPr/>
        </p:nvSpPr>
        <p:spPr>
          <a:xfrm>
            <a:off x="2555776" y="3066628"/>
            <a:ext cx="523544" cy="513234"/>
          </a:xfrm>
          <a:prstGeom prst="roundRect">
            <a:avLst>
              <a:gd fmla="val 50000" name="adj"/>
            </a:avLst>
          </a:prstGeom>
          <a:solidFill>
            <a:srgbClr val="DCE6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0"/>
          <p:cNvSpPr/>
          <p:nvPr/>
        </p:nvSpPr>
        <p:spPr>
          <a:xfrm>
            <a:off x="1835696" y="3507854"/>
            <a:ext cx="518234" cy="513234"/>
          </a:xfrm>
          <a:prstGeom prst="roundRect">
            <a:avLst>
              <a:gd fmla="val 50000" name="adj"/>
            </a:avLst>
          </a:prstGeom>
          <a:solidFill>
            <a:srgbClr val="DCE6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0"/>
          <p:cNvSpPr/>
          <p:nvPr/>
        </p:nvSpPr>
        <p:spPr>
          <a:xfrm>
            <a:off x="1101438" y="4011910"/>
            <a:ext cx="518234" cy="513234"/>
          </a:xfrm>
          <a:prstGeom prst="roundRect">
            <a:avLst>
              <a:gd fmla="val 50000" name="adj"/>
            </a:avLst>
          </a:prstGeom>
          <a:solidFill>
            <a:srgbClr val="DCE6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0"/>
          <p:cNvSpPr/>
          <p:nvPr/>
        </p:nvSpPr>
        <p:spPr>
          <a:xfrm>
            <a:off x="1943744" y="3598784"/>
            <a:ext cx="324000" cy="324000"/>
          </a:xfrm>
          <a:prstGeom prst="ellipse">
            <a:avLst/>
          </a:prstGeom>
          <a:solidFill>
            <a:srgbClr val="FFCC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0"/>
          <p:cNvSpPr/>
          <p:nvPr/>
        </p:nvSpPr>
        <p:spPr>
          <a:xfrm>
            <a:off x="1202701" y="4100739"/>
            <a:ext cx="324000" cy="324000"/>
          </a:xfrm>
          <a:prstGeom prst="ellipse">
            <a:avLst/>
          </a:prstGeom>
          <a:solidFill>
            <a:srgbClr val="9900CC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0"/>
          <p:cNvSpPr/>
          <p:nvPr/>
        </p:nvSpPr>
        <p:spPr>
          <a:xfrm>
            <a:off x="5224537" y="1577069"/>
            <a:ext cx="324000" cy="324000"/>
          </a:xfrm>
          <a:prstGeom prst="ellipse">
            <a:avLst/>
          </a:prstGeom>
          <a:solidFill>
            <a:srgbClr val="25B4B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0"/>
          <p:cNvSpPr/>
          <p:nvPr/>
        </p:nvSpPr>
        <p:spPr>
          <a:xfrm>
            <a:off x="3593144" y="2516293"/>
            <a:ext cx="324000" cy="324000"/>
          </a:xfrm>
          <a:prstGeom prst="ellipse">
            <a:avLst/>
          </a:prstGeom>
          <a:solidFill>
            <a:srgbClr val="00B0F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0"/>
          <p:cNvSpPr/>
          <p:nvPr/>
        </p:nvSpPr>
        <p:spPr>
          <a:xfrm>
            <a:off x="2663132" y="3149751"/>
            <a:ext cx="324000" cy="324000"/>
          </a:xfrm>
          <a:prstGeom prst="ellipse">
            <a:avLst/>
          </a:prstGeom>
          <a:solidFill>
            <a:srgbClr val="FF00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1" name="Google Shape;33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8162" y="4144783"/>
            <a:ext cx="237543" cy="22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2696" y="3657413"/>
            <a:ext cx="270030" cy="249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22624" y="3193089"/>
            <a:ext cx="210189" cy="223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71965" y="1622715"/>
            <a:ext cx="229143" cy="229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72395" y="2595013"/>
            <a:ext cx="184547" cy="178675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10"/>
          <p:cNvSpPr/>
          <p:nvPr/>
        </p:nvSpPr>
        <p:spPr>
          <a:xfrm>
            <a:off x="752194" y="231441"/>
            <a:ext cx="266433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Этапы проекта в рамках программы «УМНИК» </a:t>
            </a:r>
            <a:endParaRPr sz="1600">
              <a:solidFill>
                <a:srgbClr val="00206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37" name="Google Shape;337;p10"/>
          <p:cNvSpPr/>
          <p:nvPr/>
        </p:nvSpPr>
        <p:spPr>
          <a:xfrm>
            <a:off x="215752" y="4539767"/>
            <a:ext cx="537987" cy="513234"/>
          </a:xfrm>
          <a:prstGeom prst="roundRect">
            <a:avLst>
              <a:gd fmla="val 50000" name="adj"/>
            </a:avLst>
          </a:prstGeom>
          <a:solidFill>
            <a:srgbClr val="DCE6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0"/>
          <p:cNvSpPr txBox="1"/>
          <p:nvPr/>
        </p:nvSpPr>
        <p:spPr>
          <a:xfrm>
            <a:off x="749856" y="4763246"/>
            <a:ext cx="2799349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Месяц 1: Подготовительная фаза</a:t>
            </a:r>
            <a:endParaRPr/>
          </a:p>
        </p:txBody>
      </p:sp>
      <p:sp>
        <p:nvSpPr>
          <p:cNvPr id="339" name="Google Shape;339;p10"/>
          <p:cNvSpPr/>
          <p:nvPr/>
        </p:nvSpPr>
        <p:spPr>
          <a:xfrm>
            <a:off x="320804" y="4634384"/>
            <a:ext cx="324000" cy="324000"/>
          </a:xfrm>
          <a:prstGeom prst="ellipse">
            <a:avLst/>
          </a:prstGeom>
          <a:solidFill>
            <a:srgbClr val="FF3399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0"/>
          <p:cNvSpPr txBox="1"/>
          <p:nvPr/>
        </p:nvSpPr>
        <p:spPr>
          <a:xfrm>
            <a:off x="4790282" y="2223371"/>
            <a:ext cx="324619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454F"/>
              </a:buClr>
              <a:buSzPts val="1200"/>
              <a:buFont typeface="Tahoma"/>
              <a:buNone/>
            </a:pPr>
            <a:r>
              <a:rPr b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Месяц 6: Разработка пользовательского интерфейса и функционала</a:t>
            </a:r>
            <a:endParaRPr/>
          </a:p>
        </p:txBody>
      </p:sp>
      <p:grpSp>
        <p:nvGrpSpPr>
          <p:cNvPr id="341" name="Google Shape;341;p10"/>
          <p:cNvGrpSpPr/>
          <p:nvPr/>
        </p:nvGrpSpPr>
        <p:grpSpPr>
          <a:xfrm>
            <a:off x="4397447" y="2045288"/>
            <a:ext cx="336353" cy="336353"/>
            <a:chOff x="8188276" y="1629278"/>
            <a:chExt cx="432000" cy="432000"/>
          </a:xfrm>
        </p:grpSpPr>
        <p:sp>
          <p:nvSpPr>
            <p:cNvPr id="342" name="Google Shape;342;p10"/>
            <p:cNvSpPr/>
            <p:nvPr/>
          </p:nvSpPr>
          <p:spPr>
            <a:xfrm>
              <a:off x="8188276" y="1629278"/>
              <a:ext cx="432000" cy="432000"/>
            </a:xfrm>
            <a:prstGeom prst="ellipse">
              <a:avLst/>
            </a:prstGeom>
            <a:solidFill>
              <a:srgbClr val="0070C0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43" name="Google Shape;343;p1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8253331" y="1704983"/>
              <a:ext cx="301889" cy="30188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44" name="Google Shape;344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8523" y="4690578"/>
            <a:ext cx="208874" cy="208872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10"/>
          <p:cNvSpPr/>
          <p:nvPr/>
        </p:nvSpPr>
        <p:spPr>
          <a:xfrm>
            <a:off x="868655" y="1063064"/>
            <a:ext cx="2454892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I этап: </a:t>
            </a:r>
            <a:r>
              <a:rPr lang="ru-RU" sz="13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включает в себя предварительное планирование, исследование и определение стратегических параметров проекта. </a:t>
            </a:r>
            <a:endParaRPr/>
          </a:p>
        </p:txBody>
      </p:sp>
      <p:pic>
        <p:nvPicPr>
          <p:cNvPr descr="H:\ПРОЕКТЫ\2023 06 13 Общая презентация\Стрелка.png" id="346" name="Google Shape;346;p1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88971" y="207913"/>
            <a:ext cx="466605" cy="590639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10"/>
          <p:cNvSpPr txBox="1"/>
          <p:nvPr>
            <p:ph idx="12" type="sldNum"/>
          </p:nvPr>
        </p:nvSpPr>
        <p:spPr>
          <a:xfrm>
            <a:off x="8460432" y="4659982"/>
            <a:ext cx="57606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48" name="Google Shape;348;p10"/>
          <p:cNvSpPr txBox="1"/>
          <p:nvPr/>
        </p:nvSpPr>
        <p:spPr>
          <a:xfrm>
            <a:off x="2261654" y="3899525"/>
            <a:ext cx="383880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Месяц 3: Проектирование и концептуализация</a:t>
            </a:r>
            <a:endParaRPr/>
          </a:p>
        </p:txBody>
      </p:sp>
      <p:sp>
        <p:nvSpPr>
          <p:cNvPr id="349" name="Google Shape;349;p10"/>
          <p:cNvSpPr/>
          <p:nvPr/>
        </p:nvSpPr>
        <p:spPr>
          <a:xfrm>
            <a:off x="6401644" y="3604644"/>
            <a:ext cx="2454892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II этап: </a:t>
            </a:r>
            <a:r>
              <a:rPr lang="ru-RU" sz="13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связан с активной разработкой и тестированием голосового помощника для поиска информации в крупных базах данных.</a:t>
            </a:r>
            <a:endParaRPr/>
          </a:p>
        </p:txBody>
      </p:sp>
      <p:cxnSp>
        <p:nvCxnSpPr>
          <p:cNvPr id="350" name="Google Shape;350;p10"/>
          <p:cNvCxnSpPr/>
          <p:nvPr/>
        </p:nvCxnSpPr>
        <p:spPr>
          <a:xfrm>
            <a:off x="-28932" y="3066628"/>
            <a:ext cx="9130296" cy="0"/>
          </a:xfrm>
          <a:prstGeom prst="straightConnector1">
            <a:avLst/>
          </a:prstGeom>
          <a:noFill/>
          <a:ln cap="flat" cmpd="sng" w="19050">
            <a:solidFill>
              <a:srgbClr val="ECF1F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1" name="Google Shape;351;p10"/>
          <p:cNvSpPr/>
          <p:nvPr/>
        </p:nvSpPr>
        <p:spPr>
          <a:xfrm>
            <a:off x="5762205" y="1059582"/>
            <a:ext cx="537987" cy="513234"/>
          </a:xfrm>
          <a:prstGeom prst="roundRect">
            <a:avLst>
              <a:gd fmla="val 50000" name="adj"/>
            </a:avLst>
          </a:prstGeom>
          <a:solidFill>
            <a:srgbClr val="DCE6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0"/>
          <p:cNvSpPr/>
          <p:nvPr/>
        </p:nvSpPr>
        <p:spPr>
          <a:xfrm>
            <a:off x="5867257" y="1154199"/>
            <a:ext cx="324000" cy="324000"/>
          </a:xfrm>
          <a:prstGeom prst="ellipse">
            <a:avLst/>
          </a:prstGeom>
          <a:solidFill>
            <a:srgbClr val="FF3399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3" name="Google Shape;353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924976" y="1210393"/>
            <a:ext cx="208874" cy="208872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10"/>
          <p:cNvSpPr txBox="1"/>
          <p:nvPr/>
        </p:nvSpPr>
        <p:spPr>
          <a:xfrm>
            <a:off x="5723967" y="1443984"/>
            <a:ext cx="30984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Месяц 8: Подготовка к тестированию с участием пользователей</a:t>
            </a:r>
            <a:endParaRPr/>
          </a:p>
        </p:txBody>
      </p:sp>
      <p:pic>
        <p:nvPicPr>
          <p:cNvPr id="355" name="Google Shape;355;p1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947083" y="314809"/>
            <a:ext cx="1738748" cy="978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10"/>
          <p:cNvPicPr preferRelativeResize="0"/>
          <p:nvPr/>
        </p:nvPicPr>
        <p:blipFill rotWithShape="1">
          <a:blip r:embed="rId12">
            <a:alphaModFix/>
          </a:blip>
          <a:srcRect b="12599" l="31260" r="29025" t="16455"/>
          <a:stretch/>
        </p:blipFill>
        <p:spPr>
          <a:xfrm>
            <a:off x="273808" y="2676234"/>
            <a:ext cx="1028754" cy="1033710"/>
          </a:xfrm>
          <a:prstGeom prst="flowChartConnector">
            <a:avLst/>
          </a:prstGeom>
          <a:noFill/>
          <a:ln>
            <a:noFill/>
          </a:ln>
        </p:spPr>
      </p:pic>
      <p:sp>
        <p:nvSpPr>
          <p:cNvPr id="357" name="Google Shape;357;p10"/>
          <p:cNvSpPr/>
          <p:nvPr/>
        </p:nvSpPr>
        <p:spPr>
          <a:xfrm>
            <a:off x="6444208" y="555526"/>
            <a:ext cx="518234" cy="513234"/>
          </a:xfrm>
          <a:prstGeom prst="roundRect">
            <a:avLst>
              <a:gd fmla="val 50000" name="adj"/>
            </a:avLst>
          </a:prstGeom>
          <a:solidFill>
            <a:srgbClr val="DCE6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0"/>
          <p:cNvSpPr/>
          <p:nvPr/>
        </p:nvSpPr>
        <p:spPr>
          <a:xfrm>
            <a:off x="6545471" y="644355"/>
            <a:ext cx="324000" cy="324000"/>
          </a:xfrm>
          <a:prstGeom prst="ellipse">
            <a:avLst/>
          </a:prstGeom>
          <a:solidFill>
            <a:srgbClr val="9900CC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9" name="Google Shape;35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90932" y="688399"/>
            <a:ext cx="237543" cy="224501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10"/>
          <p:cNvSpPr txBox="1"/>
          <p:nvPr/>
        </p:nvSpPr>
        <p:spPr>
          <a:xfrm>
            <a:off x="6671822" y="786404"/>
            <a:ext cx="241698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Месяца 9-12: Подготовка заявки на регистрацию РИДа, а таже отчётных документов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1"/>
          <p:cNvSpPr/>
          <p:nvPr/>
        </p:nvSpPr>
        <p:spPr>
          <a:xfrm rot="5400000">
            <a:off x="2849972" y="-78237"/>
            <a:ext cx="4488171" cy="4068452"/>
          </a:xfrm>
          <a:prstGeom prst="triangle">
            <a:avLst>
              <a:gd fmla="val 50000" name="adj"/>
            </a:avLst>
          </a:prstGeom>
          <a:solidFill>
            <a:srgbClr val="DCE6F2">
              <a:alpha val="5254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1"/>
          <p:cNvSpPr/>
          <p:nvPr/>
        </p:nvSpPr>
        <p:spPr>
          <a:xfrm rot="5400000">
            <a:off x="563949" y="651472"/>
            <a:ext cx="4329396" cy="3802126"/>
          </a:xfrm>
          <a:prstGeom prst="triangle">
            <a:avLst>
              <a:gd fmla="val 50000" name="adj"/>
            </a:avLst>
          </a:prstGeom>
          <a:solidFill>
            <a:schemeClr val="lt1">
              <a:alpha val="52549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7" name="Google Shape;367;p11"/>
          <p:cNvPicPr preferRelativeResize="0"/>
          <p:nvPr/>
        </p:nvPicPr>
        <p:blipFill rotWithShape="1">
          <a:blip r:embed="rId3">
            <a:alphaModFix/>
          </a:blip>
          <a:srcRect b="0" l="15511" r="26778" t="10002"/>
          <a:stretch/>
        </p:blipFill>
        <p:spPr>
          <a:xfrm rot="-5400000">
            <a:off x="1623311" y="-911946"/>
            <a:ext cx="648071" cy="324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7022277" y="-574933"/>
            <a:ext cx="754344" cy="263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11"/>
          <p:cNvSpPr txBox="1"/>
          <p:nvPr/>
        </p:nvSpPr>
        <p:spPr>
          <a:xfrm>
            <a:off x="1155558" y="2021119"/>
            <a:ext cx="67821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366092"/>
                </a:solidFill>
                <a:latin typeface="Tahoma"/>
                <a:ea typeface="Tahoma"/>
                <a:cs typeface="Tahoma"/>
                <a:sym typeface="Tahoma"/>
              </a:rPr>
              <a:t>Спасибо за внимание!</a:t>
            </a:r>
            <a:endParaRPr/>
          </a:p>
          <a:p>
            <a:pPr indent="-342900" lvl="0" marL="342900" marR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366092"/>
                </a:solidFill>
                <a:latin typeface="Tahoma"/>
                <a:ea typeface="Tahoma"/>
                <a:cs typeface="Tahoma"/>
                <a:sym typeface="Tahoma"/>
              </a:rPr>
              <a:t>Готов ответить на Ваши вопросы…</a:t>
            </a:r>
            <a:endParaRPr/>
          </a:p>
        </p:txBody>
      </p:sp>
      <p:sp>
        <p:nvSpPr>
          <p:cNvPr id="370" name="Google Shape;370;p11"/>
          <p:cNvSpPr/>
          <p:nvPr/>
        </p:nvSpPr>
        <p:spPr>
          <a:xfrm flipH="1">
            <a:off x="2187451" y="4627934"/>
            <a:ext cx="1681173" cy="64358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==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2021-09-10T11:53:32Z</dcterms:created>
  <dc:creator>Овчинников</dc:creator>
</cp:coreProperties>
</file>