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9" r:id="rId3"/>
    <p:sldId id="280" r:id="rId4"/>
    <p:sldId id="275" r:id="rId5"/>
    <p:sldId id="281" r:id="rId6"/>
    <p:sldId id="276" r:id="rId7"/>
    <p:sldId id="282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31.05.2025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Заявка СтС-509688.</a:t>
            </a:r>
          </a:p>
          <a:p>
            <a:pPr marL="457200" indent="-369888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r>
              <a:rPr lang="ru-RU" dirty="0" err="1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Renemama</a:t>
            </a: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b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Персонализированная эстетическая реабилитация после кесарева сечения</a:t>
            </a:r>
          </a:p>
          <a:p>
            <a:pPr marL="457200" indent="-369888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369888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r>
              <a:rPr lang="ru-RU" dirty="0" err="1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Гумирова</a:t>
            </a: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Карина </a:t>
            </a:r>
            <a:r>
              <a:rPr lang="ru-RU" dirty="0" err="1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Флоритовна</a:t>
            </a: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dirty="0"/>
          </a:p>
        </p:txBody>
      </p:sp>
      <p:sp>
        <p:nvSpPr>
          <p:cNvPr id="171" name="Квадрат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>
                <a:solidFill>
                  <a:srgbClr val="FF0000"/>
                </a:solidFill>
                <a:latin typeface="Gilroy-ExtraBold"/>
              </a:rPr>
            </a:br>
            <a:r>
              <a:rPr lang="ru-RU" b="1" dirty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3076211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очередь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412775"/>
            <a:ext cx="8219256" cy="38944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Проблема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30–40% женщин после кесарева сечения сталкиваются с рубцами, сосудистыми сеточками, вызывающими эстетический дискомфорт.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40% процедур неэффективны, требуют 3–5 сеансов. </a:t>
            </a:r>
            <a:br>
              <a:rPr lang="ru-RU" sz="1800" dirty="0">
                <a:latin typeface="Georgia" panose="02040502050405020303" pitchFamily="18" charset="0"/>
              </a:rPr>
            </a:b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Продукт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Медицинский протокол </a:t>
            </a:r>
            <a:r>
              <a:rPr lang="ru-RU" sz="1800" dirty="0" err="1">
                <a:latin typeface="Georgia" panose="02040502050405020303" pitchFamily="18" charset="0"/>
              </a:rPr>
              <a:t>Renemama</a:t>
            </a:r>
            <a:r>
              <a:rPr lang="ru-RU" sz="1800" dirty="0">
                <a:latin typeface="Georgia" panose="02040502050405020303" pitchFamily="18" charset="0"/>
              </a:rPr>
              <a:t>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с методическими рекомендациями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для снижения рисков неудач при коррекции послеродовых дефектов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с </a:t>
            </a:r>
            <a:r>
              <a:rPr lang="ru-RU" sz="1800" dirty="0" err="1">
                <a:latin typeface="Georgia" panose="02040502050405020303" pitchFamily="18" charset="0"/>
              </a:rPr>
              <a:t>Crystallite</a:t>
            </a:r>
            <a:r>
              <a:rPr lang="ru-RU" sz="1800" dirty="0">
                <a:latin typeface="Georgia" panose="02040502050405020303" pitchFamily="18" charset="0"/>
              </a:rPr>
              <a:t> </a:t>
            </a:r>
            <a:r>
              <a:rPr lang="ru-RU" sz="1800" dirty="0" err="1">
                <a:latin typeface="Georgia" panose="02040502050405020303" pitchFamily="18" charset="0"/>
              </a:rPr>
              <a:t>Depth</a:t>
            </a:r>
            <a:r>
              <a:rPr lang="ru-RU" sz="1800" dirty="0">
                <a:latin typeface="Georgia" panose="02040502050405020303" pitchFamily="18" charset="0"/>
              </a:rPr>
              <a:t> 8 (45 мин/сеанс, 4 процедуры).</a:t>
            </a:r>
            <a:br>
              <a:rPr lang="ru-RU" sz="1800" dirty="0">
                <a:latin typeface="Georgia" panose="02040502050405020303" pitchFamily="18" charset="0"/>
              </a:rPr>
            </a:b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Область применения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Косметологические клиники, медицинские центры.</a:t>
            </a: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Технологичность стартап-проекта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2372" y="882146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Решение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Использование входного УЗИ-мониторинга от сторонних клиник персонализирует параметры </a:t>
            </a:r>
            <a:r>
              <a:rPr lang="ru-RU" sz="1800" dirty="0" err="1">
                <a:latin typeface="Georgia" panose="02040502050405020303" pitchFamily="18" charset="0"/>
              </a:rPr>
              <a:t>Crystallite</a:t>
            </a:r>
            <a:r>
              <a:rPr lang="ru-RU" sz="1800" dirty="0">
                <a:latin typeface="Georgia" panose="02040502050405020303" pitchFamily="18" charset="0"/>
              </a:rPr>
              <a:t> </a:t>
            </a:r>
            <a:r>
              <a:rPr lang="ru-RU" sz="1800" dirty="0" err="1">
                <a:latin typeface="Georgia" panose="02040502050405020303" pitchFamily="18" charset="0"/>
              </a:rPr>
              <a:t>Depth</a:t>
            </a:r>
            <a:r>
              <a:rPr lang="ru-RU" sz="1800" dirty="0">
                <a:latin typeface="Georgia" panose="02040502050405020303" pitchFamily="18" charset="0"/>
              </a:rPr>
              <a:t> 8,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снижая неудачи с 40% до 10–15%.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Индекс IREI* оценивает результат.</a:t>
            </a: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Инновационность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УЗИ-данные для стандартизации процедур.</a:t>
            </a: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Преимущества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Комплексность, безопасность, минимальное оборудование.</a:t>
            </a: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Задел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Опыт </a:t>
            </a:r>
            <a:r>
              <a:rPr lang="ru-RU" sz="1800" dirty="0" err="1">
                <a:latin typeface="Georgia" panose="02040502050405020303" pitchFamily="18" charset="0"/>
              </a:rPr>
              <a:t>las.studio.telo</a:t>
            </a:r>
            <a:r>
              <a:rPr lang="ru-RU" sz="1800" dirty="0">
                <a:latin typeface="Georgia" panose="02040502050405020303" pitchFamily="18" charset="0"/>
              </a:rPr>
              <a:t>, сертификаты косметологии.</a:t>
            </a: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ИС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Депонирование рекомендаций, Товарный знак «</a:t>
            </a:r>
            <a:r>
              <a:rPr lang="ru-RU" sz="1800" dirty="0" err="1">
                <a:latin typeface="Georgia" panose="02040502050405020303" pitchFamily="18" charset="0"/>
              </a:rPr>
              <a:t>Renemama</a:t>
            </a:r>
            <a:r>
              <a:rPr lang="ru-RU" sz="1800" dirty="0">
                <a:latin typeface="Georgia" panose="02040502050405020303" pitchFamily="18" charset="0"/>
              </a:rPr>
              <a:t>», перспектива патента.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A701B6-2B10-1679-76DB-BA2026317367}"/>
              </a:ext>
            </a:extLst>
          </p:cNvPr>
          <p:cNvSpPr txBox="1"/>
          <p:nvPr/>
        </p:nvSpPr>
        <p:spPr>
          <a:xfrm>
            <a:off x="2123728" y="5275759"/>
            <a:ext cx="54726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Georgia" panose="02040502050405020303" pitchFamily="18" charset="0"/>
              </a:rPr>
              <a:t>*Индекс IREI (Integrated </a:t>
            </a:r>
            <a:r>
              <a:rPr lang="ru-RU" sz="1400" dirty="0" err="1">
                <a:latin typeface="Georgia" panose="02040502050405020303" pitchFamily="18" charset="0"/>
              </a:rPr>
              <a:t>Rehabilitation</a:t>
            </a:r>
            <a:r>
              <a:rPr lang="ru-RU" sz="1400" dirty="0">
                <a:latin typeface="Georgia" panose="02040502050405020303" pitchFamily="18" charset="0"/>
              </a:rPr>
              <a:t> </a:t>
            </a:r>
            <a:r>
              <a:rPr lang="ru-RU" sz="1400" dirty="0" err="1">
                <a:latin typeface="Georgia" panose="02040502050405020303" pitchFamily="18" charset="0"/>
              </a:rPr>
              <a:t>Efficacy</a:t>
            </a:r>
            <a:r>
              <a:rPr lang="ru-RU" sz="1400" dirty="0">
                <a:latin typeface="Georgia" panose="02040502050405020303" pitchFamily="18" charset="0"/>
              </a:rPr>
              <a:t> Index) </a:t>
            </a:r>
            <a:br>
              <a:rPr lang="ru-RU" sz="1400" dirty="0">
                <a:latin typeface="Georgia" panose="02040502050405020303" pitchFamily="18" charset="0"/>
              </a:rPr>
            </a:br>
            <a:r>
              <a:rPr lang="ru-RU" sz="1400" dirty="0">
                <a:latin typeface="Georgia" panose="02040502050405020303" pitchFamily="18" charset="0"/>
              </a:rPr>
              <a:t>— это интегральный показатель, разрабатываемый в рамках проекта </a:t>
            </a:r>
            <a:r>
              <a:rPr lang="ru-RU" sz="1400" dirty="0" err="1">
                <a:latin typeface="Georgia" panose="02040502050405020303" pitchFamily="18" charset="0"/>
              </a:rPr>
              <a:t>Renemama</a:t>
            </a:r>
            <a:r>
              <a:rPr lang="ru-RU" sz="1400" dirty="0">
                <a:latin typeface="Georgia" panose="02040502050405020303" pitchFamily="18" charset="0"/>
              </a:rPr>
              <a:t> для оценки эффективности эстетической коррекции рубцов после кесарева сечения. </a:t>
            </a:r>
            <a:br>
              <a:rPr lang="ru-RU" sz="1400" dirty="0">
                <a:latin typeface="Georgia" panose="02040502050405020303" pitchFamily="18" charset="0"/>
              </a:rPr>
            </a:br>
            <a:r>
              <a:rPr lang="ru-RU" sz="1400" dirty="0">
                <a:latin typeface="Georgia" panose="02040502050405020303" pitchFamily="18" charset="0"/>
              </a:rPr>
              <a:t>Он сочетает объективные и субъективные параметры, </a:t>
            </a:r>
            <a:br>
              <a:rPr lang="ru-RU" sz="1400" dirty="0">
                <a:latin typeface="Georgia" panose="02040502050405020303" pitchFamily="18" charset="0"/>
              </a:rPr>
            </a:br>
            <a:r>
              <a:rPr lang="ru-RU" sz="1400" dirty="0">
                <a:latin typeface="Georgia" panose="02040502050405020303" pitchFamily="18" charset="0"/>
              </a:rPr>
              <a:t>чтобы количественно измерить результат процедуры.</a:t>
            </a:r>
          </a:p>
        </p:txBody>
      </p:sp>
    </p:spTree>
    <p:extLst>
      <p:ext uri="{BB962C8B-B14F-4D97-AF65-F5344CB8AC3E}">
        <p14:creationId xmlns:p14="http://schemas.microsoft.com/office/powerpoint/2010/main" val="331657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Аналоги </a:t>
            </a:r>
            <a:r>
              <a:rPr lang="ru-RU" sz="1600" dirty="0">
                <a:latin typeface="Georgia" panose="02040502050405020303" pitchFamily="18" charset="0"/>
              </a:rPr>
              <a:t>(конкуренция слабая)</a:t>
            </a:r>
            <a:r>
              <a:rPr lang="ru-RU" sz="1800" dirty="0">
                <a:latin typeface="Georgia" panose="02040502050405020303" pitchFamily="18" charset="0"/>
              </a:rPr>
              <a:t>:</a:t>
            </a:r>
          </a:p>
          <a:p>
            <a:pPr lvl="1">
              <a:buFont typeface="+mj-lt"/>
              <a:buAutoNum type="arabicPeriod"/>
            </a:pPr>
            <a:r>
              <a:rPr lang="ru-RU" sz="1400" dirty="0">
                <a:latin typeface="Georgia" panose="02040502050405020303" pitchFamily="18" charset="0"/>
              </a:rPr>
              <a:t>CO2-лазер - преимущественно рубцы;</a:t>
            </a:r>
          </a:p>
          <a:p>
            <a:pPr lvl="1">
              <a:buFont typeface="+mj-lt"/>
              <a:buAutoNum type="arabicPeriod"/>
            </a:pPr>
            <a:r>
              <a:rPr lang="ru-RU" sz="1400" dirty="0">
                <a:latin typeface="Georgia" panose="02040502050405020303" pitchFamily="18" charset="0"/>
              </a:rPr>
              <a:t>RF-лифтинг - преимущественно кожа;</a:t>
            </a:r>
          </a:p>
          <a:p>
            <a:pPr lvl="1">
              <a:buFont typeface="+mj-lt"/>
              <a:buAutoNum type="arabicPeriod"/>
            </a:pPr>
            <a:r>
              <a:rPr lang="ru-RU" sz="1400" dirty="0">
                <a:latin typeface="Georgia" panose="02040502050405020303" pitchFamily="18" charset="0"/>
              </a:rPr>
              <a:t>Мезотерапия - преимущественно сосуды.</a:t>
            </a:r>
          </a:p>
          <a:p>
            <a:pPr>
              <a:buFont typeface="+mj-lt"/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Преимущества</a:t>
            </a:r>
            <a:r>
              <a:rPr lang="ru-RU" sz="1800" dirty="0">
                <a:latin typeface="Georgia" panose="02040502050405020303" pitchFamily="18" charset="0"/>
              </a:rPr>
              <a:t>:</a:t>
            </a:r>
          </a:p>
          <a:p>
            <a:pPr lvl="1">
              <a:buFont typeface="+mj-lt"/>
              <a:buAutoNum type="arabicPeriod"/>
            </a:pPr>
            <a:r>
              <a:rPr lang="ru-RU" sz="1400" dirty="0">
                <a:latin typeface="Georgia" panose="02040502050405020303" pitchFamily="18" charset="0"/>
              </a:rPr>
              <a:t>Снижение неудач с 40% до 10–15%;</a:t>
            </a:r>
          </a:p>
          <a:p>
            <a:pPr lvl="1">
              <a:buFont typeface="+mj-lt"/>
              <a:buAutoNum type="arabicPeriod"/>
            </a:pPr>
            <a:r>
              <a:rPr lang="ru-RU" sz="1400" dirty="0">
                <a:latin typeface="Georgia" panose="02040502050405020303" pitchFamily="18" charset="0"/>
              </a:rPr>
              <a:t>Комплексность   </a:t>
            </a:r>
            <a:r>
              <a:rPr lang="ru-RU" sz="1400" dirty="0" err="1">
                <a:latin typeface="Georgia" panose="02040502050405020303" pitchFamily="18" charset="0"/>
              </a:rPr>
              <a:t>рубцы+кожа+сосуды</a:t>
            </a:r>
            <a:r>
              <a:rPr lang="ru-RU" sz="1400" dirty="0">
                <a:latin typeface="Georgia" panose="02040502050405020303" pitchFamily="18" charset="0"/>
              </a:rPr>
              <a:t> = курс 4 сеанса по 45 мин;</a:t>
            </a:r>
          </a:p>
          <a:p>
            <a:pPr lvl="1">
              <a:buFont typeface="+mj-lt"/>
              <a:buAutoNum type="arabicPeriod"/>
            </a:pPr>
            <a:r>
              <a:rPr lang="ru-RU" sz="1400" dirty="0">
                <a:latin typeface="Georgia" panose="02040502050405020303" pitchFamily="18" charset="0"/>
              </a:rPr>
              <a:t>Самоокупаемость + научный датасет.</a:t>
            </a:r>
          </a:p>
          <a:p>
            <a:pPr>
              <a:buFont typeface="+mj-lt"/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Востребованность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</a:p>
          <a:p>
            <a:pPr lvl="1">
              <a:buFont typeface="+mj-lt"/>
              <a:buAutoNum type="arabicPeriod"/>
            </a:pPr>
            <a:r>
              <a:rPr lang="ru-RU" sz="1400" dirty="0">
                <a:latin typeface="Georgia" panose="02040502050405020303" pitchFamily="18" charset="0"/>
              </a:rPr>
              <a:t>В одной Йошкар-Оле: </a:t>
            </a:r>
            <a:br>
              <a:rPr lang="ru-RU" sz="1400" dirty="0">
                <a:latin typeface="Georgia" panose="02040502050405020303" pitchFamily="18" charset="0"/>
              </a:rPr>
            </a:br>
            <a:r>
              <a:rPr lang="ru-RU" sz="1400" dirty="0">
                <a:latin typeface="Georgia" panose="02040502050405020303" pitchFamily="18" charset="0"/>
              </a:rPr>
              <a:t>~400–530 новых клиенток/год (30–40% от 1330 кесаревых сечений в 2024).</a:t>
            </a:r>
          </a:p>
          <a:p>
            <a:pPr lvl="1">
              <a:buFont typeface="+mj-lt"/>
              <a:buAutoNum type="arabicPeriod"/>
            </a:pPr>
            <a:r>
              <a:rPr lang="ru-RU" sz="1400" dirty="0">
                <a:latin typeface="Georgia" panose="02040502050405020303" pitchFamily="18" charset="0"/>
              </a:rPr>
              <a:t>Рынок включает женщин, родивших с кесаревым за 10 лет (~13–15 тыс. в Марий Эл).</a:t>
            </a:r>
          </a:p>
          <a:p>
            <a:pPr lvl="1">
              <a:buFont typeface="+mj-lt"/>
              <a:buAutoNum type="arabicPeriod"/>
            </a:pPr>
            <a:r>
              <a:rPr lang="ru-RU" sz="1400" dirty="0">
                <a:latin typeface="Georgia" panose="02040502050405020303" pitchFamily="18" charset="0"/>
              </a:rPr>
              <a:t>Проект обслуживает 910 сеансов/год, покрывая ~17–23% годовой потребности одного города Йошкар-Ола.</a:t>
            </a: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365689" y="776243"/>
            <a:ext cx="8550096" cy="525658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Область применения</a:t>
            </a:r>
            <a:r>
              <a:rPr lang="ru-RU" sz="1800" dirty="0">
                <a:latin typeface="Georgia" panose="02040502050405020303" pitchFamily="18" charset="0"/>
              </a:rPr>
              <a:t>: Эстетическая косметология,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послеродовая реабилитация в косметологических и медицинских центрах.</a:t>
            </a: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Рынок</a:t>
            </a:r>
            <a:r>
              <a:rPr lang="ru-RU" sz="1800" dirty="0">
                <a:latin typeface="Georgia" panose="02040502050405020303" pitchFamily="18" charset="0"/>
              </a:rPr>
              <a:t>: Женщины, родившие с кесаревым сечением за последние 10 лет,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ищущие косметологические услуги, включая вновь родивших ежегодно.</a:t>
            </a: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Сегмент</a:t>
            </a:r>
            <a:r>
              <a:rPr lang="ru-RU" sz="1800" dirty="0">
                <a:latin typeface="Georgia" panose="02040502050405020303" pitchFamily="18" charset="0"/>
              </a:rPr>
              <a:t>: Городские жительницы 20–40 лет, доход выше среднего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(~50 тыс. в Йошкар-Оле, ~0,5млн. в Приволжском ФО).</a:t>
            </a: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Рынок и потребность</a:t>
            </a:r>
            <a:r>
              <a:rPr lang="ru-RU" sz="1800" dirty="0">
                <a:latin typeface="Georgia" panose="02040502050405020303" pitchFamily="18" charset="0"/>
              </a:rPr>
              <a:t>:</a:t>
            </a:r>
          </a:p>
          <a:p>
            <a:pPr marL="400050" lvl="1" indent="0">
              <a:buNone/>
            </a:pPr>
            <a:r>
              <a:rPr lang="ru-RU" sz="1400" b="1" dirty="0">
                <a:latin typeface="Georgia" panose="02040502050405020303" pitchFamily="18" charset="0"/>
              </a:rPr>
              <a:t>Йошкар-Ола (Марий Эл</a:t>
            </a:r>
            <a:r>
              <a:rPr lang="ru-RU" sz="1400" dirty="0">
                <a:latin typeface="Georgia" panose="02040502050405020303" pitchFamily="18" charset="0"/>
              </a:rPr>
              <a:t>): 2024: 1330 кесаревых сечений (~31,4% от 4253 родов), </a:t>
            </a:r>
            <a:br>
              <a:rPr lang="ru-RU" sz="1400" dirty="0">
                <a:latin typeface="Georgia" panose="02040502050405020303" pitchFamily="18" charset="0"/>
              </a:rPr>
            </a:br>
            <a:r>
              <a:rPr lang="ru-RU" sz="1400" dirty="0">
                <a:latin typeface="Georgia" panose="02040502050405020303" pitchFamily="18" charset="0"/>
              </a:rPr>
              <a:t>30–40% (~400–530 женщин/год) заинтересованы в коррекции.</a:t>
            </a:r>
          </a:p>
          <a:p>
            <a:pPr marL="800100" lvl="2" indent="0">
              <a:buNone/>
            </a:pPr>
            <a:r>
              <a:rPr lang="ru-RU" sz="1300" dirty="0">
                <a:latin typeface="Georgia" panose="02040502050405020303" pitchFamily="18" charset="0"/>
              </a:rPr>
              <a:t>За 10 лет накопилось: ~13–15 тыс. потенциальных клиенток (1300–1500 кесаревых/год × 10).</a:t>
            </a:r>
          </a:p>
          <a:p>
            <a:pPr marL="800100" lvl="2" indent="0">
              <a:buNone/>
            </a:pPr>
            <a:r>
              <a:rPr lang="ru-RU" sz="1300" dirty="0">
                <a:latin typeface="Georgia" panose="02040502050405020303" pitchFamily="18" charset="0"/>
              </a:rPr>
              <a:t>Потребность: ~4000–5300 процедур/год (400–530 женщин × 4 процедуры × 2,5 курса в среднем).</a:t>
            </a:r>
          </a:p>
          <a:p>
            <a:pPr marL="800100" lvl="2" indent="0">
              <a:buNone/>
            </a:pPr>
            <a:r>
              <a:rPr lang="ru-RU" sz="1300" dirty="0">
                <a:latin typeface="Georgia" panose="02040502050405020303" pitchFamily="18" charset="0"/>
              </a:rPr>
              <a:t>Проект: 910 сеансов/год (~3,14 млн руб. при 3450 руб./сеанс), ~17–23% годовой потребности.</a:t>
            </a:r>
          </a:p>
          <a:p>
            <a:pPr marL="400050" lvl="1" indent="0">
              <a:buNone/>
            </a:pPr>
            <a:r>
              <a:rPr lang="ru-RU" sz="1400" b="1" dirty="0">
                <a:latin typeface="Georgia" panose="02040502050405020303" pitchFamily="18" charset="0"/>
              </a:rPr>
              <a:t>Татарстан</a:t>
            </a:r>
            <a:r>
              <a:rPr lang="ru-RU" sz="1400" dirty="0">
                <a:latin typeface="Georgia" panose="02040502050405020303" pitchFamily="18" charset="0"/>
              </a:rPr>
              <a:t>: </a:t>
            </a:r>
            <a:br>
              <a:rPr lang="ru-RU" sz="1400" dirty="0">
                <a:latin typeface="Georgia" panose="02040502050405020303" pitchFamily="18" charset="0"/>
              </a:rPr>
            </a:br>
            <a:r>
              <a:rPr lang="ru-RU" sz="1400" dirty="0">
                <a:latin typeface="Georgia" panose="02040502050405020303" pitchFamily="18" charset="0"/>
              </a:rPr>
              <a:t>2024: 33,9 тыс. родов, ~30% (~10,2 тыс.) — кесаревы сечения, </a:t>
            </a:r>
            <a:br>
              <a:rPr lang="ru-RU" sz="1400" dirty="0">
                <a:latin typeface="Georgia" panose="02040502050405020303" pitchFamily="18" charset="0"/>
              </a:rPr>
            </a:br>
            <a:r>
              <a:rPr lang="ru-RU" sz="1400" dirty="0">
                <a:latin typeface="Georgia" panose="02040502050405020303" pitchFamily="18" charset="0"/>
              </a:rPr>
              <a:t>~30–40% (~3000–4000 женщин/год) заинтересованы.</a:t>
            </a:r>
          </a:p>
          <a:p>
            <a:pPr marL="1314450" lvl="2" indent="-514350">
              <a:buAutoNum type="arabicPeriod"/>
            </a:pPr>
            <a:r>
              <a:rPr lang="ru-RU" sz="1300" dirty="0">
                <a:latin typeface="Georgia" panose="02040502050405020303" pitchFamily="18" charset="0"/>
              </a:rPr>
              <a:t>За 10 лет накопилось: ~100–120 тыс. клиенток.</a:t>
            </a:r>
          </a:p>
          <a:p>
            <a:pPr marL="1314450" lvl="2" indent="-514350">
              <a:buAutoNum type="arabicPeriod"/>
            </a:pPr>
            <a:r>
              <a:rPr lang="ru-RU" sz="1300" dirty="0">
                <a:latin typeface="Georgia" panose="02040502050405020303" pitchFamily="18" charset="0"/>
              </a:rPr>
              <a:t>Потребность: ~30–40 тыс. процедур/год.</a:t>
            </a:r>
          </a:p>
          <a:p>
            <a:pPr marL="1314450" lvl="2" indent="-514350">
              <a:buAutoNum type="arabicPeriod"/>
            </a:pPr>
            <a:r>
              <a:rPr lang="ru-RU" sz="1300" dirty="0">
                <a:latin typeface="Georgia" panose="02040502050405020303" pitchFamily="18" charset="0"/>
              </a:rPr>
              <a:t>Рынок на старте: ~103–138 млн руб./год (30–40 тыс. × 3450 руб.).</a:t>
            </a:r>
          </a:p>
          <a:p>
            <a:pPr marL="400050" lvl="1" indent="0">
              <a:buNone/>
            </a:pPr>
            <a:r>
              <a:rPr lang="ru-RU" sz="1400" b="1" dirty="0">
                <a:latin typeface="Georgia" panose="02040502050405020303" pitchFamily="18" charset="0"/>
              </a:rPr>
              <a:t>Россия</a:t>
            </a:r>
            <a:r>
              <a:rPr lang="ru-RU" sz="1400" dirty="0">
                <a:latin typeface="Georgia" panose="02040502050405020303" pitchFamily="18" charset="0"/>
              </a:rPr>
              <a:t>: </a:t>
            </a:r>
            <a:br>
              <a:rPr lang="ru-RU" sz="1400" dirty="0">
                <a:latin typeface="Georgia" panose="02040502050405020303" pitchFamily="18" charset="0"/>
              </a:rPr>
            </a:br>
            <a:r>
              <a:rPr lang="ru-RU" sz="1400" dirty="0">
                <a:latin typeface="Georgia" panose="02040502050405020303" pitchFamily="18" charset="0"/>
              </a:rPr>
              <a:t>2024: 1,24 млн родов, ~30% (~372 тыс.) — кесаревы сечения, </a:t>
            </a:r>
            <a:br>
              <a:rPr lang="ru-RU" sz="1400" dirty="0">
                <a:latin typeface="Georgia" panose="02040502050405020303" pitchFamily="18" charset="0"/>
              </a:rPr>
            </a:br>
            <a:r>
              <a:rPr lang="ru-RU" sz="1400" dirty="0">
                <a:latin typeface="Georgia" panose="02040502050405020303" pitchFamily="18" charset="0"/>
              </a:rPr>
              <a:t>~30–40% (~112–149 тыс. женщин/год) заинтересованы.</a:t>
            </a:r>
          </a:p>
          <a:p>
            <a:pPr marL="1314450" lvl="2" indent="-514350">
              <a:buAutoNum type="arabicPeriod"/>
            </a:pPr>
            <a:r>
              <a:rPr lang="ru-RU" sz="1300" dirty="0">
                <a:latin typeface="Georgia" panose="02040502050405020303" pitchFamily="18" charset="0"/>
              </a:rPr>
              <a:t>За 10 лет накопилось: ~1,1–1,5 млн клиенток.</a:t>
            </a:r>
          </a:p>
          <a:p>
            <a:pPr marL="1314450" lvl="2" indent="-514350">
              <a:buAutoNum type="arabicPeriod"/>
            </a:pPr>
            <a:r>
              <a:rPr lang="ru-RU" sz="1300" dirty="0">
                <a:latin typeface="Georgia" panose="02040502050405020303" pitchFamily="18" charset="0"/>
              </a:rPr>
              <a:t>Потребность: ~1,1–1,5 млн процедур/год.</a:t>
            </a:r>
          </a:p>
          <a:p>
            <a:pPr marL="1314450" lvl="2" indent="-514350">
              <a:buAutoNum type="arabicPeriod"/>
            </a:pPr>
            <a:r>
              <a:rPr lang="ru-RU" sz="1300" dirty="0">
                <a:latin typeface="Georgia" panose="02040502050405020303" pitchFamily="18" charset="0"/>
              </a:rPr>
              <a:t>Рынок на старте: ~3,8–5,2 млрд руб./год.</a:t>
            </a:r>
          </a:p>
          <a:p>
            <a:pPr marL="0" indent="0">
              <a:buNone/>
            </a:pPr>
            <a:r>
              <a:rPr lang="ru-RU" sz="1800" b="1" dirty="0">
                <a:latin typeface="Georgia" panose="02040502050405020303" pitchFamily="18" charset="0"/>
              </a:rPr>
              <a:t>Возможности проекта</a:t>
            </a:r>
            <a:r>
              <a:rPr lang="ru-RU" sz="1800" dirty="0">
                <a:latin typeface="Georgia" panose="02040502050405020303" pitchFamily="18" charset="0"/>
              </a:rPr>
              <a:t>: 910 процедур/год в Йошкар-Оле,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генерация 500 релевантных наборов данных для датасета и научного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Задача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Разработка протокола с УЗИ-данными.</a:t>
            </a: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Стартовые ресурсы</a:t>
            </a:r>
            <a:r>
              <a:rPr lang="ru-RU" sz="1800" dirty="0">
                <a:latin typeface="Georgia" panose="02040502050405020303" pitchFamily="18" charset="0"/>
              </a:rPr>
              <a:t>: Грант 1 млн руб., </a:t>
            </a:r>
            <a:r>
              <a:rPr lang="ru-RU" sz="1800" dirty="0" err="1">
                <a:latin typeface="Georgia" panose="02040502050405020303" pitchFamily="18" charset="0"/>
              </a:rPr>
              <a:t>Crystallite</a:t>
            </a:r>
            <a:r>
              <a:rPr lang="ru-RU" sz="1800" dirty="0">
                <a:latin typeface="Georgia" panose="02040502050405020303" pitchFamily="18" charset="0"/>
              </a:rPr>
              <a:t> </a:t>
            </a:r>
            <a:r>
              <a:rPr lang="ru-RU" sz="1800" dirty="0" err="1">
                <a:latin typeface="Georgia" panose="02040502050405020303" pitchFamily="18" charset="0"/>
              </a:rPr>
              <a:t>Depth</a:t>
            </a:r>
            <a:r>
              <a:rPr lang="ru-RU" sz="1800" dirty="0">
                <a:latin typeface="Georgia" panose="02040502050405020303" pitchFamily="18" charset="0"/>
              </a:rPr>
              <a:t> 8 с расходниками, команда, клиентская база </a:t>
            </a:r>
            <a:r>
              <a:rPr lang="ru-RU" sz="1800" dirty="0" err="1">
                <a:latin typeface="Georgia" panose="02040502050405020303" pitchFamily="18" charset="0"/>
              </a:rPr>
              <a:t>las.studio.telo</a:t>
            </a:r>
            <a:r>
              <a:rPr lang="ru-RU" sz="1800" dirty="0">
                <a:latin typeface="Georgia" panose="02040502050405020303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Компенсация затрат из гранта</a:t>
            </a:r>
            <a:r>
              <a:rPr lang="ru-RU" sz="1800" dirty="0">
                <a:latin typeface="Georgia" panose="02040502050405020303" pitchFamily="18" charset="0"/>
              </a:rPr>
              <a:t>:</a:t>
            </a:r>
          </a:p>
          <a:p>
            <a:pPr marL="400050" lvl="1" indent="0">
              <a:buNone/>
            </a:pPr>
            <a:r>
              <a:rPr lang="ru-RU" sz="1600" dirty="0">
                <a:latin typeface="Georgia" panose="02040502050405020303" pitchFamily="18" charset="0"/>
              </a:rPr>
              <a:t>1-й этап (100 тыс. руб.): ООО, аванс оборудования.</a:t>
            </a:r>
          </a:p>
          <a:p>
            <a:pPr marL="400050" lvl="1" indent="0">
              <a:buNone/>
            </a:pPr>
            <a:r>
              <a:rPr lang="ru-RU" sz="1600" dirty="0">
                <a:latin typeface="Georgia" panose="02040502050405020303" pitchFamily="18" charset="0"/>
              </a:rPr>
              <a:t>2-й этап (900 тыс. руб.): оборудование (191 тыс.), картриджи (770 тыс.), офис.</a:t>
            </a: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Компенсация затрат из выручки</a:t>
            </a:r>
            <a:r>
              <a:rPr lang="ru-RU" sz="1800" dirty="0">
                <a:latin typeface="Georgia" panose="02040502050405020303" pitchFamily="18" charset="0"/>
              </a:rPr>
              <a:t>: команда (745 тыс.), ИС (34 тыс.).</a:t>
            </a: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Команда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Руководитель, косметолог с навыками документирования опытов (ГПХ, 60 тыс./мес.), методист (60 тыс.),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патентный поверенный (25 тыс.).</a:t>
            </a: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Доход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Услуги ~3,14 млн руб.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Опыт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Руководитель </a:t>
            </a:r>
            <a:r>
              <a:rPr lang="ru-RU" sz="1800" dirty="0" err="1">
                <a:latin typeface="Georgia" panose="02040502050405020303" pitchFamily="18" charset="0"/>
              </a:rPr>
              <a:t>las.studio.telo</a:t>
            </a:r>
            <a:r>
              <a:rPr lang="ru-RU" sz="1800" dirty="0">
                <a:latin typeface="Georgia" panose="02040502050405020303" pitchFamily="18" charset="0"/>
              </a:rPr>
              <a:t>,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участник акселератора ПУТП 2024,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победа в «Стартап-марафоне» </a:t>
            </a:r>
            <a:r>
              <a:rPr lang="ru-RU" sz="1800" dirty="0" err="1">
                <a:latin typeface="Georgia" panose="02040502050405020303" pitchFamily="18" charset="0"/>
              </a:rPr>
              <a:t>МарГУ</a:t>
            </a:r>
            <a:r>
              <a:rPr lang="ru-RU" sz="1800" dirty="0">
                <a:latin typeface="Georgia" panose="02040502050405020303" pitchFamily="18" charset="0"/>
              </a:rPr>
              <a:t> 2024,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практика косметологом, ведение бизнеса студии.</a:t>
            </a: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Образование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Студент «лечебное дело», два курса косметологии.</a:t>
            </a:r>
          </a:p>
          <a:p>
            <a:pPr marL="514350" indent="-514350"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r>
              <a:rPr lang="ru-RU" sz="1800" b="1" dirty="0">
                <a:latin typeface="Georgia" panose="02040502050405020303" pitchFamily="18" charset="0"/>
              </a:rPr>
              <a:t>Программы</a:t>
            </a:r>
            <a:r>
              <a:rPr lang="ru-RU" sz="1800" dirty="0">
                <a:latin typeface="Georgia" panose="02040502050405020303" pitchFamily="18" charset="0"/>
              </a:rPr>
              <a:t>: </a:t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Акселератор ПУТП 2024.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Квалификация заявителя</a:t>
            </a:r>
          </a:p>
        </p:txBody>
      </p:sp>
    </p:spTree>
    <p:extLst>
      <p:ext uri="{BB962C8B-B14F-4D97-AF65-F5344CB8AC3E}">
        <p14:creationId xmlns:p14="http://schemas.microsoft.com/office/powerpoint/2010/main" val="310293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karinagumirova0@gmail.com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+7 939 720 77 17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34896" r="19769" b="32552"/>
          <a:stretch/>
        </p:blipFill>
        <p:spPr bwMode="auto">
          <a:xfrm>
            <a:off x="10692680" y="1556322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58264" y="1882173"/>
            <a:ext cx="34740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Заявка СтС-509688.</a:t>
            </a:r>
            <a:b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 err="1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Гумирова</a:t>
            </a: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Карина </a:t>
            </a:r>
            <a:r>
              <a:rPr lang="ru-RU" dirty="0" err="1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Флоритовна</a:t>
            </a: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err="1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Renemama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11347</TotalTime>
  <Words>863</Words>
  <Application>Microsoft Office PowerPoint</Application>
  <PresentationFormat>Экран (4:3)</PresentationFormat>
  <Paragraphs>80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Georgia</vt:lpstr>
      <vt:lpstr>Gilroy-ExtraBold</vt:lpstr>
      <vt:lpstr>Тема Office</vt:lpstr>
      <vt:lpstr>Студенческий  Стартап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Sofya Babenko</cp:lastModifiedBy>
  <cp:revision>77</cp:revision>
  <dcterms:created xsi:type="dcterms:W3CDTF">2023-02-08T09:03:57Z</dcterms:created>
  <dcterms:modified xsi:type="dcterms:W3CDTF">2025-06-01T18:34:32Z</dcterms:modified>
</cp:coreProperties>
</file>