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87" r:id="rId2"/>
    <p:sldId id="257" r:id="rId3"/>
    <p:sldId id="292" r:id="rId4"/>
    <p:sldId id="259" r:id="rId5"/>
    <p:sldId id="256" r:id="rId6"/>
    <p:sldId id="294" r:id="rId7"/>
    <p:sldId id="258" r:id="rId8"/>
    <p:sldId id="293" r:id="rId9"/>
    <p:sldId id="261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usso One" panose="02000503050000020004" pitchFamily="2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 Сергаев" initials="С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3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864" y="-72"/>
      </p:cViewPr>
      <p:guideLst>
        <p:guide orient="horz" pos="1620"/>
        <p:guide pos="2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2.fntdata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font" Target="fonts/font1.fntdata" /><Relationship Id="rId17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font" Target="fonts/font5.fntdata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font" Target="fonts/font4.fntdata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3.fntdata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9T21:44:06.951" idx="1">
    <p:pos x="576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39572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cb459e97d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dcb459e97d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cb459e97d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dcb459e97d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cb459e97d_2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" name="Google Shape;149;gdcb459e97d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cb459e97d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gdcb459e97d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cb459e97d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dcb459e97d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cb459e97d_2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gdcb459e97d_2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cb459e97d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dcb459e97d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cb459e97d_2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gdcb459e97d_2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7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7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 panose="020F0502020204030204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 panose="020F0502020204030204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 dirty="0"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–"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–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»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•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•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•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Char char="•"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microsoft.com/office/2007/relationships/hdphoto" Target="../media/hdphoto1.wdp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microsoft.com/office/2007/relationships/hdphoto" Target="../media/hdphoto2.wdp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6" Type="http://schemas.microsoft.com/office/2007/relationships/hdphoto" Target="../media/hdphoto4.wdp" /><Relationship Id="rId5" Type="http://schemas.openxmlformats.org/officeDocument/2006/relationships/image" Target="../media/image7.png" /><Relationship Id="rId4" Type="http://schemas.microsoft.com/office/2007/relationships/hdphoto" Target="../media/hdphoto3.wdp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Relationship Id="rId4" Type="http://schemas.microsoft.com/office/2007/relationships/hdphoto" Target="../media/hdphoto5.wdp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4" Type="http://schemas.microsoft.com/office/2007/relationships/hdphoto" Target="../media/hdphoto6.wd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4045" y="782638"/>
            <a:ext cx="4781550" cy="1455737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специи из шампиньонов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6025" y="2003425"/>
            <a:ext cx="3800475" cy="876300"/>
          </a:xfrm>
        </p:spPr>
        <p:txBody>
          <a:bodyPr>
            <a:noAutofit/>
          </a:bodyPr>
          <a:lstStyle/>
          <a:p>
            <a:r>
              <a:rPr lang="ru-RU" b="1" i="0" dirty="0">
                <a:solidFill>
                  <a:schemeClr val="tx2"/>
                </a:solidFill>
                <a:effectLst/>
                <a:latin typeface="Russo One" panose="02000503050000020004" charset="0"/>
              </a:rPr>
              <a:t>     </a:t>
            </a:r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Санкт-Петербургский государственный аграрный университет</a:t>
            </a:r>
          </a:p>
          <a:p>
            <a:pPr algn="l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99632" y="4677013"/>
            <a:ext cx="4019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45" y="2212194"/>
            <a:ext cx="3997548" cy="266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7" name="Google Shape;137;p26"/>
          <p:cNvSpPr txBox="1"/>
          <p:nvPr/>
        </p:nvSpPr>
        <p:spPr>
          <a:xfrm>
            <a:off x="377192" y="651202"/>
            <a:ext cx="460629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Целью нашего проекта является создание функционального продукта на основе шампиньона обогащенного растительными добавками.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27221" y="2336936"/>
            <a:ext cx="438912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Задачи:</a:t>
            </a:r>
            <a:b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</a:b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1. Улучшение вкусовых свойств блюд;</a:t>
            </a:r>
          </a:p>
          <a:p>
            <a:pPr lvl="0">
              <a:lnSpc>
                <a:spcPct val="140000"/>
              </a:lnSpc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2. Улучшения работы органов пищеварения;</a:t>
            </a:r>
          </a:p>
          <a:p>
            <a:pPr lvl="0">
              <a:lnSpc>
                <a:spcPct val="140000"/>
              </a:lnSpc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3. Популяризация шампиньонов как основы для специй.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616" y="95638"/>
            <a:ext cx="2567305" cy="224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192" y="90488"/>
            <a:ext cx="4797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EEECE1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Цель и задачи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актуальность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75260" y="747691"/>
            <a:ext cx="4114800" cy="2262982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малого производства качественных отечественных специй на основе грибов.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5260" y="2188836"/>
            <a:ext cx="45720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Проблема разработки отечественных специй актуальна, так как в последнее время уменьшилось количество импортированных продуктов этой сферы.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Эффективная переработка  шампиньонов обогащённых дополнительными добавками из растительного сырья.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342" y="289560"/>
            <a:ext cx="56328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ятиугольник 31"/>
          <p:cNvSpPr/>
          <p:nvPr/>
        </p:nvSpPr>
        <p:spPr>
          <a:xfrm>
            <a:off x="5286377" y="959425"/>
            <a:ext cx="3532042" cy="111529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ятиугольник 30"/>
          <p:cNvSpPr/>
          <p:nvPr/>
        </p:nvSpPr>
        <p:spPr>
          <a:xfrm>
            <a:off x="131618" y="2251364"/>
            <a:ext cx="3546764" cy="1115291"/>
          </a:xfrm>
          <a:prstGeom prst="homePlate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ятиугольник 28"/>
          <p:cNvSpPr/>
          <p:nvPr/>
        </p:nvSpPr>
        <p:spPr>
          <a:xfrm>
            <a:off x="131619" y="942109"/>
            <a:ext cx="3546764" cy="1149927"/>
          </a:xfrm>
          <a:prstGeom prst="homePlate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Google Shape;151;p28"/>
          <p:cNvSpPr txBox="1"/>
          <p:nvPr/>
        </p:nvSpPr>
        <p:spPr>
          <a:xfrm>
            <a:off x="204410" y="175683"/>
            <a:ext cx="4399685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Решение</a:t>
            </a:r>
            <a:r>
              <a:rPr lang="en-US" sz="2800" i="0" u="none" strike="noStrike" cap="none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 </a:t>
            </a:r>
            <a:r>
              <a:rPr lang="ru-RU" sz="2800" i="0" u="none" strike="noStrike" cap="none" dirty="0">
                <a:solidFill>
                  <a:schemeClr val="tx2"/>
                </a:solidFill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проблемы</a:t>
            </a:r>
            <a:endParaRPr sz="2800" dirty="0">
              <a:solidFill>
                <a:schemeClr val="tx2"/>
              </a:solidFill>
              <a:latin typeface="Times New Roman" panose="02020603050405020304" pitchFamily="18" charset="0"/>
              <a:ea typeface="Russo One" panose="02000503050000020004"/>
              <a:cs typeface="Times New Roman" panose="02020603050405020304" pitchFamily="18" charset="0"/>
              <a:sym typeface="Russo One" panose="02000503050000020004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305666" y="1129273"/>
            <a:ext cx="2783898" cy="77559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6F6E9"/>
                </a:solidFill>
                <a:latin typeface="Times New Roman" panose="02020603050405020304" pitchFamily="18" charset="0"/>
                <a:ea typeface="Space Mono"/>
                <a:cs typeface="Times New Roman" panose="02020603050405020304" pitchFamily="18" charset="0"/>
                <a:sym typeface="Space Mono"/>
              </a:rPr>
              <a:t>1.Организация производства шампиньонов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613256" y="1169858"/>
            <a:ext cx="3205163" cy="73501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2.Разработка рецептуры продукта (специй)</a:t>
            </a: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4294967295"/>
          </p:nvPr>
        </p:nvSpPr>
        <p:spPr>
          <a:xfrm>
            <a:off x="98715" y="2295092"/>
            <a:ext cx="3586595" cy="1071563"/>
          </a:xfrm>
        </p:spPr>
        <p:txBody>
          <a:bodyPr>
            <a:normAutofit/>
          </a:bodyPr>
          <a:lstStyle/>
          <a:p>
            <a:pPr marL="127000" indent="0" algn="l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3.Информирование потенциальных покупателей о нашем продукте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595631" y="3856053"/>
            <a:ext cx="22227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Недостатки: возможная конкуренция на рынке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43377" y="2488210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rgbClr val="EEEC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 новинка, доступная цена, достаточное количество производимого продукта</a:t>
            </a:r>
          </a:p>
        </p:txBody>
      </p:sp>
      <p:sp>
        <p:nvSpPr>
          <p:cNvPr id="35" name="Рамка 34"/>
          <p:cNvSpPr/>
          <p:nvPr/>
        </p:nvSpPr>
        <p:spPr>
          <a:xfrm>
            <a:off x="6365299" y="3545329"/>
            <a:ext cx="2648814" cy="1476603"/>
          </a:xfrm>
          <a:prstGeom prst="fram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Рамка 44"/>
          <p:cNvSpPr/>
          <p:nvPr/>
        </p:nvSpPr>
        <p:spPr>
          <a:xfrm>
            <a:off x="3959804" y="2216642"/>
            <a:ext cx="2653145" cy="1497245"/>
          </a:xfrm>
          <a:prstGeom prst="fram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7" b="94000" l="9182" r="89649">
                        <a14:foregroundMark x1="9182" y1="10833" x2="9683" y2="7333"/>
                        <a14:foregroundMark x1="40735" y1="62000" x2="41903" y2="63167"/>
                        <a14:backgroundMark x1="40568" y1="62000" x2="41736" y2="63167"/>
                        <a14:backgroundMark x1="57095" y1="53167" x2="57095" y2="53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510" y="3758046"/>
            <a:ext cx="1383144" cy="1385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482946" y="737212"/>
            <a:ext cx="5493385" cy="394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Проанализировав рынок приправ и специй РФ, можно сделать вывод, что в качестве конкурентов для нашего продукта выступают специи различных брендов с абсолютно разным составом и рекомендацией к применению для различных блюд. По статистике большим спросом пользуются более привычные приправы, такие как черный перец, лавровый лист, сушеные зелень и чеснок. Также спрос на специи выше в республиках северного Кавказа, так как там традиционно пища приправляется специями.</a:t>
            </a:r>
          </a:p>
          <a:p>
            <a:pPr marL="0" indent="0">
              <a:lnSpc>
                <a:spcPct val="121000"/>
              </a:lnSpc>
              <a:buNone/>
            </a:pPr>
            <a:endParaRPr sz="1800" dirty="0">
              <a:latin typeface="Times New Roman" panose="02020603050405020304" pitchFamily="18" charset="0"/>
              <a:ea typeface="Russo One" panose="02000503050000020004"/>
              <a:cs typeface="Times New Roman" panose="02020603050405020304" pitchFamily="18" charset="0"/>
              <a:sym typeface="Russo One" panose="02000503050000020004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73307" y="126365"/>
            <a:ext cx="2991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502" l="105" r="968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331" y="387350"/>
            <a:ext cx="2409465" cy="240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263" y="2926716"/>
            <a:ext cx="3656083" cy="200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2927" y="228759"/>
            <a:ext cx="6629399" cy="571500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уже решается проблема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28600" y="919480"/>
            <a:ext cx="8595360" cy="2262982"/>
          </a:xfrm>
        </p:spPr>
        <p:txBody>
          <a:bodyPr>
            <a:noAutofit/>
          </a:bodyPr>
          <a:lstStyle/>
          <a:p>
            <a:pPr marL="17145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большей части рынок специй в России довольно однообразен. Внедрение нового вида специй позволит разнообразить рынок и даст старт новым экспериментам в этой сфере.</a:t>
            </a:r>
          </a:p>
          <a:p>
            <a:pPr marL="17145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шампиньона в качестве основы для специй довольно выгодно, так как выращивание шампиньонов в России набирает большой оборот, и большая часть рынка заполнена отечественным товаром, следовательно продукция на его основе будет доступна большему количеству людей из-за невысокой цены.</a:t>
            </a:r>
          </a:p>
          <a:p>
            <a:pPr marL="17145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41" b="95625" l="302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41" y="3006436"/>
            <a:ext cx="3356264" cy="223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/>
        </p:nvSpPr>
        <p:spPr>
          <a:xfrm>
            <a:off x="3483610" y="766445"/>
            <a:ext cx="5532755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endParaRPr lang="ru-RU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endParaRPr lang="ru-RU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ru-RU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Российском рынке имеется только одна специя изготовленная из дикорастущих грибов.</a:t>
            </a:r>
          </a:p>
          <a:p>
            <a:pPr algn="ctr">
              <a:lnSpc>
                <a:spcPct val="140000"/>
              </a:lnSpc>
            </a:pPr>
            <a:r>
              <a:rPr lang="ru-RU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Прямые аналоги нашего продукта со схожим составом отсутствуют. 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Russo One" panose="020005030500000200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05" y="766518"/>
            <a:ext cx="2573953" cy="3262557"/>
          </a:xfrm>
          <a:prstGeom prst="rect">
            <a:avLst/>
          </a:prstGeom>
          <a:noFill/>
        </p:spPr>
      </p:pic>
      <p:cxnSp>
        <p:nvCxnSpPr>
          <p:cNvPr id="7" name="Google Shape;132;p25"/>
          <p:cNvCxnSpPr/>
          <p:nvPr/>
        </p:nvCxnSpPr>
        <p:spPr>
          <a:xfrm flipH="1">
            <a:off x="3422518" y="766458"/>
            <a:ext cx="8890" cy="3199765"/>
          </a:xfrm>
          <a:prstGeom prst="straightConnector1">
            <a:avLst/>
          </a:prstGeom>
          <a:noFill/>
          <a:ln w="952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/>
        </p:nvSpPr>
        <p:spPr>
          <a:xfrm>
            <a:off x="834736" y="1019175"/>
            <a:ext cx="7665028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Приготовленные специи из шампиньонов с различными растительными добавками однозначно можем рекомендовать в пищевое производство, как незаменимую  пряно-вкусовую, функциональную и полезную добавку к приготовлению горячих и холодных кулинарных изделий как полезные специи для всех слоев населения.</a:t>
            </a:r>
            <a:endPara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56366" y="197036"/>
            <a:ext cx="2395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EEECE1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Рекомендации</a:t>
            </a:r>
            <a:endParaRPr lang="ru-RU" sz="28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36" y="2655159"/>
            <a:ext cx="3096491" cy="234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69318" y="150813"/>
            <a:ext cx="4805363" cy="66660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lang="ru-RU" sz="3600" dirty="0">
                <a:latin typeface="Russo One" panose="02000503050000020004" charset="0"/>
              </a:rPr>
              <a:t>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56508" y="848158"/>
            <a:ext cx="5318414" cy="3824288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Савенок Наталья Анатольевна - наставник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Медведева Кристина      11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Чуприна Мария   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Старухина Елизавета      12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Варфлусева Мария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Илюшина Виталия          13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Цыганкова Алина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Шелудькова Виталия      14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Столярова Алина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Румянцев Даниил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Сергаев Сергей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Елохин Максим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Первачук Даниил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Пчелина Александра </a:t>
            </a:r>
          </a:p>
          <a:p>
            <a:pPr algn="l"/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380</Words>
  <Application>Microsoft Office PowerPoint</Application>
  <PresentationFormat>Экран (16:9)</PresentationFormat>
  <Paragraphs>43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Функциональные специи из шампиньонов </vt:lpstr>
      <vt:lpstr>Презентация PowerPoint</vt:lpstr>
      <vt:lpstr>Проблема и актуальность</vt:lpstr>
      <vt:lpstr>2.Разработка рецептуры продукта (специй)</vt:lpstr>
      <vt:lpstr>Презентация PowerPoint</vt:lpstr>
      <vt:lpstr>Как уже решается проблема</vt:lpstr>
      <vt:lpstr>Презентация PowerPoint</vt:lpstr>
      <vt:lpstr>Презентация PowerPoint</vt:lpstr>
      <vt:lpstr>КОМАНДА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Функциональные специи из шампиньонов</dc:title>
  <dc:creator>Щербакова В. Галина</dc:creator>
  <cp:lastModifiedBy>Шелудькова Виталия</cp:lastModifiedBy>
  <cp:revision>30</cp:revision>
  <dcterms:created xsi:type="dcterms:W3CDTF">2023-10-13T16:53:09Z</dcterms:created>
  <dcterms:modified xsi:type="dcterms:W3CDTF">2023-10-13T17:35:52Z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7B6FFAF5573449458B35E299EE9DB3C4_12</vt:lpwstr>
  </property>
  <property fmtid="{D5CDD505-2E9C-101B-9397-08002B2CF9AE}" pid="3" name="KSOProductBuildVer">
    <vt:lpwstr>1049-12.2.0.13215</vt:lpwstr>
  </property>
</Properties>
</file>