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083" autoAdjust="0"/>
  </p:normalViewPr>
  <p:slideViewPr>
    <p:cSldViewPr>
      <p:cViewPr>
        <p:scale>
          <a:sx n="95" d="100"/>
          <a:sy n="95" d="100"/>
        </p:scale>
        <p:origin x="66" y="32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ртём Юминов" userId="df0c22d31f8c88c0" providerId="LiveId" clId="{F7B37503-2F84-4105-A173-91F9E333983D}"/>
    <pc:docChg chg="custSel modSld">
      <pc:chgData name="Артём Юминов" userId="df0c22d31f8c88c0" providerId="LiveId" clId="{F7B37503-2F84-4105-A173-91F9E333983D}" dt="2023-05-23T16:25:05.074" v="33" actId="14100"/>
      <pc:docMkLst>
        <pc:docMk/>
      </pc:docMkLst>
      <pc:sldChg chg="modSp mod">
        <pc:chgData name="Артём Юминов" userId="df0c22d31f8c88c0" providerId="LiveId" clId="{F7B37503-2F84-4105-A173-91F9E333983D}" dt="2023-05-23T16:18:10.188" v="13" actId="20577"/>
        <pc:sldMkLst>
          <pc:docMk/>
          <pc:sldMk cId="0" sldId="256"/>
        </pc:sldMkLst>
        <pc:spChg chg="mod">
          <ac:chgData name="Артём Юминов" userId="df0c22d31f8c88c0" providerId="LiveId" clId="{F7B37503-2F84-4105-A173-91F9E333983D}" dt="2023-05-23T16:18:10.188" v="13" actId="20577"/>
          <ac:spMkLst>
            <pc:docMk/>
            <pc:sldMk cId="0" sldId="256"/>
            <ac:spMk id="232" creationId="{00000000-0000-0000-0000-000000000000}"/>
          </ac:spMkLst>
        </pc:spChg>
      </pc:sldChg>
      <pc:sldChg chg="addSp modSp mod">
        <pc:chgData name="Артём Юминов" userId="df0c22d31f8c88c0" providerId="LiveId" clId="{F7B37503-2F84-4105-A173-91F9E333983D}" dt="2023-05-23T16:25:05.074" v="33" actId="14100"/>
        <pc:sldMkLst>
          <pc:docMk/>
          <pc:sldMk cId="0" sldId="288"/>
        </pc:sldMkLst>
        <pc:picChg chg="add mod">
          <ac:chgData name="Артём Юминов" userId="df0c22d31f8c88c0" providerId="LiveId" clId="{F7B37503-2F84-4105-A173-91F9E333983D}" dt="2023-05-23T16:17:52.500" v="12" actId="1076"/>
          <ac:picMkLst>
            <pc:docMk/>
            <pc:sldMk cId="0" sldId="288"/>
            <ac:picMk id="3" creationId="{E09FCEDD-C629-4805-B93B-CBAD8C351F73}"/>
          </ac:picMkLst>
        </pc:picChg>
        <pc:picChg chg="add mod">
          <ac:chgData name="Артём Юминов" userId="df0c22d31f8c88c0" providerId="LiveId" clId="{F7B37503-2F84-4105-A173-91F9E333983D}" dt="2023-05-23T16:25:01.665" v="32" actId="14100"/>
          <ac:picMkLst>
            <pc:docMk/>
            <pc:sldMk cId="0" sldId="288"/>
            <ac:picMk id="7" creationId="{20DC22BF-DBA6-4E02-B54D-5E5BEC351895}"/>
          </ac:picMkLst>
        </pc:picChg>
        <pc:picChg chg="add mod">
          <ac:chgData name="Артём Юминов" userId="df0c22d31f8c88c0" providerId="LiveId" clId="{F7B37503-2F84-4105-A173-91F9E333983D}" dt="2023-05-23T16:25:05.074" v="33" actId="14100"/>
          <ac:picMkLst>
            <pc:docMk/>
            <pc:sldMk cId="0" sldId="288"/>
            <ac:picMk id="9" creationId="{EA7EF851-662D-48B3-8C97-0951B257E292}"/>
          </ac:picMkLst>
        </pc:picChg>
      </pc:sldChg>
      <pc:sldChg chg="addSp delSp modSp mod">
        <pc:chgData name="Артём Юминов" userId="df0c22d31f8c88c0" providerId="LiveId" clId="{F7B37503-2F84-4105-A173-91F9E333983D}" dt="2023-05-23T16:23:53.708" v="21" actId="1440"/>
        <pc:sldMkLst>
          <pc:docMk/>
          <pc:sldMk cId="0" sldId="297"/>
        </pc:sldMkLst>
        <pc:picChg chg="del">
          <ac:chgData name="Артём Юминов" userId="df0c22d31f8c88c0" providerId="LiveId" clId="{F7B37503-2F84-4105-A173-91F9E333983D}" dt="2023-05-23T16:19:31.833" v="14" actId="478"/>
          <ac:picMkLst>
            <pc:docMk/>
            <pc:sldMk cId="0" sldId="297"/>
            <ac:picMk id="6" creationId="{34DA60C0-CE40-49B3-9139-3F2D931B008B}"/>
          </ac:picMkLst>
        </pc:picChg>
        <pc:picChg chg="add mod">
          <ac:chgData name="Артём Юминов" userId="df0c22d31f8c88c0" providerId="LiveId" clId="{F7B37503-2F84-4105-A173-91F9E333983D}" dt="2023-05-23T16:23:53.708" v="21" actId="1440"/>
          <ac:picMkLst>
            <pc:docMk/>
            <pc:sldMk cId="0" sldId="297"/>
            <ac:picMk id="1026" creationId="{0A0F4548-8C68-4303-A366-560B58610B7A}"/>
          </ac:picMkLst>
        </pc:picChg>
      </pc:sldChg>
      <pc:sldChg chg="addSp delSp modSp mod">
        <pc:chgData name="Артём Юминов" userId="df0c22d31f8c88c0" providerId="LiveId" clId="{F7B37503-2F84-4105-A173-91F9E333983D}" dt="2023-05-23T16:24:49.157" v="31" actId="1076"/>
        <pc:sldMkLst>
          <pc:docMk/>
          <pc:sldMk cId="1044765229" sldId="306"/>
        </pc:sldMkLst>
        <pc:spChg chg="mod">
          <ac:chgData name="Артём Юминов" userId="df0c22d31f8c88c0" providerId="LiveId" clId="{F7B37503-2F84-4105-A173-91F9E333983D}" dt="2023-05-23T16:24:40.698" v="28" actId="1076"/>
          <ac:spMkLst>
            <pc:docMk/>
            <pc:sldMk cId="1044765229" sldId="306"/>
            <ac:spMk id="5" creationId="{7102F9B5-637E-4104-9E9B-169CC3E72A94}"/>
          </ac:spMkLst>
        </pc:spChg>
        <pc:picChg chg="del">
          <ac:chgData name="Артём Юминов" userId="df0c22d31f8c88c0" providerId="LiveId" clId="{F7B37503-2F84-4105-A173-91F9E333983D}" dt="2023-05-23T16:24:15.151" v="22" actId="478"/>
          <ac:picMkLst>
            <pc:docMk/>
            <pc:sldMk cId="1044765229" sldId="306"/>
            <ac:picMk id="6" creationId="{AFF29497-B484-4485-941C-910814E5557F}"/>
          </ac:picMkLst>
        </pc:picChg>
        <pc:picChg chg="add mod">
          <ac:chgData name="Артём Юминов" userId="df0c22d31f8c88c0" providerId="LiveId" clId="{F7B37503-2F84-4105-A173-91F9E333983D}" dt="2023-05-23T16:24:49.157" v="31" actId="1076"/>
          <ac:picMkLst>
            <pc:docMk/>
            <pc:sldMk cId="1044765229" sldId="306"/>
            <ac:picMk id="7" creationId="{8658FA83-B5D9-4FD7-A7D9-C107F913116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/>
            <a:t>Люди</a:t>
          </a:r>
          <a:r>
            <a:rPr lang="en-US" sz="2800" dirty="0"/>
            <a:t>,</a:t>
          </a:r>
          <a:r>
            <a:rPr lang="ru-RU" sz="2800" dirty="0"/>
            <a:t> стремящиеся сэкономить деньги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Готовы купить качественный продукт за наименьшую сумму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04C5BD1A-1BE6-4DB7-81C9-89A19B955B57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Есть время для поиска нужного товара и информации о нём</a:t>
          </a:r>
        </a:p>
      </dgm:t>
    </dgm:pt>
    <dgm:pt modelId="{AAB65A80-1C52-4921-A6A8-9C00D76869F7}" type="parTrans" cxnId="{36B5E494-531F-4218-A90D-F101ABFC5B02}">
      <dgm:prSet/>
      <dgm:spPr/>
      <dgm:t>
        <a:bodyPr/>
        <a:lstStyle/>
        <a:p>
          <a:endParaRPr lang="ru-RU"/>
        </a:p>
      </dgm:t>
    </dgm:pt>
    <dgm:pt modelId="{9A4E94E5-E438-47B2-B5A3-3DDFA4F2DD3B}" type="sibTrans" cxnId="{36B5E494-531F-4218-A90D-F101ABFC5B02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0" custLinFactNeighborY="-28428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5149838F-64A0-4733-A040-DD540C050955}" type="presOf" srcId="{04C5BD1A-1BE6-4DB7-81C9-89A19B955B57}" destId="{F974BE2A-CEEC-4ADA-B641-ABA1F5F10AA0}" srcOrd="0" destOrd="1" presId="urn:microsoft.com/office/officeart/2005/8/layout/vList5"/>
    <dgm:cxn modelId="{36B5E494-531F-4218-A90D-F101ABFC5B02}" srcId="{40823609-9E1F-477F-970E-0797297793BB}" destId="{04C5BD1A-1BE6-4DB7-81C9-89A19B955B57}" srcOrd="1" destOrd="0" parTransId="{AAB65A80-1C52-4921-A6A8-9C00D76869F7}" sibTransId="{9A4E94E5-E438-47B2-B5A3-3DDFA4F2DD3B}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dirty="0"/>
            <a:t>Люди</a:t>
          </a:r>
          <a:r>
            <a:rPr lang="en-US" sz="2800" dirty="0"/>
            <a:t>,</a:t>
          </a:r>
          <a:r>
            <a:rPr lang="ru-RU" sz="2800" dirty="0"/>
            <a:t> не любящие тратить много времени на покупки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Не готовы тратить много времени на поиск и покупку товара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04C5BD1A-1BE6-4DB7-81C9-89A19B955B57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dirty="0"/>
            <a:t>Не тратят много времени на поиск информации</a:t>
          </a:r>
        </a:p>
      </dgm:t>
    </dgm:pt>
    <dgm:pt modelId="{AAB65A80-1C52-4921-A6A8-9C00D76869F7}" type="parTrans" cxnId="{36B5E494-531F-4218-A90D-F101ABFC5B02}">
      <dgm:prSet/>
      <dgm:spPr/>
      <dgm:t>
        <a:bodyPr/>
        <a:lstStyle/>
        <a:p>
          <a:endParaRPr lang="ru-RU"/>
        </a:p>
      </dgm:t>
    </dgm:pt>
    <dgm:pt modelId="{9A4E94E5-E438-47B2-B5A3-3DDFA4F2DD3B}" type="sibTrans" cxnId="{36B5E494-531F-4218-A90D-F101ABFC5B02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0" custLinFactNeighborY="-28428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5149838F-64A0-4733-A040-DD540C050955}" type="presOf" srcId="{04C5BD1A-1BE6-4DB7-81C9-89A19B955B57}" destId="{F974BE2A-CEEC-4ADA-B641-ABA1F5F10AA0}" srcOrd="0" destOrd="1" presId="urn:microsoft.com/office/officeart/2005/8/layout/vList5"/>
    <dgm:cxn modelId="{36B5E494-531F-4218-A90D-F101ABFC5B02}" srcId="{40823609-9E1F-477F-970E-0797297793BB}" destId="{04C5BD1A-1BE6-4DB7-81C9-89A19B955B57}" srcOrd="1" destOrd="0" parTransId="{AAB65A80-1C52-4921-A6A8-9C00D76869F7}" sibTransId="{9A4E94E5-E438-47B2-B5A3-3DDFA4F2DD3B}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000" dirty="0"/>
            <a:t>Яндекс Маркет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2000" dirty="0"/>
            <a:t>E-</a:t>
          </a:r>
          <a:r>
            <a:rPr lang="en-US" sz="2000" dirty="0" err="1"/>
            <a:t>katalog</a:t>
          </a:r>
          <a:endParaRPr lang="ru-RU" sz="20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Яндекс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sz="2000" dirty="0"/>
            <a:t>E-</a:t>
          </a:r>
          <a:r>
            <a:rPr lang="en-US" sz="2000" dirty="0" err="1"/>
            <a:t>katalog</a:t>
          </a:r>
          <a:r>
            <a:rPr lang="ru-RU" sz="2000" dirty="0"/>
            <a:t>,</a:t>
          </a:r>
          <a:r>
            <a:rPr lang="en-US" sz="2000" b="1" dirty="0"/>
            <a:t>  </a:t>
          </a:r>
          <a:r>
            <a:rPr lang="en-US" sz="2000" b="0" dirty="0"/>
            <a:t>n-</a:t>
          </a:r>
          <a:r>
            <a:rPr lang="en-US" sz="2000" b="0" dirty="0" err="1"/>
            <a:t>katalog</a:t>
          </a:r>
          <a:r>
            <a:rPr lang="en-US" sz="2000" b="1" dirty="0"/>
            <a:t>, </a:t>
          </a:r>
          <a:r>
            <a:rPr lang="en-US" sz="2000" b="0" dirty="0" err="1"/>
            <a:t>HiBrain</a:t>
          </a:r>
          <a:r>
            <a:rPr lang="en-US" sz="2000" b="0" dirty="0"/>
            <a:t>, </a:t>
          </a:r>
          <a:r>
            <a:rPr lang="ru-RU" sz="2000" b="0" dirty="0"/>
            <a:t>Рейтинг Рунета</a:t>
          </a:r>
          <a:r>
            <a:rPr lang="en-US" sz="2000" b="1" dirty="0"/>
            <a:t>, </a:t>
          </a:r>
          <a:endParaRPr lang="ru-RU" sz="200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400" dirty="0"/>
            <a:t>Будет иметь узкую направленность по сравнению с маркетплейсами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3CF13CC4-6C94-4E16-9AF4-DDD74A3A9F4F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400" dirty="0"/>
            <a:t>Огромный список магазинов для сравнения</a:t>
          </a:r>
          <a:r>
            <a:rPr lang="en-US" sz="1400" dirty="0"/>
            <a:t>,</a:t>
          </a:r>
          <a:r>
            <a:rPr lang="ru-RU" sz="1400" dirty="0"/>
            <a:t> доступных в РФ</a:t>
          </a:r>
        </a:p>
      </dgm:t>
    </dgm:pt>
    <dgm:pt modelId="{C4FCFCCC-703C-41D1-92AB-E79A7FB8A08F}" type="parTrans" cxnId="{EF8C6994-141A-4732-80F6-2D9D023F6A64}">
      <dgm:prSet/>
      <dgm:spPr/>
      <dgm:t>
        <a:bodyPr/>
        <a:lstStyle/>
        <a:p>
          <a:endParaRPr lang="ru-RU"/>
        </a:p>
      </dgm:t>
    </dgm:pt>
    <dgm:pt modelId="{BFFFE41C-C352-42F7-8CBC-BED68544333E}" type="sibTrans" cxnId="{EF8C6994-141A-4732-80F6-2D9D023F6A64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EF8C6994-141A-4732-80F6-2D9D023F6A64}" srcId="{C1DCF8D2-41C8-416E-B988-A9BFE3AC37E6}" destId="{3CF13CC4-6C94-4E16-9AF4-DDD74A3A9F4F}" srcOrd="1" destOrd="0" parTransId="{C4FCFCCC-703C-41D1-92AB-E79A7FB8A08F}" sibTransId="{BFFFE41C-C352-42F7-8CBC-BED68544333E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26263F9F-F0FD-4062-838C-3F57D7817F8F}" type="presOf" srcId="{3CF13CC4-6C94-4E16-9AF4-DDD74A3A9F4F}" destId="{0C85A15E-56D2-44B3-8E52-7FFFB1AE2983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Готовы купить качественный продукт за наименьшую сумму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Есть время для поиска нужного товара и информации о нём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Люди</a:t>
          </a:r>
          <a:r>
            <a:rPr lang="en-US" sz="2800" kern="1200" dirty="0"/>
            <a:t>,</a:t>
          </a:r>
          <a:r>
            <a:rPr lang="ru-RU" sz="2800" kern="1200" dirty="0"/>
            <a:t> стремящиеся сэкономить деньги</a:t>
          </a:r>
        </a:p>
      </dsp:txBody>
      <dsp:txXfrm>
        <a:off x="81303" y="81303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Не готовы тратить много времени на поиск и покупку товара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Не тратят много времени на поиск информации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Люди</a:t>
          </a:r>
          <a:r>
            <a:rPr lang="en-US" sz="2800" kern="1200" dirty="0"/>
            <a:t>,</a:t>
          </a:r>
          <a:r>
            <a:rPr lang="ru-RU" sz="2800" kern="1200" dirty="0"/>
            <a:t> не любящие тратить много времени на покупки</a:t>
          </a:r>
        </a:p>
      </dsp:txBody>
      <dsp:txXfrm>
        <a:off x="81303" y="81303"/>
        <a:ext cx="3311059" cy="1502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23575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1235753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111364"/>
          <a:ext cx="3059169" cy="1391715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Яндекс Маркет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E-</a:t>
          </a:r>
          <a:r>
            <a:rPr lang="en-US" sz="2000" kern="1200" dirty="0" err="1"/>
            <a:t>katalog</a:t>
          </a:r>
          <a:endParaRPr lang="ru-RU" sz="2000" kern="1200" dirty="0"/>
        </a:p>
      </dsp:txBody>
      <dsp:txXfrm>
        <a:off x="0" y="2111364"/>
        <a:ext cx="3059169" cy="1391715"/>
      </dsp:txXfrm>
    </dsp:sp>
    <dsp:sp modelId="{34E68AF3-FEED-4A3D-869A-6E2B7BBFBA4D}">
      <dsp:nvSpPr>
        <dsp:cNvPr id="0" name=""/>
        <dsp:cNvSpPr/>
      </dsp:nvSpPr>
      <dsp:spPr>
        <a:xfrm>
          <a:off x="3490590" y="1235753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1235753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2132950"/>
          <a:ext cx="3059169" cy="139171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Яндекс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E-</a:t>
          </a:r>
          <a:r>
            <a:rPr lang="en-US" sz="2000" kern="1200" dirty="0" err="1"/>
            <a:t>katalog</a:t>
          </a:r>
          <a:r>
            <a:rPr lang="ru-RU" sz="2000" kern="1200" dirty="0"/>
            <a:t>,</a:t>
          </a:r>
          <a:r>
            <a:rPr lang="en-US" sz="2000" b="1" kern="1200" dirty="0"/>
            <a:t>  </a:t>
          </a:r>
          <a:r>
            <a:rPr lang="en-US" sz="2000" b="0" kern="1200" dirty="0"/>
            <a:t>n-</a:t>
          </a:r>
          <a:r>
            <a:rPr lang="en-US" sz="2000" b="0" kern="1200" dirty="0" err="1"/>
            <a:t>katalog</a:t>
          </a:r>
          <a:r>
            <a:rPr lang="en-US" sz="2000" b="1" kern="1200" dirty="0"/>
            <a:t>, </a:t>
          </a:r>
          <a:r>
            <a:rPr lang="en-US" sz="2000" b="0" kern="1200" dirty="0" err="1"/>
            <a:t>HiBrain</a:t>
          </a:r>
          <a:r>
            <a:rPr lang="en-US" sz="2000" b="0" kern="1200" dirty="0"/>
            <a:t>, </a:t>
          </a:r>
          <a:r>
            <a:rPr lang="ru-RU" sz="2000" b="0" kern="1200" dirty="0"/>
            <a:t>Рейтинг Рунета</a:t>
          </a:r>
          <a:r>
            <a:rPr lang="en-US" sz="2000" b="1" kern="1200" dirty="0"/>
            <a:t>, </a:t>
          </a:r>
          <a:endParaRPr lang="ru-RU" sz="2000" kern="1200" dirty="0"/>
        </a:p>
      </dsp:txBody>
      <dsp:txXfrm>
        <a:off x="3490590" y="2132950"/>
        <a:ext cx="3059169" cy="1391715"/>
      </dsp:txXfrm>
    </dsp:sp>
    <dsp:sp modelId="{869E6585-1C72-4E82-914E-39E2C4E28665}">
      <dsp:nvSpPr>
        <dsp:cNvPr id="0" name=""/>
        <dsp:cNvSpPr/>
      </dsp:nvSpPr>
      <dsp:spPr>
        <a:xfrm>
          <a:off x="6981180" y="1228325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1228325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132950"/>
          <a:ext cx="3059169" cy="1391715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Будет иметь узкую направленность по сравнению с маркетплейсами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Огромный список магазинов для сравнения</a:t>
          </a:r>
          <a:r>
            <a:rPr lang="en-US" sz="1400" kern="1200" dirty="0"/>
            <a:t>,</a:t>
          </a:r>
          <a:r>
            <a:rPr lang="ru-RU" sz="1400" kern="1200" dirty="0"/>
            <a:t> доступных в РФ</a:t>
          </a:r>
        </a:p>
      </dsp:txBody>
      <dsp:txXfrm>
        <a:off x="6978043" y="2132950"/>
        <a:ext cx="3059169" cy="1391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31BDB-A0C2-4E49-B856-44C6B304F105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83861-F70D-4DC0-897E-D2F83B7A6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146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83861-F70D-4DC0-897E-D2F83B7A662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08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>
                <a:latin typeface="Arial"/>
              </a:rPr>
              <a:t>Сервис для сравнения цен в интернет магазинах </a:t>
            </a:r>
            <a:r>
              <a:rPr lang="en-US" sz="2800" spc="-1" dirty="0">
                <a:latin typeface="Arial"/>
              </a:rPr>
              <a:t>“</a:t>
            </a:r>
            <a:r>
              <a:rPr lang="en-US" sz="2800" b="0" strike="noStrike" spc="-1" dirty="0" err="1">
                <a:latin typeface="Arial"/>
              </a:rPr>
              <a:t>SmartPrice</a:t>
            </a:r>
            <a:r>
              <a:rPr lang="en-US" sz="2800" b="0" strike="noStrike" spc="-1" dirty="0">
                <a:latin typeface="Arial"/>
              </a:rPr>
              <a:t>”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19832" y="3123307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 err="1"/>
              <a:t>Юминов</a:t>
            </a:r>
            <a:r>
              <a:rPr lang="ru-RU" sz="1400" dirty="0"/>
              <a:t> Артём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Создатель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Маркетолог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Студент </a:t>
            </a:r>
            <a:r>
              <a:rPr lang="ru-RU" sz="1400" dirty="0" err="1"/>
              <a:t>ИМИТиФ</a:t>
            </a:r>
            <a:r>
              <a:rPr lang="ru-RU" sz="1400" dirty="0"/>
              <a:t> направления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/>
              <a:t>Математика и компьютерные науки</a:t>
            </a:r>
          </a:p>
        </p:txBody>
      </p:sp>
      <p:pic>
        <p:nvPicPr>
          <p:cNvPr id="2" name="Picture 2" descr="https://sun9-6.userapi.com/impg/FEaZOsGlJrgscR5bQNT3XaHQHmgdY4Szf5zjRQ/jQhPKspA5h4.jpg?size=432x508&amp;quality=96&amp;sign=7cc34dc5349973ac480b68c9c0e73ad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14" y="881429"/>
            <a:ext cx="1822351" cy="21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79951" y="4386074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431801" y="5211056"/>
            <a:ext cx="9289032" cy="45949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defRPr/>
            </a:pPr>
            <a:r>
              <a:rPr lang="ru-RU" sz="1400" kern="0" dirty="0">
                <a:solidFill>
                  <a:sysClr val="windowText" lastClr="000000"/>
                </a:solidFill>
                <a:ea typeface="MS Gothic" pitchFamily="49" charset="-128"/>
              </a:rPr>
              <a:t>Создание площадки для </a:t>
            </a:r>
            <a:r>
              <a:rPr lang="ru-RU" sz="1400" dirty="0"/>
              <a:t>поиска и сравнения информации о ценах и предложениях на различных интернет-ресурсах.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245128"/>
              </p:ext>
            </p:extLst>
          </p:nvPr>
        </p:nvGraphicFramePr>
        <p:xfrm>
          <a:off x="71760" y="123056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A2CF136C-B165-462C-B1E3-4C08E17F5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6681196"/>
              </p:ext>
            </p:extLst>
          </p:nvPr>
        </p:nvGraphicFramePr>
        <p:xfrm>
          <a:off x="61168" y="2922663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510673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676093" y="1107083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Проект помогает людям сэкономить время и деньги при покупках в интернет магазинах.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На данный момент готов прототип с интерфейсом сайта.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9FCEDD-C629-4805-B93B-CBAD8C351F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93" y="2187203"/>
            <a:ext cx="2562640" cy="32208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DC22BF-DBA6-4E02-B54D-5E5BEC351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28" y="2196296"/>
            <a:ext cx="2668016" cy="32208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7EF851-662D-48B3-8C97-0951B257E2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780" y="2331219"/>
            <a:ext cx="2529724" cy="32208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865090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Большие данные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4618605" y="1602549"/>
            <a:ext cx="398956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Пользователи интернета от 18 до 60 лет</a:t>
            </a:r>
            <a:r>
              <a:rPr lang="en-US" sz="2000" dirty="0"/>
              <a:t>, </a:t>
            </a:r>
            <a:r>
              <a:rPr lang="ru-RU" sz="2000" dirty="0"/>
              <a:t>которые хотят сэкономить время и средства.</a:t>
            </a:r>
          </a:p>
          <a:p>
            <a:r>
              <a:rPr lang="ru-RU" sz="2000" dirty="0"/>
              <a:t>Производят покупки через интернет магазины.</a:t>
            </a:r>
          </a:p>
          <a:p>
            <a:r>
              <a:rPr lang="ru-RU" sz="1400" dirty="0"/>
              <a:t> </a:t>
            </a:r>
          </a:p>
        </p:txBody>
      </p:sp>
      <p:pic>
        <p:nvPicPr>
          <p:cNvPr id="1026" name="Picture 2" descr="edu.gounn.ru/hello Регистрация родителей по пригласительному коду">
            <a:extLst>
              <a:ext uri="{FF2B5EF4-FFF2-40B4-BE49-F238E27FC236}">
                <a16:creationId xmlns:a16="http://schemas.microsoft.com/office/drawing/2014/main" id="{04662BFF-0B03-42E5-B3B5-C4A708BC6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91" y="1669235"/>
            <a:ext cx="3893337" cy="269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19690" y="4212535"/>
            <a:ext cx="4796573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94630" y="4339637"/>
            <a:ext cx="4819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ЦА</a:t>
            </a:r>
            <a:r>
              <a:rPr lang="en-US" dirty="0"/>
              <a:t>: </a:t>
            </a:r>
            <a:r>
              <a:rPr lang="ru-RU" dirty="0"/>
              <a:t>Люди 18-60 лет проживающие в РФ и делающие покупки в интернет магазинах. 19.4 млн. человек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400" b="1" dirty="0">
                <a:effectLst/>
              </a:rPr>
              <a:t>PAM (</a:t>
            </a:r>
            <a:r>
              <a:rPr lang="ru-RU" sz="1400" b="1" dirty="0" err="1">
                <a:effectLst/>
              </a:rPr>
              <a:t>Potential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Available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Market</a:t>
            </a:r>
            <a:r>
              <a:rPr lang="ru-RU" sz="1400" b="1" dirty="0">
                <a:effectLst/>
              </a:rPr>
              <a:t>) – </a:t>
            </a:r>
            <a:r>
              <a:rPr lang="ru-RU" sz="1400" dirty="0"/>
              <a:t>2.14 млрд. чел.</a:t>
            </a:r>
          </a:p>
          <a:p>
            <a:pPr algn="l"/>
            <a:endParaRPr lang="ru-RU" sz="1400" b="1" dirty="0">
              <a:effectLst/>
            </a:endParaRPr>
          </a:p>
          <a:p>
            <a:pPr algn="l"/>
            <a:r>
              <a:rPr lang="ru-RU" sz="1400" b="1" dirty="0">
                <a:effectLst/>
              </a:rPr>
              <a:t>TAM (</a:t>
            </a:r>
            <a:r>
              <a:rPr lang="ru-RU" sz="1400" b="1" dirty="0" err="1">
                <a:effectLst/>
              </a:rPr>
              <a:t>Total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Addressable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Market</a:t>
            </a:r>
            <a:r>
              <a:rPr lang="ru-RU" sz="1400" b="1" dirty="0">
                <a:effectLst/>
              </a:rPr>
              <a:t>) – </a:t>
            </a:r>
            <a:r>
              <a:rPr lang="ru-RU" sz="1400" dirty="0">
                <a:effectLst/>
              </a:rPr>
              <a:t>346.8 млн чел.</a:t>
            </a:r>
          </a:p>
          <a:p>
            <a:pPr algn="l"/>
            <a:endParaRPr lang="ru-RU" sz="1400" dirty="0">
              <a:effectLst/>
            </a:endParaRPr>
          </a:p>
          <a:p>
            <a:r>
              <a:rPr lang="ru-RU" sz="1400" b="1" dirty="0">
                <a:effectLst/>
              </a:rPr>
              <a:t>SAM (</a:t>
            </a:r>
            <a:r>
              <a:rPr lang="ru-RU" sz="1400" b="1" dirty="0" err="1">
                <a:effectLst/>
              </a:rPr>
              <a:t>Serviceable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Available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Market</a:t>
            </a:r>
            <a:r>
              <a:rPr lang="ru-RU" sz="1400" b="1" dirty="0">
                <a:effectLst/>
              </a:rPr>
              <a:t>) – </a:t>
            </a:r>
            <a:r>
              <a:rPr lang="ru-RU" sz="1400" dirty="0"/>
              <a:t>64.8 млн. человек.</a:t>
            </a:r>
          </a:p>
          <a:p>
            <a:br>
              <a:rPr lang="ru-RU" sz="1400" dirty="0"/>
            </a:br>
            <a:r>
              <a:rPr lang="ru-RU" sz="1400" b="1" dirty="0">
                <a:effectLst/>
              </a:rPr>
              <a:t>SOM (</a:t>
            </a:r>
            <a:r>
              <a:rPr lang="ru-RU" sz="1400" b="1" dirty="0" err="1">
                <a:effectLst/>
              </a:rPr>
              <a:t>Serviceable</a:t>
            </a:r>
            <a:r>
              <a:rPr lang="ru-RU" sz="1400" b="1" dirty="0">
                <a:effectLst/>
              </a:rPr>
              <a:t> &amp; </a:t>
            </a:r>
            <a:r>
              <a:rPr lang="ru-RU" sz="1400" b="1" dirty="0" err="1">
                <a:effectLst/>
              </a:rPr>
              <a:t>Obtainable</a:t>
            </a:r>
            <a:r>
              <a:rPr lang="ru-RU" sz="1400" b="1" dirty="0">
                <a:effectLst/>
              </a:rPr>
              <a:t> </a:t>
            </a:r>
            <a:r>
              <a:rPr lang="ru-RU" sz="1400" b="1" dirty="0" err="1">
                <a:effectLst/>
              </a:rPr>
              <a:t>Market</a:t>
            </a:r>
            <a:r>
              <a:rPr lang="ru-RU" sz="1400" b="1" dirty="0">
                <a:effectLst/>
              </a:rPr>
              <a:t>) – </a:t>
            </a:r>
            <a:r>
              <a:rPr lang="en-US" sz="1400" dirty="0"/>
              <a:t>19.4</a:t>
            </a:r>
            <a:r>
              <a:rPr lang="ru-RU" sz="1400" dirty="0"/>
              <a:t> млн. чел.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57236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78560"/>
              </p:ext>
            </p:extLst>
          </p:nvPr>
        </p:nvGraphicFramePr>
        <p:xfrm>
          <a:off x="0" y="931307"/>
          <a:ext cx="10080626" cy="46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450052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45005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740168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b="0" dirty="0"/>
                        <a:t>Постоянные издержки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Аренда</a:t>
                      </a:r>
                      <a:r>
                        <a:rPr lang="ru-RU" sz="1200" b="0" baseline="0" dirty="0"/>
                        <a:t> серверов </a:t>
                      </a:r>
                      <a:endParaRPr lang="ru-RU" sz="12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Поддержание</a:t>
                      </a:r>
                      <a:r>
                        <a:rPr lang="ru-RU" sz="1200" b="0" baseline="0" dirty="0"/>
                        <a:t> сервиса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00" b="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b="0" baseline="0" dirty="0"/>
                        <a:t>УСН 6%</a:t>
                      </a:r>
                      <a:endParaRPr lang="ru-RU" sz="1200" b="0" dirty="0"/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Фиксированный взнос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43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211 рублей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Реклама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Договора с партнерами-магазинами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488520"/>
            <a:ext cx="187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Массовый рынок любых товаров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Доступность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Удобство при использовании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Получение информации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Помощь в выборе продукта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9371" y="2789820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Непрямые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488520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Поддержка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111063" y="2729331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57587" y="1488520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Помощь в поиске товаров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Интеграция с интернет-магазинами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Анализ и предоставление информации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Рекламные агентства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Магазины</a:t>
            </a:r>
            <a:r>
              <a:rPr lang="en-US" sz="1200" dirty="0"/>
              <a:t>,</a:t>
            </a:r>
            <a:r>
              <a:rPr lang="ru-RU" sz="1200" dirty="0"/>
              <a:t> чьи товары мы размещаем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</a:t>
            </a:r>
            <a:endParaRPr sz="4000" dirty="0">
              <a:ea typeface="MS Gothic" pitchFamily="49" charset="-128"/>
            </a:endParaRPr>
          </a:p>
        </p:txBody>
      </p:sp>
      <p:cxnSp>
        <p:nvCxnSpPr>
          <p:cNvPr id="5" name="Google Shape;223;p28">
            <a:extLst>
              <a:ext uri="{FF2B5EF4-FFF2-40B4-BE49-F238E27FC236}">
                <a16:creationId xmlns:a16="http://schemas.microsoft.com/office/drawing/2014/main" id="{8CC79EC3-9162-4646-BDDA-FCE5AD492C20}"/>
              </a:ext>
            </a:extLst>
          </p:cNvPr>
          <p:cNvCxnSpPr/>
          <p:nvPr/>
        </p:nvCxnSpPr>
        <p:spPr>
          <a:xfrm rot="10800000">
            <a:off x="1080000" y="1539131"/>
            <a:ext cx="0" cy="11592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lg" len="lg"/>
            <a:tailEnd type="oval" w="lg" len="lg"/>
          </a:ln>
        </p:spPr>
      </p:cxnSp>
      <p:cxnSp>
        <p:nvCxnSpPr>
          <p:cNvPr id="6" name="Google Shape;227;p28">
            <a:extLst>
              <a:ext uri="{FF2B5EF4-FFF2-40B4-BE49-F238E27FC236}">
                <a16:creationId xmlns:a16="http://schemas.microsoft.com/office/drawing/2014/main" id="{8966A366-E853-47DC-B7F8-E2E35E1E456B}"/>
              </a:ext>
            </a:extLst>
          </p:cNvPr>
          <p:cNvCxnSpPr/>
          <p:nvPr/>
        </p:nvCxnSpPr>
        <p:spPr>
          <a:xfrm rot="10800000">
            <a:off x="1080496" y="2793832"/>
            <a:ext cx="0" cy="11592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lg" len="lg"/>
            <a:tailEnd type="oval" w="lg" len="lg"/>
          </a:ln>
        </p:spPr>
      </p:cxnSp>
      <p:cxnSp>
        <p:nvCxnSpPr>
          <p:cNvPr id="7" name="Google Shape;227;p28">
            <a:extLst>
              <a:ext uri="{FF2B5EF4-FFF2-40B4-BE49-F238E27FC236}">
                <a16:creationId xmlns:a16="http://schemas.microsoft.com/office/drawing/2014/main" id="{227F2F9E-8E88-4E04-A7EA-2A3C3BC67A61}"/>
              </a:ext>
            </a:extLst>
          </p:cNvPr>
          <p:cNvCxnSpPr/>
          <p:nvPr/>
        </p:nvCxnSpPr>
        <p:spPr>
          <a:xfrm rot="10800000">
            <a:off x="1079752" y="4048533"/>
            <a:ext cx="0" cy="11592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lg" len="lg"/>
            <a:tailEnd type="oval" w="lg" len="lg"/>
          </a:ln>
        </p:spPr>
      </p:cxnSp>
      <p:sp>
        <p:nvSpPr>
          <p:cNvPr id="8" name="Google Shape;226;p28">
            <a:extLst>
              <a:ext uri="{FF2B5EF4-FFF2-40B4-BE49-F238E27FC236}">
                <a16:creationId xmlns:a16="http://schemas.microsoft.com/office/drawing/2014/main" id="{83913D6C-5584-4109-A85E-69E1909B8E07}"/>
              </a:ext>
            </a:extLst>
          </p:cNvPr>
          <p:cNvSpPr txBox="1"/>
          <p:nvPr/>
        </p:nvSpPr>
        <p:spPr>
          <a:xfrm>
            <a:off x="1583928" y="1832831"/>
            <a:ext cx="3156439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Quicksand"/>
                <a:cs typeface="Quicksand"/>
                <a:sym typeface="Quicksand"/>
              </a:rPr>
              <a:t>Поиск и выбор товаров</a:t>
            </a:r>
            <a:endParaRPr sz="1800" dirty="0">
              <a:ea typeface="Quicksand"/>
              <a:cs typeface="Quicksand"/>
              <a:sym typeface="Quicksand"/>
            </a:endParaRPr>
          </a:p>
        </p:txBody>
      </p:sp>
      <p:sp>
        <p:nvSpPr>
          <p:cNvPr id="9" name="Google Shape;224;p28">
            <a:extLst>
              <a:ext uri="{FF2B5EF4-FFF2-40B4-BE49-F238E27FC236}">
                <a16:creationId xmlns:a16="http://schemas.microsoft.com/office/drawing/2014/main" id="{74513828-87AF-4C49-A4AD-053EB1134F3A}"/>
              </a:ext>
            </a:extLst>
          </p:cNvPr>
          <p:cNvSpPr txBox="1"/>
          <p:nvPr/>
        </p:nvSpPr>
        <p:spPr>
          <a:xfrm>
            <a:off x="1583928" y="3087532"/>
            <a:ext cx="23103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Quicksand"/>
                <a:cs typeface="Quicksand"/>
                <a:sym typeface="Quicksand"/>
              </a:rPr>
              <a:t>Сравнение цен</a:t>
            </a:r>
            <a:endParaRPr sz="1800" dirty="0">
              <a:ea typeface="Quicksand"/>
              <a:cs typeface="Quicksand"/>
              <a:sym typeface="Quicksand"/>
            </a:endParaRPr>
          </a:p>
        </p:txBody>
      </p:sp>
      <p:sp>
        <p:nvSpPr>
          <p:cNvPr id="10" name="Google Shape;225;p28">
            <a:extLst>
              <a:ext uri="{FF2B5EF4-FFF2-40B4-BE49-F238E27FC236}">
                <a16:creationId xmlns:a16="http://schemas.microsoft.com/office/drawing/2014/main" id="{D3644B76-506E-4AAF-88AC-268D57B9552B}"/>
              </a:ext>
            </a:extLst>
          </p:cNvPr>
          <p:cNvSpPr txBox="1"/>
          <p:nvPr/>
        </p:nvSpPr>
        <p:spPr>
          <a:xfrm>
            <a:off x="1583928" y="4356690"/>
            <a:ext cx="23103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ea typeface="Quicksand"/>
                <a:cs typeface="Quicksand"/>
                <a:sym typeface="Quicksand"/>
              </a:rPr>
              <a:t>Покупка товаров</a:t>
            </a:r>
            <a:endParaRPr sz="1800" dirty="0"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A2C637-BCAC-4A62-94DF-C5AB210248C3}"/>
              </a:ext>
            </a:extLst>
          </p:cNvPr>
          <p:cNvSpPr txBox="1"/>
          <p:nvPr/>
        </p:nvSpPr>
        <p:spPr>
          <a:xfrm>
            <a:off x="719832" y="1080000"/>
            <a:ext cx="72214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Специфичная: Создать сервис для сравнения информации по ценам в интернет магазинах.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Измеримая: К концу 2024 году запустить сайт и начать заключение договоров о партнерстве с онлайн магазинами.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Достижимая: Разработать и запустить платформу в течение следующего года, подключить рекламную монетизацию.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Релевантная: Учитывая растущий спрос на онлайн покупки и отсутствие серьезной конкуренции, создание такой платформы будет актуально и полезно для многих людей.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Ограниченная по времени: Достигнуть цели в течение следующих 2 лет, увеличивая количество магазинов на площадке и улучшая возможности сервиса для пользователей.</a:t>
            </a:r>
          </a:p>
          <a:p>
            <a:endParaRPr lang="ru-RU" sz="1400" dirty="0"/>
          </a:p>
          <a:p>
            <a:r>
              <a:rPr lang="ru-RU" sz="1400" dirty="0"/>
              <a:t>Итого</a:t>
            </a:r>
            <a:r>
              <a:rPr lang="en-US" sz="1400" dirty="0"/>
              <a:t>: </a:t>
            </a:r>
            <a:r>
              <a:rPr lang="ru-RU" sz="1400" dirty="0"/>
              <a:t>К концу 2024 года достичь 216 000 уникальных пользователей сервиса.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736346"/>
              </p:ext>
            </p:extLst>
          </p:nvPr>
        </p:nvGraphicFramePr>
        <p:xfrm>
          <a:off x="143768" y="1467123"/>
          <a:ext cx="9793089" cy="316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Создание сайта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Создание базы данных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310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325000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br>
              <a:rPr lang="ru-RU" sz="4000" dirty="0">
                <a:latin typeface="+mn-lt"/>
              </a:rPr>
            </a:b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03808" y="106159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общество с ограниченной ответственностью. Выбранная система налогообложения УСН -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налог 6% от дохода.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357192"/>
              </p:ext>
            </p:extLst>
          </p:nvPr>
        </p:nvGraphicFramePr>
        <p:xfrm>
          <a:off x="79749" y="982800"/>
          <a:ext cx="9921126" cy="5250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394436">
                  <a:extLst>
                    <a:ext uri="{9D8B030D-6E8A-4147-A177-3AD203B41FA5}">
                      <a16:colId xmlns:a16="http://schemas.microsoft.com/office/drawing/2014/main" val="2368985314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i="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Месяц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i="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 тыс.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40</a:t>
                      </a:r>
                    </a:p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44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53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60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73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85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100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120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133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148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160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180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1 196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780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Аренда серверов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 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60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2.1.3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Модерация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40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360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2.1.4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Поддержка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360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-11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-2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73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140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-1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-8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-2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2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3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4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5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6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8</a:t>
                      </a:r>
                      <a:r>
                        <a:rPr lang="en-US" sz="1400" i="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266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i="0" u="none" strike="noStrike" baseline="0" dirty="0">
                          <a:effectLst/>
                          <a:latin typeface="+mn-lt"/>
                        </a:rPr>
                        <a:t>. </a:t>
                      </a:r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i="0" u="none" strike="noStrike" dirty="0">
                          <a:effectLst/>
                          <a:latin typeface="+mn-lt"/>
                        </a:rPr>
                        <a:t>325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311181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Объем продаж рекламы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 шт.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3987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101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216667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410C74-7FA7-4AE1-B52F-E27C77340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2356787"/>
            <a:ext cx="10080625" cy="331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3706777" y="3387214"/>
            <a:ext cx="2667067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Юминов Артём 89127542553,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Artemyminoff2@yandexd.ru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 descr="https://sun9-6.userapi.com/impg/FEaZOsGlJrgscR5bQNT3XaHQHmgdY4Szf5zjRQ/jQhPKspA5h4.jpg?size=432x508&amp;quality=96&amp;sign=7cc34dc5349973ac480b68c9c0e73ad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00" y="982800"/>
            <a:ext cx="2029775" cy="238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2.userapi.com/impg/nfEqu6WBFL8XnGzsN8sd0VFxtI2hzAQucyJvVg/CXh3e9_g5Gg.jpg?size=445x445&amp;quality=95&amp;sign=263c5f027124af8da50da04da1d80a1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03" y="4131419"/>
            <a:ext cx="1421614" cy="142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9223</TotalTime>
  <Words>999</Words>
  <Application>Microsoft Office PowerPoint</Application>
  <PresentationFormat>Произвольный</PresentationFormat>
  <Paragraphs>408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</vt:lpstr>
      <vt:lpstr>Цель проекта по SMART</vt:lpstr>
      <vt:lpstr>Стартовые инвестиции</vt:lpstr>
      <vt:lpstr>Организационный план 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43</cp:revision>
  <dcterms:created xsi:type="dcterms:W3CDTF">2022-10-14T10:42:52Z</dcterms:created>
  <dcterms:modified xsi:type="dcterms:W3CDTF">2023-07-27T09:22:00Z</dcterms:modified>
  <dc:language>ru-RU</dc:language>
</cp:coreProperties>
</file>