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70" r:id="rId6"/>
    <p:sldId id="271" r:id="rId7"/>
    <p:sldId id="260" r:id="rId8"/>
    <p:sldId id="261" r:id="rId9"/>
    <p:sldId id="262" r:id="rId10"/>
    <p:sldId id="263" r:id="rId11"/>
    <p:sldId id="269" r:id="rId12"/>
    <p:sldId id="264" r:id="rId13"/>
    <p:sldId id="272" r:id="rId14"/>
    <p:sldId id="273" r:id="rId15"/>
    <p:sldId id="274" r:id="rId16"/>
    <p:sldId id="265" r:id="rId17"/>
    <p:sldId id="266" r:id="rId18"/>
    <p:sldId id="268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5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046514-E06F-41E0-B9FD-F7010D73E1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8048" y="1809750"/>
            <a:ext cx="10318418" cy="3238500"/>
          </a:xfrm>
        </p:spPr>
        <p:txBody>
          <a:bodyPr/>
          <a:lstStyle/>
          <a:p>
            <a:r>
              <a:rPr lang="ru-RU" sz="6000" dirty="0"/>
              <a:t>Лидеры будущего: Развиваем потенциал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989EFA-1B95-4D3A-822A-0293C4531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73313" y="5877596"/>
            <a:ext cx="8045373" cy="742279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8669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5862EF-6AB6-4D84-93B0-E550FA99F705}"/>
              </a:ext>
            </a:extLst>
          </p:cNvPr>
          <p:cNvSpPr txBox="1"/>
          <p:nvPr/>
        </p:nvSpPr>
        <p:spPr>
          <a:xfrm>
            <a:off x="1083129" y="1880790"/>
            <a:ext cx="976811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/>
              <a:t>Цель:</a:t>
            </a:r>
            <a:r>
              <a:rPr lang="ru-RU" dirty="0"/>
              <a:t> Подготовить молодых людей (16-25 лет) к успеху в учебе, карьере и жизни, развивая лидерские навыки и уверенность в себе.</a:t>
            </a:r>
          </a:p>
          <a:p>
            <a:pPr algn="just"/>
            <a:r>
              <a:rPr lang="ru-RU" b="1" dirty="0"/>
              <a:t>Мотивация:</a:t>
            </a:r>
            <a:endParaRPr lang="ru-RU" dirty="0"/>
          </a:p>
          <a:p>
            <a:pPr algn="just"/>
            <a:r>
              <a:rPr lang="ru-RU" dirty="0"/>
              <a:t>Мир нуждается в молодых лидерах, готовых решать сложные проблемы.</a:t>
            </a:r>
          </a:p>
          <a:p>
            <a:pPr algn="just"/>
            <a:r>
              <a:rPr lang="ru-RU" dirty="0"/>
              <a:t>Проект предоставляет инструменты и поддержку для развития лидерского потенциала.</a:t>
            </a:r>
          </a:p>
          <a:p>
            <a:pPr algn="just"/>
            <a:r>
              <a:rPr lang="ru-RU" dirty="0"/>
              <a:t>Инвестируем в будущее, помогая молодым людям изменить мир.</a:t>
            </a:r>
          </a:p>
          <a:p>
            <a:pPr algn="just"/>
            <a:r>
              <a:rPr lang="ru-RU" b="1" dirty="0"/>
              <a:t>Деятельность:</a:t>
            </a:r>
            <a:endParaRPr lang="ru-RU" dirty="0"/>
          </a:p>
          <a:p>
            <a:pPr algn="just"/>
            <a:r>
              <a:rPr lang="ru-RU" b="1" dirty="0"/>
              <a:t>Тренинги:</a:t>
            </a:r>
            <a:r>
              <a:rPr lang="ru-RU" dirty="0"/>
              <a:t> Коммуникация, работа в команде, принятие решений, эмоциональный интеллект.</a:t>
            </a:r>
          </a:p>
          <a:p>
            <a:pPr algn="just"/>
            <a:r>
              <a:rPr lang="ru-RU" b="1" dirty="0"/>
              <a:t>Наставничество:</a:t>
            </a:r>
            <a:r>
              <a:rPr lang="ru-RU" dirty="0"/>
              <a:t> Опыт, знания и поддержка от наставников.</a:t>
            </a:r>
          </a:p>
          <a:p>
            <a:pPr algn="just"/>
            <a:r>
              <a:rPr lang="ru-RU" b="1" dirty="0"/>
              <a:t>Волонтёрство:</a:t>
            </a:r>
            <a:r>
              <a:rPr lang="ru-RU" dirty="0"/>
              <a:t> Практика лидерских навыков и вклад в сообщество.</a:t>
            </a:r>
          </a:p>
          <a:p>
            <a:pPr algn="just"/>
            <a:r>
              <a:rPr lang="ru-RU" b="1" dirty="0"/>
              <a:t>События:</a:t>
            </a:r>
            <a:r>
              <a:rPr lang="ru-RU" dirty="0"/>
              <a:t> Конференции, мастер-классы, нетворкинг-встречи.</a:t>
            </a:r>
          </a:p>
          <a:p>
            <a:pPr algn="just"/>
            <a:r>
              <a:rPr lang="ru-RU" b="1" dirty="0"/>
              <a:t>Онлайн-платформа:</a:t>
            </a:r>
            <a:r>
              <a:rPr lang="ru-RU" dirty="0"/>
              <a:t> Образовательный контент, форумы, возможности для нетворкинга.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747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3BB9B1-B04B-4303-9705-8AA0C331224B}"/>
              </a:ext>
            </a:extLst>
          </p:cNvPr>
          <p:cNvSpPr txBox="1"/>
          <p:nvPr/>
        </p:nvSpPr>
        <p:spPr>
          <a:xfrm>
            <a:off x="1028700" y="1375618"/>
            <a:ext cx="111633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Цель:</a:t>
            </a:r>
            <a:r>
              <a:rPr lang="ru-RU" dirty="0"/>
              <a:t> Подготовить молодых людей к успеху в учебе, карьере и жизни, помогая им стать уверенными лидерами, способными вносить позитивный вклад в свои сообщества и мир.</a:t>
            </a:r>
          </a:p>
          <a:p>
            <a:r>
              <a:rPr lang="ru-RU" b="1" dirty="0"/>
              <a:t>Ключевые навыки:</a:t>
            </a:r>
            <a:endParaRPr lang="ru-RU" dirty="0"/>
          </a:p>
          <a:p>
            <a:r>
              <a:rPr lang="ru-RU" dirty="0"/>
              <a:t>Коммуникация</a:t>
            </a:r>
          </a:p>
          <a:p>
            <a:r>
              <a:rPr lang="ru-RU" dirty="0"/>
              <a:t>Работа в команде</a:t>
            </a:r>
          </a:p>
          <a:p>
            <a:r>
              <a:rPr lang="ru-RU" dirty="0"/>
              <a:t>Принятие решений</a:t>
            </a:r>
          </a:p>
          <a:p>
            <a:r>
              <a:rPr lang="ru-RU" dirty="0"/>
              <a:t>Эмоциональный интеллект</a:t>
            </a:r>
          </a:p>
          <a:p>
            <a:r>
              <a:rPr lang="ru-RU" dirty="0"/>
              <a:t>Решение проблем</a:t>
            </a:r>
          </a:p>
          <a:p>
            <a:r>
              <a:rPr lang="ru-RU" dirty="0"/>
              <a:t>Критическое мышление</a:t>
            </a:r>
          </a:p>
          <a:p>
            <a:r>
              <a:rPr lang="ru-RU" b="1" dirty="0"/>
              <a:t>Преимущества для участников:</a:t>
            </a:r>
            <a:endParaRPr lang="ru-RU" dirty="0"/>
          </a:p>
          <a:p>
            <a:r>
              <a:rPr lang="ru-RU" dirty="0"/>
              <a:t>Развитие лидерских навыков</a:t>
            </a:r>
          </a:p>
          <a:p>
            <a:r>
              <a:rPr lang="ru-RU" dirty="0"/>
              <a:t>Повышение уверенности в себе</a:t>
            </a:r>
          </a:p>
          <a:p>
            <a:r>
              <a:rPr lang="ru-RU" dirty="0"/>
              <a:t>Достижение личных и профессиональных целей</a:t>
            </a:r>
          </a:p>
          <a:p>
            <a:r>
              <a:rPr lang="ru-RU" dirty="0"/>
              <a:t>Возможности для общения с другими молодыми лидерами</a:t>
            </a:r>
          </a:p>
          <a:p>
            <a:r>
              <a:rPr lang="ru-RU" b="1" dirty="0"/>
              <a:t>Устойчивость проекта:</a:t>
            </a:r>
            <a:endParaRPr lang="ru-RU" dirty="0"/>
          </a:p>
          <a:p>
            <a:r>
              <a:rPr lang="ru-RU" dirty="0"/>
              <a:t>Поддержка за счет платы за участие, членских взносов, грантов и спонсорства</a:t>
            </a:r>
          </a:p>
          <a:p>
            <a:r>
              <a:rPr lang="ru-RU" dirty="0"/>
              <a:t>Партнерство с образовательными учреждениями и организациями, работающими с молодежью</a:t>
            </a:r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ACEE91-0506-463B-AAD9-625D852759B9}"/>
              </a:ext>
            </a:extLst>
          </p:cNvPr>
          <p:cNvSpPr txBox="1"/>
          <p:nvPr/>
        </p:nvSpPr>
        <p:spPr>
          <a:xfrm>
            <a:off x="3676650" y="27415"/>
            <a:ext cx="48387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Формулировка цели проекта:</a:t>
            </a:r>
            <a:endParaRPr lang="ru-RU" sz="2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4616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F0CC4B9-A0A5-4DE9-9D61-8D342C2C6843}"/>
              </a:ext>
            </a:extLst>
          </p:cNvPr>
          <p:cNvSpPr txBox="1"/>
          <p:nvPr/>
        </p:nvSpPr>
        <p:spPr>
          <a:xfrm>
            <a:off x="1093764" y="889843"/>
            <a:ext cx="1018902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/>
              <a:t>Планирование и разработка:</a:t>
            </a:r>
            <a:r>
              <a:rPr lang="ru-RU" dirty="0"/>
              <a:t> Создание учебной программы, набор и обучение наставников, установление партнерств.</a:t>
            </a:r>
          </a:p>
          <a:p>
            <a:pPr algn="just"/>
            <a:r>
              <a:rPr lang="ru-RU" b="1" dirty="0"/>
              <a:t>Запуск и реализация:</a:t>
            </a:r>
            <a:r>
              <a:rPr lang="ru-RU" dirty="0"/>
              <a:t> Запуск онлайн-платформы, проведение тренингов, соединение молодых людей с наставниками, организация мероприятий и возможностей для волонтёрства.</a:t>
            </a:r>
          </a:p>
          <a:p>
            <a:pPr algn="just"/>
            <a:r>
              <a:rPr lang="ru-RU" b="1" dirty="0"/>
              <a:t>Мониторинг и оценка:</a:t>
            </a:r>
            <a:r>
              <a:rPr lang="ru-RU" dirty="0"/>
              <a:t> Регулярный мониторинг прогресса участников, получение обратной связи и корректировка программы, оценка воздействия проекта.</a:t>
            </a:r>
          </a:p>
          <a:p>
            <a:pPr algn="just"/>
            <a:r>
              <a:rPr lang="ru-RU" b="1" dirty="0"/>
              <a:t>Устойчивость:</a:t>
            </a:r>
            <a:r>
              <a:rPr lang="ru-RU" dirty="0"/>
              <a:t> Обеспечение устойчивого финансирования, расширение партнерств и сетей, вовлечение молодых лидеров в планирование и реализацию проекта.</a:t>
            </a:r>
          </a:p>
          <a:p>
            <a:pPr algn="just"/>
            <a:r>
              <a:rPr lang="ru-RU" b="1" dirty="0"/>
              <a:t>Ответы на контрольные вопросы:</a:t>
            </a:r>
            <a:endParaRPr lang="ru-RU" dirty="0"/>
          </a:p>
          <a:p>
            <a:pPr algn="just"/>
            <a:r>
              <a:rPr lang="ru-RU" b="1" dirty="0"/>
              <a:t>Спонсоры:</a:t>
            </a:r>
            <a:endParaRPr lang="ru-RU" dirty="0"/>
          </a:p>
          <a:p>
            <a:pPr algn="just"/>
            <a:r>
              <a:rPr lang="ru-RU" dirty="0"/>
              <a:t>Проект основан на проверенных методах развития лидерских качеств, подтвержденных исследованиями.</a:t>
            </a:r>
          </a:p>
          <a:p>
            <a:pPr algn="just"/>
            <a:r>
              <a:rPr lang="ru-RU" dirty="0"/>
              <a:t>Обеспечение устойчивости проекта через различные источники финансирования и партнерства.</a:t>
            </a:r>
          </a:p>
          <a:p>
            <a:pPr algn="just"/>
            <a:r>
              <a:rPr lang="ru-RU" b="1" dirty="0"/>
              <a:t>Участники:</a:t>
            </a:r>
            <a:endParaRPr lang="ru-RU" dirty="0"/>
          </a:p>
          <a:p>
            <a:pPr algn="just"/>
            <a:r>
              <a:rPr lang="ru-RU" dirty="0"/>
              <a:t>Развитие конкретных лидерских навыков.</a:t>
            </a:r>
          </a:p>
          <a:p>
            <a:pPr algn="just"/>
            <a:r>
              <a:rPr lang="ru-RU" dirty="0"/>
              <a:t>Помощь в достижении личных и профессиональных целей.</a:t>
            </a:r>
          </a:p>
          <a:p>
            <a:pPr algn="just"/>
            <a:r>
              <a:rPr lang="ru-RU" dirty="0"/>
              <a:t>Возможности для общения и нетворкинга.</a:t>
            </a:r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55CBBF-5A9D-4B63-836A-9927802E2EF4}"/>
              </a:ext>
            </a:extLst>
          </p:cNvPr>
          <p:cNvSpPr txBox="1"/>
          <p:nvPr/>
        </p:nvSpPr>
        <p:spPr>
          <a:xfrm>
            <a:off x="4291012" y="0"/>
            <a:ext cx="360997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План действий:</a:t>
            </a:r>
            <a:endParaRPr lang="ru-RU" sz="2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8856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CC58EF3-83A9-4227-B659-B28329FA7131}"/>
              </a:ext>
            </a:extLst>
          </p:cNvPr>
          <p:cNvSpPr/>
          <p:nvPr/>
        </p:nvSpPr>
        <p:spPr>
          <a:xfrm>
            <a:off x="3756170" y="406484"/>
            <a:ext cx="4679659" cy="40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cap="all" dirty="0">
                <a:ea typeface="Calibri" panose="020F0502020204030204" pitchFamily="34" charset="0"/>
                <a:cs typeface="Times New Roman" panose="02020603050405020304" pitchFamily="18" charset="0"/>
              </a:rPr>
              <a:t>Разработка учебных программ</a:t>
            </a:r>
            <a:endParaRPr lang="ru-RU" sz="20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C26DAB6-6D5F-464D-B794-44BEFD0DCBA9}"/>
              </a:ext>
            </a:extLst>
          </p:cNvPr>
          <p:cNvSpPr/>
          <p:nvPr/>
        </p:nvSpPr>
        <p:spPr>
          <a:xfrm>
            <a:off x="1040235" y="811851"/>
            <a:ext cx="10561739" cy="5642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1400" b="1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Понимаем, кому и зачем:</a:t>
            </a:r>
            <a:r>
              <a:rPr lang="ru-RU" sz="1400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Определяем, кто учится и какие лидерские качества нужно развить.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1400" b="1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Планируем, что учить:</a:t>
            </a:r>
            <a:r>
              <a:rPr lang="ru-RU" sz="1400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Выбираем методы (лекции, игры, кейсы), создаем материалы и структуру.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1400" b="1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Проверяем, как учатся:</a:t>
            </a:r>
            <a:r>
              <a:rPr lang="ru-RU" sz="1400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Придумываем тесты, задания, чтобы оценить прогресс.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1400" b="1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Проводим обучение:</a:t>
            </a:r>
            <a:r>
              <a:rPr lang="ru-RU" sz="1400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Приглашаем тренеров и учим по плану.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1400" b="1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Смотрим на результаты:</a:t>
            </a:r>
            <a:r>
              <a:rPr lang="ru-RU" sz="1400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Собираем отзывы, анализируем, что хорошо, что нет, и улучшаем программу.</a:t>
            </a:r>
            <a:endParaRPr lang="en-US" sz="1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1400" b="1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Главные принципы: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Практика:</a:t>
            </a:r>
            <a:r>
              <a:rPr lang="ru-RU" sz="1400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Много упражнений, чтобы применять знания.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Индивидуальность:</a:t>
            </a:r>
            <a:r>
              <a:rPr lang="ru-RU" sz="1400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Учитываем особенности каждого ученика.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Общение:</a:t>
            </a:r>
            <a:r>
              <a:rPr lang="ru-RU" sz="1400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Все активно участвуют в процессе.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Постоянное улучшение:</a:t>
            </a:r>
            <a:r>
              <a:rPr lang="ru-RU" sz="1400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Программа меняется к лучшему.</a:t>
            </a:r>
            <a:endParaRPr lang="en-US" sz="1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400" b="1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Типичная программа включает: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Самопознание:</a:t>
            </a:r>
            <a:r>
              <a:rPr lang="ru-RU" sz="1400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Узнать свои сильные и слабые стороны.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Коммуникация:</a:t>
            </a:r>
            <a:r>
              <a:rPr lang="ru-RU" sz="1400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Уметь общаться и влиять.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Мотивация:</a:t>
            </a:r>
            <a:r>
              <a:rPr lang="ru-RU" sz="1400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Уметь вдохновлять себя и других.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Управление командой:</a:t>
            </a:r>
            <a:r>
              <a:rPr lang="ru-RU" sz="1400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Уметь руководить и делегировать.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Решения:</a:t>
            </a:r>
            <a:r>
              <a:rPr lang="ru-RU" sz="1400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Уметь мыслить стратегически и решать проблемы.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Управление изменениями:</a:t>
            </a:r>
            <a:r>
              <a:rPr lang="ru-RU" sz="1400" dirty="0">
                <a:solidFill>
                  <a:srgbClr val="21252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Уметь адаптироваться к новому.</a:t>
            </a:r>
            <a:endParaRPr lang="ru-RU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14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4D2D522-5A02-4BE7-B8AA-1D5B0A64E9AC}"/>
              </a:ext>
            </a:extLst>
          </p:cNvPr>
          <p:cNvSpPr/>
          <p:nvPr/>
        </p:nvSpPr>
        <p:spPr>
          <a:xfrm>
            <a:off x="964733" y="293615"/>
            <a:ext cx="10830187" cy="6559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ea typeface="Calibri" panose="020F0502020204030204" pitchFamily="34" charset="0"/>
                <a:cs typeface="Times New Roman" panose="02020603050405020304" pitchFamily="18" charset="0"/>
              </a:rPr>
              <a:t>РАЗРАБОТКА САЙТА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Персонал входящий для разработки сайта и его поддержки.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* Продуктовый менеджер: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    Руководит разработкой сайта, определяет его цели и стратегию, следит за выполнением задач и бюджетом.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    Обладает глубоким пониманием потребностей целевой аудитории и рынка образовательных услуг.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* UI/UX дизайнер: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    Создает дизайн сайта, отвечающий за его привлекательность, удобство использования, логичность навигации и соответствие концепции.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    Обладает опытом работы с веб-дизайном, знанием принципов UX/UI, умением работать с различными инструментами дизайна.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*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Frontend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-разработчик: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    Отвечает за визуальную часть сайта (HTML, CSS,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JavaScript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), создает интерактивные элементы и анимации, обеспечивает адаптивность под разные устройства.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    Имеет опыт работы с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JavaScript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-фреймворками (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React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Vue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Angular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кроссбраузерной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версткой, понимание принципов SEO-оптимизации.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*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Backend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-разработчик: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    Отвечает за серверную часть сайта, базы данных, логику обработки данных, API для интеграции с другими сервисами.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    Обладает опытом работы с языками программирования (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Python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, PHP, Node.js), базами данных (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MySQL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PostgreSQL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MongoDB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), знанием принципов безопасности веб-приложений.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* Тестировщик: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    Проверяет работоспособность сайта, выявляет ошибки и баги, проводит функциональное и юзабилити-тестирование.</a:t>
            </a:r>
          </a:p>
          <a:p>
            <a:r>
              <a:rPr lang="ru-RU" sz="1400" dirty="0">
                <a:ea typeface="Calibri" panose="020F0502020204030204" pitchFamily="34" charset="0"/>
              </a:rPr>
              <a:t>     Обладает внимательностью к деталям, умением работать с тестовыми сценариями, знанием различных инструментов тестирования.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80300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250AFA2-1D1F-403F-9705-5490BFDDEFFF}"/>
              </a:ext>
            </a:extLst>
          </p:cNvPr>
          <p:cNvSpPr txBox="1"/>
          <p:nvPr/>
        </p:nvSpPr>
        <p:spPr>
          <a:xfrm>
            <a:off x="1001486" y="1157514"/>
            <a:ext cx="820057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/>
              <a:t>Фёдоров А.В. </a:t>
            </a:r>
            <a:r>
              <a:rPr lang="ru-RU" dirty="0"/>
              <a:t>- Руководитель проекта (стратегия, координация, отчетность)</a:t>
            </a:r>
          </a:p>
          <a:p>
            <a:pPr algn="just"/>
            <a:r>
              <a:rPr lang="ru-RU" b="1" dirty="0"/>
              <a:t>Фёдоров А.В.</a:t>
            </a:r>
            <a:r>
              <a:rPr lang="ru-RU" dirty="0"/>
              <a:t> -  Менеджер по операциям (планирование, организация, бюджет)</a:t>
            </a:r>
          </a:p>
          <a:p>
            <a:pPr algn="just"/>
            <a:r>
              <a:rPr lang="ru-RU" b="1" dirty="0"/>
              <a:t>Расюк К.М.</a:t>
            </a:r>
            <a:r>
              <a:rPr lang="ru-RU" dirty="0"/>
              <a:t> - Аналитик/тренер по лидерству (разработка и реализация программы, наставничество)</a:t>
            </a:r>
          </a:p>
          <a:p>
            <a:pPr algn="just"/>
            <a:r>
              <a:rPr lang="ru-RU" b="1" dirty="0"/>
              <a:t>Сысолятин Д.М.</a:t>
            </a:r>
            <a:r>
              <a:rPr lang="ru-RU" dirty="0"/>
              <a:t> - Генератор идей/менеджер по связям с общественностью (информирование, привлечение участников)</a:t>
            </a:r>
          </a:p>
          <a:p>
            <a:pPr algn="just"/>
            <a:r>
              <a:rPr lang="ru-RU" b="1" dirty="0"/>
              <a:t>Порубов П.А.</a:t>
            </a:r>
            <a:r>
              <a:rPr lang="ru-RU" dirty="0"/>
              <a:t> - Финансовый директор (управление финансами, отчетность)</a:t>
            </a:r>
          </a:p>
          <a:p>
            <a:pPr algn="just"/>
            <a:r>
              <a:rPr lang="ru-RU" b="1" dirty="0"/>
              <a:t>Принцип работы:</a:t>
            </a:r>
            <a:endParaRPr lang="ru-RU" dirty="0"/>
          </a:p>
          <a:p>
            <a:pPr algn="just"/>
            <a:r>
              <a:rPr lang="ru-RU" b="1" dirty="0"/>
              <a:t>Распределение ролей:</a:t>
            </a:r>
            <a:r>
              <a:rPr lang="ru-RU" dirty="0"/>
              <a:t> оптимизировано на основе опыта и компетенций каждого члена команды.</a:t>
            </a:r>
          </a:p>
          <a:p>
            <a:pPr algn="just"/>
            <a:r>
              <a:rPr lang="ru-RU" b="1" dirty="0"/>
              <a:t>Сотрудничество:</a:t>
            </a:r>
            <a:r>
              <a:rPr lang="ru-RU" dirty="0"/>
              <a:t> тесное взаимодействие и регулярная коммуникация.</a:t>
            </a:r>
          </a:p>
          <a:p>
            <a:pPr algn="just"/>
            <a:r>
              <a:rPr lang="ru-RU" b="1" dirty="0"/>
              <a:t>Оценка:</a:t>
            </a:r>
            <a:r>
              <a:rPr lang="ru-RU" dirty="0"/>
              <a:t> система обратной связи для отслеживания результативности и внесения корректировок.</a:t>
            </a:r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DD0464-0D12-459E-8F8A-60ADEFE71199}"/>
              </a:ext>
            </a:extLst>
          </p:cNvPr>
          <p:cNvSpPr txBox="1"/>
          <p:nvPr/>
        </p:nvSpPr>
        <p:spPr>
          <a:xfrm>
            <a:off x="2861808" y="0"/>
            <a:ext cx="671512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Формирование команды проекта “Лидеры будущего”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40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F5DFC0-B1EC-4933-BB89-DB30849BE599}"/>
              </a:ext>
            </a:extLst>
          </p:cNvPr>
          <p:cNvSpPr txBox="1"/>
          <p:nvPr/>
        </p:nvSpPr>
        <p:spPr>
          <a:xfrm>
            <a:off x="2075543" y="0"/>
            <a:ext cx="8040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Система коммуникации проекта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FB44FC-38DC-43BF-97B9-FC9F98930480}"/>
              </a:ext>
            </a:extLst>
          </p:cNvPr>
          <p:cNvSpPr txBox="1"/>
          <p:nvPr/>
        </p:nvSpPr>
        <p:spPr>
          <a:xfrm>
            <a:off x="1047750" y="461665"/>
            <a:ext cx="1052195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/>
              <a:t>Цель:</a:t>
            </a:r>
            <a:r>
              <a:rPr lang="ru-RU" dirty="0"/>
              <a:t> Обеспечить эффективную и своевременную коммуникацию для успешной реализации проекта.</a:t>
            </a:r>
          </a:p>
          <a:p>
            <a:pPr algn="just"/>
            <a:r>
              <a:rPr lang="ru-RU" b="1" dirty="0"/>
              <a:t>Каналы:</a:t>
            </a:r>
            <a:endParaRPr lang="ru-RU" dirty="0"/>
          </a:p>
          <a:p>
            <a:pPr algn="just"/>
            <a:r>
              <a:rPr lang="ru-RU" dirty="0"/>
              <a:t>Еженедельные собрания</a:t>
            </a:r>
          </a:p>
          <a:p>
            <a:pPr algn="just"/>
            <a:r>
              <a:rPr lang="ru-RU" dirty="0"/>
              <a:t>Групповой чат</a:t>
            </a:r>
          </a:p>
          <a:p>
            <a:pPr algn="just"/>
            <a:r>
              <a:rPr lang="ru-RU" dirty="0"/>
              <a:t>Электронная почта</a:t>
            </a:r>
          </a:p>
          <a:p>
            <a:pPr algn="just"/>
            <a:r>
              <a:rPr lang="ru-RU" dirty="0"/>
              <a:t>Система управления проектами</a:t>
            </a:r>
          </a:p>
          <a:p>
            <a:pPr algn="just"/>
            <a:r>
              <a:rPr lang="ru-RU" b="1" dirty="0"/>
              <a:t>Роли:</a:t>
            </a:r>
            <a:endParaRPr lang="ru-RU" dirty="0"/>
          </a:p>
          <a:p>
            <a:pPr algn="just"/>
            <a:r>
              <a:rPr lang="ru-RU" dirty="0"/>
              <a:t>Руководитель проекта - общее руководство, связь с внешними сторонами.</a:t>
            </a:r>
          </a:p>
          <a:p>
            <a:pPr algn="just"/>
            <a:r>
              <a:rPr lang="ru-RU" dirty="0"/>
              <a:t>Члены команды - участие в обсуждениях, обновления о прогрессе.</a:t>
            </a:r>
          </a:p>
          <a:p>
            <a:pPr algn="just"/>
            <a:r>
              <a:rPr lang="ru-RU" dirty="0"/>
              <a:t>Администратор проекта - управление каналами коммуникации, протоколирование, распространение информации.</a:t>
            </a:r>
          </a:p>
          <a:p>
            <a:pPr algn="just"/>
            <a:r>
              <a:rPr lang="ru-RU" b="1" dirty="0"/>
              <a:t>Мониторинг:</a:t>
            </a:r>
            <a:r>
              <a:rPr lang="ru-RU" dirty="0"/>
              <a:t> Регулярная оценка эффективности коммуникации и внесение корректировок.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264BAC-7A0C-411E-BA41-B508A8D1AA1C}"/>
              </a:ext>
            </a:extLst>
          </p:cNvPr>
          <p:cNvSpPr txBox="1"/>
          <p:nvPr/>
        </p:nvSpPr>
        <p:spPr>
          <a:xfrm>
            <a:off x="942975" y="3995677"/>
            <a:ext cx="37147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/>
              <a:t>Расписание:</a:t>
            </a:r>
            <a:endParaRPr lang="ru-RU" dirty="0"/>
          </a:p>
          <a:p>
            <a:pPr algn="just"/>
            <a:r>
              <a:rPr lang="ru-RU" dirty="0"/>
              <a:t>Ежедневные обновления в чате</a:t>
            </a:r>
          </a:p>
          <a:p>
            <a:pPr algn="just"/>
            <a:r>
              <a:rPr lang="ru-RU" dirty="0"/>
              <a:t>Еженедельные собрания</a:t>
            </a:r>
          </a:p>
          <a:p>
            <a:pPr algn="just"/>
            <a:r>
              <a:rPr lang="ru-RU" dirty="0"/>
              <a:t>Ежемесячные отчеты о прогрессе</a:t>
            </a:r>
          </a:p>
          <a:p>
            <a:pPr algn="just"/>
            <a:r>
              <a:rPr lang="ru-RU" b="1" dirty="0"/>
              <a:t>Правила:</a:t>
            </a:r>
            <a:endParaRPr lang="ru-RU" dirty="0"/>
          </a:p>
          <a:p>
            <a:pPr algn="just"/>
            <a:r>
              <a:rPr lang="ru-RU" dirty="0"/>
              <a:t>Уважительность</a:t>
            </a:r>
          </a:p>
          <a:p>
            <a:pPr algn="just"/>
            <a:r>
              <a:rPr lang="ru-RU" dirty="0"/>
              <a:t>Ясность</a:t>
            </a:r>
          </a:p>
          <a:p>
            <a:pPr algn="just"/>
            <a:r>
              <a:rPr lang="ru-RU" dirty="0"/>
              <a:t>Конструктивность</a:t>
            </a:r>
          </a:p>
          <a:p>
            <a:pPr algn="just"/>
            <a:r>
              <a:rPr lang="ru-RU" dirty="0"/>
              <a:t>Своевременность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9612D0-07CE-4CF3-ADD9-A1BAD3BC8BBC}"/>
              </a:ext>
            </a:extLst>
          </p:cNvPr>
          <p:cNvSpPr txBox="1"/>
          <p:nvPr/>
        </p:nvSpPr>
        <p:spPr>
          <a:xfrm>
            <a:off x="6096000" y="4549674"/>
            <a:ext cx="4521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/>
              <a:t>Инструменты:</a:t>
            </a:r>
            <a:endParaRPr lang="ru-RU" dirty="0"/>
          </a:p>
          <a:p>
            <a:pPr algn="just"/>
            <a:r>
              <a:rPr lang="ru-RU" dirty="0"/>
              <a:t>Мессенджер</a:t>
            </a:r>
          </a:p>
          <a:p>
            <a:pPr algn="just"/>
            <a:r>
              <a:rPr lang="ru-RU" dirty="0"/>
              <a:t>Система управления проектами</a:t>
            </a:r>
          </a:p>
          <a:p>
            <a:pPr algn="just"/>
            <a:r>
              <a:rPr lang="ru-RU" dirty="0"/>
              <a:t>Платформа для видеоконференций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9816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9217B4-4C95-4A52-8DF0-D6A52ADE8E6F}"/>
              </a:ext>
            </a:extLst>
          </p:cNvPr>
          <p:cNvSpPr txBox="1"/>
          <p:nvPr/>
        </p:nvSpPr>
        <p:spPr>
          <a:xfrm>
            <a:off x="2089150" y="0"/>
            <a:ext cx="80137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Формулировка ценностного предложения продукта</a:t>
            </a:r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8F5C44-9D40-4B61-BE6D-06834C2068CF}"/>
              </a:ext>
            </a:extLst>
          </p:cNvPr>
          <p:cNvSpPr txBox="1"/>
          <p:nvPr/>
        </p:nvSpPr>
        <p:spPr>
          <a:xfrm>
            <a:off x="1143000" y="1390650"/>
            <a:ext cx="934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/>
              <a:t>Наш проект:</a:t>
            </a:r>
            <a:endParaRPr lang="ru-RU" dirty="0"/>
          </a:p>
          <a:p>
            <a:pPr algn="just"/>
            <a:r>
              <a:rPr lang="ru-RU" b="1" dirty="0"/>
              <a:t>Комплексная поддержка:</a:t>
            </a:r>
            <a:r>
              <a:rPr lang="ru-RU" dirty="0"/>
              <a:t> Развитие лидерских навыков, уверенности в себе и способности влиять на мир.</a:t>
            </a:r>
          </a:p>
          <a:p>
            <a:pPr algn="just"/>
            <a:r>
              <a:rPr lang="ru-RU" b="1" dirty="0"/>
              <a:t>Ключевые ценности:</a:t>
            </a:r>
          </a:p>
          <a:p>
            <a:pPr algn="just"/>
            <a:r>
              <a:rPr lang="ru-RU" dirty="0"/>
              <a:t>Практические тренинги</a:t>
            </a:r>
          </a:p>
          <a:p>
            <a:pPr algn="just"/>
            <a:r>
              <a:rPr lang="ru-RU" dirty="0"/>
              <a:t>Наставничество</a:t>
            </a:r>
          </a:p>
          <a:p>
            <a:pPr algn="just"/>
            <a:r>
              <a:rPr lang="ru-RU" dirty="0"/>
              <a:t>Возможности волонтерства</a:t>
            </a:r>
          </a:p>
          <a:p>
            <a:pPr algn="just"/>
            <a:r>
              <a:rPr lang="ru-RU" b="1" dirty="0"/>
              <a:t>Отличие от других программ:</a:t>
            </a:r>
          </a:p>
          <a:p>
            <a:pPr algn="just"/>
            <a:r>
              <a:rPr lang="ru-RU" dirty="0"/>
              <a:t>Специально разработан для молодежи</a:t>
            </a:r>
          </a:p>
          <a:p>
            <a:pPr algn="just"/>
            <a:r>
              <a:rPr lang="ru-RU" dirty="0"/>
              <a:t>Передовые методы обучения</a:t>
            </a:r>
          </a:p>
          <a:p>
            <a:pPr algn="just"/>
            <a:r>
              <a:rPr lang="ru-RU" dirty="0"/>
              <a:t>Индивидуальная поддержка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463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6B33AB-C568-444A-96BB-7B4F6EAD6C21}"/>
              </a:ext>
            </a:extLst>
          </p:cNvPr>
          <p:cNvSpPr txBox="1"/>
          <p:nvPr/>
        </p:nvSpPr>
        <p:spPr>
          <a:xfrm>
            <a:off x="2800349" y="0"/>
            <a:ext cx="6591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Характеристика целевой аудитории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D3B083-5702-468D-8F5A-386CAD197852}"/>
              </a:ext>
            </a:extLst>
          </p:cNvPr>
          <p:cNvSpPr txBox="1"/>
          <p:nvPr/>
        </p:nvSpPr>
        <p:spPr>
          <a:xfrm>
            <a:off x="995362" y="671691"/>
            <a:ext cx="959167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Возраст:</a:t>
            </a:r>
            <a:r>
              <a:rPr lang="ru-RU" dirty="0"/>
              <a:t> 16-25 лет</a:t>
            </a:r>
          </a:p>
          <a:p>
            <a:r>
              <a:rPr lang="ru-RU" b="1" dirty="0"/>
              <a:t>Образование:</a:t>
            </a:r>
            <a:r>
              <a:rPr lang="ru-RU" dirty="0"/>
              <a:t> Старшие классы, студенты, молодые специалисты</a:t>
            </a:r>
          </a:p>
          <a:p>
            <a:r>
              <a:rPr lang="ru-RU" b="1" dirty="0"/>
              <a:t>Интересы:</a:t>
            </a:r>
            <a:r>
              <a:rPr lang="ru-RU" dirty="0"/>
              <a:t> Лидерство, саморазвитие, социальные проблемы</a:t>
            </a:r>
          </a:p>
          <a:p>
            <a:r>
              <a:rPr lang="ru-RU" b="1" dirty="0"/>
              <a:t>Профиль:</a:t>
            </a:r>
            <a:endParaRPr lang="ru-RU" dirty="0"/>
          </a:p>
          <a:p>
            <a:r>
              <a:rPr lang="ru-RU" b="1" dirty="0"/>
              <a:t>Ценности:</a:t>
            </a:r>
            <a:r>
              <a:rPr lang="ru-RU" dirty="0"/>
              <a:t> Целостность, ответственность, сострадание</a:t>
            </a:r>
          </a:p>
          <a:p>
            <a:r>
              <a:rPr lang="ru-RU" b="1" dirty="0"/>
              <a:t>Личность:</a:t>
            </a:r>
            <a:r>
              <a:rPr lang="ru-RU" dirty="0"/>
              <a:t> Мотивированные, целеустремленные, открытые для обучения</a:t>
            </a:r>
          </a:p>
          <a:p>
            <a:r>
              <a:rPr lang="ru-RU" b="1" dirty="0"/>
              <a:t>Поведение:</a:t>
            </a:r>
            <a:endParaRPr lang="ru-RU" dirty="0"/>
          </a:p>
          <a:p>
            <a:r>
              <a:rPr lang="ru-RU" dirty="0"/>
              <a:t>Активное участие в школьной/университетской жизни</a:t>
            </a:r>
          </a:p>
          <a:p>
            <a:r>
              <a:rPr lang="ru-RU" dirty="0"/>
              <a:t>Волонтерская деятельность</a:t>
            </a:r>
          </a:p>
          <a:p>
            <a:r>
              <a:rPr lang="ru-RU" dirty="0"/>
              <a:t>Поиск возможностей для профессионального роста</a:t>
            </a:r>
          </a:p>
          <a:p>
            <a:r>
              <a:rPr lang="ru-RU" dirty="0"/>
              <a:t>Активность в социальных сетях</a:t>
            </a:r>
          </a:p>
          <a:p>
            <a:r>
              <a:rPr lang="ru-RU" b="1" dirty="0"/>
              <a:t>Вызовы и потребности:</a:t>
            </a:r>
            <a:endParaRPr lang="ru-RU" dirty="0"/>
          </a:p>
          <a:p>
            <a:r>
              <a:rPr lang="ru-RU" dirty="0"/>
              <a:t>Развитие лидерских навыков</a:t>
            </a:r>
          </a:p>
          <a:p>
            <a:r>
              <a:rPr lang="ru-RU" dirty="0"/>
              <a:t>Повышение уверенности</a:t>
            </a:r>
          </a:p>
          <a:p>
            <a:r>
              <a:rPr lang="ru-RU" dirty="0"/>
              <a:t>Навигация по переходу во взрослую жизнь</a:t>
            </a:r>
          </a:p>
          <a:p>
            <a:r>
              <a:rPr lang="ru-RU" dirty="0"/>
              <a:t>Вклад в общество</a:t>
            </a:r>
          </a:p>
          <a:p>
            <a:r>
              <a:rPr lang="ru-RU" b="1" dirty="0"/>
              <a:t>Цели и стремления:</a:t>
            </a:r>
            <a:endParaRPr lang="ru-RU" dirty="0"/>
          </a:p>
          <a:p>
            <a:r>
              <a:rPr lang="ru-RU" dirty="0"/>
              <a:t>Эффективное лидерство</a:t>
            </a:r>
          </a:p>
          <a:p>
            <a:r>
              <a:rPr lang="ru-RU" dirty="0"/>
              <a:t>Личный и профессиональный успех</a:t>
            </a:r>
          </a:p>
          <a:p>
            <a:r>
              <a:rPr lang="ru-RU" dirty="0"/>
              <a:t>Решение социальных проблем</a:t>
            </a:r>
          </a:p>
          <a:p>
            <a:r>
              <a:rPr lang="ru-RU" b="1" dirty="0"/>
              <a:t>Рынок: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1419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F4788B-8666-4EB0-8A01-E87F8DC1DCC6}"/>
              </a:ext>
            </a:extLst>
          </p:cNvPr>
          <p:cNvSpPr txBox="1"/>
          <p:nvPr/>
        </p:nvSpPr>
        <p:spPr>
          <a:xfrm>
            <a:off x="1066799" y="1125310"/>
            <a:ext cx="10058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Размер:</a:t>
            </a:r>
            <a:r>
              <a:rPr lang="ru-RU" dirty="0"/>
              <a:t> Миллиардный рынок программ развития лидерства.</a:t>
            </a:r>
          </a:p>
          <a:p>
            <a:r>
              <a:rPr lang="ru-RU" b="1" dirty="0"/>
              <a:t>Целевой рынок:</a:t>
            </a:r>
            <a:r>
              <a:rPr lang="ru-RU" dirty="0"/>
              <a:t> Молодежь 16-25 лет, ищущая развитие лидерских навыков.</a:t>
            </a:r>
          </a:p>
          <a:p>
            <a:r>
              <a:rPr lang="ru-RU" b="1" dirty="0"/>
              <a:t>Конкуренция:</a:t>
            </a:r>
            <a:r>
              <a:rPr lang="ru-RU" dirty="0"/>
              <a:t> Другие программы развития лидерства, онлайн-курсы.</a:t>
            </a:r>
          </a:p>
          <a:p>
            <a:r>
              <a:rPr lang="ru-RU" b="1" dirty="0"/>
              <a:t>Тенденции:</a:t>
            </a:r>
            <a:r>
              <a:rPr lang="ru-RU" dirty="0"/>
              <a:t> Растущий спрос, онлайн-обучение.</a:t>
            </a:r>
          </a:p>
          <a:p>
            <a:r>
              <a:rPr lang="ru-RU" b="1" dirty="0"/>
              <a:t>Возможности:</a:t>
            </a:r>
            <a:endParaRPr lang="ru-RU" dirty="0"/>
          </a:p>
          <a:p>
            <a:r>
              <a:rPr lang="ru-RU" dirty="0"/>
              <a:t>Партнерство с образовательными учреждениями</a:t>
            </a:r>
          </a:p>
          <a:p>
            <a:r>
              <a:rPr lang="ru-RU" dirty="0"/>
              <a:t>Расширение онлайн-предложений</a:t>
            </a:r>
          </a:p>
          <a:p>
            <a:r>
              <a:rPr lang="ru-RU" dirty="0"/>
              <a:t>Специализированные программы</a:t>
            </a:r>
          </a:p>
          <a:p>
            <a:r>
              <a:rPr lang="ru-RU" b="1" dirty="0"/>
              <a:t>Отличительные преимущества:</a:t>
            </a:r>
            <a:endParaRPr lang="ru-RU" dirty="0"/>
          </a:p>
          <a:p>
            <a:r>
              <a:rPr lang="ru-RU" b="1" dirty="0"/>
              <a:t>Фокус на молодежи:</a:t>
            </a:r>
            <a:r>
              <a:rPr lang="ru-RU" dirty="0"/>
              <a:t> Специально разработанная программа.</a:t>
            </a:r>
          </a:p>
          <a:p>
            <a:r>
              <a:rPr lang="ru-RU" b="1" dirty="0"/>
              <a:t>Комплексный подход:</a:t>
            </a:r>
            <a:r>
              <a:rPr lang="ru-RU" dirty="0"/>
              <a:t> Развитие всех аспектов лидерства.</a:t>
            </a:r>
          </a:p>
          <a:p>
            <a:r>
              <a:rPr lang="ru-RU" b="1" dirty="0"/>
              <a:t>Индивидуальная поддержка:</a:t>
            </a:r>
            <a:r>
              <a:rPr lang="ru-RU" dirty="0"/>
              <a:t> Наставничество, помощь в достижении целей.</a:t>
            </a:r>
          </a:p>
          <a:p>
            <a:r>
              <a:rPr lang="ru-RU" b="1" dirty="0"/>
              <a:t>Практический опыт:</a:t>
            </a:r>
            <a:r>
              <a:rPr lang="ru-RU" dirty="0"/>
              <a:t> Волонтёрство, участие в проектах.</a:t>
            </a:r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791062-1396-4EBA-B752-B551D6DCF75B}"/>
              </a:ext>
            </a:extLst>
          </p:cNvPr>
          <p:cNvSpPr txBox="1"/>
          <p:nvPr/>
        </p:nvSpPr>
        <p:spPr>
          <a:xfrm>
            <a:off x="4281487" y="0"/>
            <a:ext cx="36290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Рынок</a:t>
            </a:r>
          </a:p>
        </p:txBody>
      </p:sp>
    </p:spTree>
    <p:extLst>
      <p:ext uri="{BB962C8B-B14F-4D97-AF65-F5344CB8AC3E}">
        <p14:creationId xmlns:p14="http://schemas.microsoft.com/office/powerpoint/2010/main" val="3266948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096D97-5830-4AA3-8CD6-ED37EA19848E}"/>
              </a:ext>
            </a:extLst>
          </p:cNvPr>
          <p:cNvSpPr txBox="1"/>
          <p:nvPr/>
        </p:nvSpPr>
        <p:spPr>
          <a:xfrm>
            <a:off x="2685143" y="0"/>
            <a:ext cx="682171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Ключевые бизнес-процессы проекта</a:t>
            </a:r>
            <a:endParaRPr lang="ru-RU" sz="2000" dirty="0"/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9C0E4E-1142-4486-9FC6-A9BA939D02F1}"/>
              </a:ext>
            </a:extLst>
          </p:cNvPr>
          <p:cNvSpPr txBox="1"/>
          <p:nvPr/>
        </p:nvSpPr>
        <p:spPr>
          <a:xfrm>
            <a:off x="1032329" y="830943"/>
            <a:ext cx="9303657" cy="5196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/>
              <a:t>Набор и отбор:</a:t>
            </a:r>
            <a:r>
              <a:rPr lang="ru-RU" dirty="0"/>
              <a:t> Определение критериев, проведение собеседований.</a:t>
            </a:r>
          </a:p>
          <a:p>
            <a:pPr algn="just"/>
            <a:r>
              <a:rPr lang="ru-RU" b="1" dirty="0"/>
              <a:t>Обучение:</a:t>
            </a:r>
            <a:r>
              <a:rPr lang="ru-RU" dirty="0"/>
              <a:t> Разработка и реализация учебной программы, интерактивные методы.</a:t>
            </a:r>
          </a:p>
          <a:p>
            <a:pPr algn="just"/>
            <a:r>
              <a:rPr lang="ru-RU" b="1" dirty="0"/>
              <a:t>Наставничество:</a:t>
            </a:r>
            <a:r>
              <a:rPr lang="ru-RU" dirty="0"/>
              <a:t> Соединение участников с опытными наставниками, регулярный мониторинг.</a:t>
            </a:r>
          </a:p>
          <a:p>
            <a:pPr algn="just"/>
            <a:r>
              <a:rPr lang="ru-RU" b="1" dirty="0"/>
              <a:t>Волонтёрство:</a:t>
            </a:r>
            <a:r>
              <a:rPr lang="ru-RU" dirty="0"/>
              <a:t> Партнерство с организациями, проекты, отслеживание вклада.</a:t>
            </a:r>
          </a:p>
          <a:p>
            <a:pPr algn="just"/>
            <a:r>
              <a:rPr lang="ru-RU" b="1" dirty="0"/>
              <a:t>События:</a:t>
            </a:r>
            <a:r>
              <a:rPr lang="ru-RU" dirty="0"/>
              <a:t> Конференции, семинары, обмен опытом, награды.</a:t>
            </a:r>
          </a:p>
          <a:p>
            <a:pPr algn="just"/>
            <a:r>
              <a:rPr lang="ru-RU" b="1" dirty="0"/>
              <a:t>Мониторинг:</a:t>
            </a:r>
            <a:r>
              <a:rPr lang="ru-RU" dirty="0"/>
              <a:t> Обратная связь, количественная и качественная оценка, корректировка программы.</a:t>
            </a:r>
          </a:p>
          <a:p>
            <a:pPr algn="just"/>
            <a:r>
              <a:rPr lang="ru-RU" b="1" dirty="0"/>
              <a:t>Маркетинг:</a:t>
            </a:r>
            <a:r>
              <a:rPr lang="ru-RU" dirty="0"/>
              <a:t> Привлечение и удержание участников, информирование заинтересованных сторон.</a:t>
            </a:r>
          </a:p>
          <a:p>
            <a:pPr algn="just"/>
            <a:r>
              <a:rPr lang="ru-RU" b="1" dirty="0"/>
              <a:t>Финансы:</a:t>
            </a:r>
            <a:r>
              <a:rPr lang="ru-RU" dirty="0"/>
              <a:t> Структура ценообразования, устойчивое финансирование, управление расходами.</a:t>
            </a:r>
          </a:p>
          <a:p>
            <a:pPr algn="just"/>
            <a:r>
              <a:rPr lang="ru-RU" b="1" dirty="0"/>
              <a:t>Преимущества:</a:t>
            </a:r>
            <a:endParaRPr lang="ru-RU" dirty="0"/>
          </a:p>
          <a:p>
            <a:pPr algn="just"/>
            <a:r>
              <a:rPr lang="ru-RU" b="1" dirty="0"/>
              <a:t>Системный подход:</a:t>
            </a:r>
            <a:r>
              <a:rPr lang="ru-RU" dirty="0"/>
              <a:t> Взаимосвязанные процессы для достижения целей.</a:t>
            </a:r>
          </a:p>
          <a:p>
            <a:pPr algn="just"/>
            <a:r>
              <a:rPr lang="ru-RU" b="1" dirty="0"/>
              <a:t>Фокус на результатах:</a:t>
            </a:r>
            <a:r>
              <a:rPr lang="ru-RU" dirty="0"/>
              <a:t> Развитие лидерских навыков, уверенность, вклад в общество.</a:t>
            </a:r>
          </a:p>
          <a:p>
            <a:pPr algn="just"/>
            <a:r>
              <a:rPr lang="ru-RU" b="1" dirty="0"/>
              <a:t>Гибкость:</a:t>
            </a:r>
            <a:r>
              <a:rPr lang="ru-RU" dirty="0"/>
              <a:t> Адаптация и корректировка на основе обратной связи.</a:t>
            </a:r>
          </a:p>
          <a:p>
            <a:pPr algn="just"/>
            <a:r>
              <a:rPr lang="ru-RU" b="1" dirty="0"/>
              <a:t>Устойчивость:</a:t>
            </a:r>
            <a:r>
              <a:rPr lang="ru-RU" dirty="0"/>
              <a:t> Долгосрочное воздействие и финансирование.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2386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2CD4CBB-F506-4563-BEDD-0FAE44B843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011193"/>
              </p:ext>
            </p:extLst>
          </p:nvPr>
        </p:nvGraphicFramePr>
        <p:xfrm>
          <a:off x="991311" y="1336802"/>
          <a:ext cx="10803609" cy="54498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64212">
                  <a:extLst>
                    <a:ext uri="{9D8B030D-6E8A-4147-A177-3AD203B41FA5}">
                      <a16:colId xmlns:a16="http://schemas.microsoft.com/office/drawing/2014/main" val="3006163969"/>
                    </a:ext>
                  </a:extLst>
                </a:gridCol>
                <a:gridCol w="7039397">
                  <a:extLst>
                    <a:ext uri="{9D8B030D-6E8A-4147-A177-3AD203B41FA5}">
                      <a16:colId xmlns:a16="http://schemas.microsoft.com/office/drawing/2014/main" val="996649631"/>
                    </a:ext>
                  </a:extLst>
                </a:gridCol>
              </a:tblGrid>
              <a:tr h="41053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Разработка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Команда: 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    Продуктовый менеджер: 25 000 рублей в месяц. С учётом всех налогов и взносов 32 300.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    UI/UX дизайнер: 24 000 рублей в месяц. С учётом всех налогов и взносов 33 460.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    Frontend-разработчик: 25 000 рублей в месяц С учётом всех налогов и взносов35 750.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    Backend-разработчик: 30 000 рублей в месяц С учётом всех налогов и взносов 42 900.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    Тестировщик: 20 000 рублей в месяц С учётом всех налогов и взносо28 600.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9342263"/>
                  </a:ext>
                </a:extLst>
              </a:tr>
              <a:tr h="13445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Итого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 плану разработка сайта рассчитана на 3 месяца итого расходы на разработку 519 030руб.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3661702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040C7333-4635-4F87-BFF6-6FEBAA610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1312" y="382695"/>
            <a:ext cx="1087072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ПРИБЛИЗИТЕЛЬНЫЕ РАСХОДЫ</a:t>
            </a:r>
            <a:endParaRPr kumimoji="0" lang="ru-RU" alt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Начальные расходы: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84035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879AB11-A74F-447A-A8A6-9C7A76A305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403496"/>
              </p:ext>
            </p:extLst>
          </p:nvPr>
        </p:nvGraphicFramePr>
        <p:xfrm>
          <a:off x="981513" y="1081754"/>
          <a:ext cx="10863742" cy="57762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01788">
                  <a:extLst>
                    <a:ext uri="{9D8B030D-6E8A-4147-A177-3AD203B41FA5}">
                      <a16:colId xmlns:a16="http://schemas.microsoft.com/office/drawing/2014/main" val="988217531"/>
                    </a:ext>
                  </a:extLst>
                </a:gridCol>
                <a:gridCol w="8561954">
                  <a:extLst>
                    <a:ext uri="{9D8B030D-6E8A-4147-A177-3AD203B41FA5}">
                      <a16:colId xmlns:a16="http://schemas.microsoft.com/office/drawing/2014/main" val="3808466840"/>
                    </a:ext>
                  </a:extLst>
                </a:gridCol>
              </a:tblGrid>
              <a:tr h="24895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Реклама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1)Примерная стоимость рекламы в </a:t>
                      </a:r>
                      <a:r>
                        <a:rPr lang="ru-RU" sz="1400" dirty="0" err="1">
                          <a:effectLst/>
                        </a:rPr>
                        <a:t>Телеграме</a:t>
                      </a:r>
                      <a:r>
                        <a:rPr lang="ru-RU" sz="1400" dirty="0">
                          <a:effectLst/>
                        </a:rPr>
                        <a:t> за 1000 просмотров 200 руб. 100 000 просмотров = 20 000руб.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2) Расположения рекламы на сайтах. Примерная цена за 1000 просмотров 350 руб. 60 000 просмотров = 21 000руб.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71041653"/>
                  </a:ext>
                </a:extLst>
              </a:tr>
              <a:tr h="16516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Зарплата преподавателям сайта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 плану на сайте должно быть около 25 преподавателей различных предметов. Зарплата за месяц равна 24 000руб. и 34 320 руб. с учётом налогов и выплат. И того расход на з/п преподавателей </a:t>
                      </a:r>
                      <a:r>
                        <a:rPr lang="en-US" sz="1400">
                          <a:effectLst/>
                        </a:rPr>
                        <a:t>858</a:t>
                      </a:r>
                      <a:r>
                        <a:rPr lang="ru-RU" sz="1400">
                          <a:effectLst/>
                        </a:rPr>
                        <a:t> 000руб.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28244334"/>
                  </a:ext>
                </a:extLst>
              </a:tr>
              <a:tr h="12355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Ежемесячная поддержка сайта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Можно заключить контракт с компанией по обслуживанию и поддержке сайта примерно 17 500 руб. в месяц.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9066532"/>
                  </a:ext>
                </a:extLst>
              </a:tr>
              <a:tr h="3995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Итого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916 5</a:t>
                      </a:r>
                      <a:r>
                        <a:rPr lang="ru-RU" sz="1400" dirty="0">
                          <a:effectLst/>
                        </a:rPr>
                        <a:t>00 руб. в месяц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86131397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BCAB7B63-B597-488E-8590-60B29AE7B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249" y="560767"/>
            <a:ext cx="1093300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Ежемесячные расходы:</a:t>
            </a:r>
            <a:endParaRPr kumimoji="0" lang="ru-RU" alt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754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9560FE2-BE8E-43C3-8F3C-93A7727A7FF1}"/>
              </a:ext>
            </a:extLst>
          </p:cNvPr>
          <p:cNvSpPr/>
          <p:nvPr/>
        </p:nvSpPr>
        <p:spPr>
          <a:xfrm>
            <a:off x="922789" y="1426129"/>
            <a:ext cx="10947633" cy="2905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Способы монетизации: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Платные курсы и занятия: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   - Если каждый преподаватель проводит, примерно, 20 занятий в месяц и средняя стоимость занятия 1000 рублей.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   - Доход от 3 преподавателя в месяц = 60 занятий × 1000 рублей = 60 000 рублей.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   - Доход от </a:t>
            </a:r>
            <a:r>
              <a:rPr lang="en-US" sz="1600" dirty="0">
                <a:ea typeface="Calibri" panose="020F0502020204030204" pitchFamily="34" charset="0"/>
                <a:cs typeface="Times New Roman" panose="02020603050405020304" pitchFamily="18" charset="0"/>
              </a:rPr>
              <a:t>25</a:t>
            </a: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 преподавателей = </a:t>
            </a:r>
            <a:r>
              <a:rPr lang="en-US" sz="1600" dirty="0">
                <a:ea typeface="Calibri" panose="020F0502020204030204" pitchFamily="34" charset="0"/>
                <a:cs typeface="Times New Roman" panose="02020603050405020304" pitchFamily="18" charset="0"/>
              </a:rPr>
              <a:t>25</a:t>
            </a: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 × 60 000 = </a:t>
            </a:r>
            <a:r>
              <a:rPr lang="en-US" sz="1600" dirty="0">
                <a:ea typeface="Calibri" panose="020F0502020204030204" pitchFamily="34" charset="0"/>
                <a:cs typeface="Times New Roman" panose="02020603050405020304" pitchFamily="18" charset="0"/>
              </a:rPr>
              <a:t>1 5</a:t>
            </a: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00 000 рублей.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Предположительная выручка с одного месяца: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a typeface="Calibri" panose="020F0502020204030204" pitchFamily="34" charset="0"/>
                <a:cs typeface="Times New Roman" panose="02020603050405020304" pitchFamily="18" charset="0"/>
              </a:rPr>
              <a:t>1 500 000 – 916 500 = 583 500 </a:t>
            </a: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13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74B73D-590E-4C2B-B5B6-1466307F221E}"/>
              </a:ext>
            </a:extLst>
          </p:cNvPr>
          <p:cNvSpPr txBox="1"/>
          <p:nvPr/>
        </p:nvSpPr>
        <p:spPr>
          <a:xfrm>
            <a:off x="2311400" y="0"/>
            <a:ext cx="75692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Потенциальные партнеры проекта:</a:t>
            </a:r>
            <a:endParaRPr lang="ru-RU" sz="2000" dirty="0"/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F485E6-70EA-40BC-980F-D95E986AC69C}"/>
              </a:ext>
            </a:extLst>
          </p:cNvPr>
          <p:cNvSpPr txBox="1"/>
          <p:nvPr/>
        </p:nvSpPr>
        <p:spPr>
          <a:xfrm>
            <a:off x="1143000" y="1149350"/>
            <a:ext cx="79629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/>
              <a:t>Высшие учебные заведения:</a:t>
            </a:r>
            <a:r>
              <a:rPr lang="ru-RU" dirty="0"/>
              <a:t> Доступ к студентам, ресурсам и экспертам.</a:t>
            </a:r>
          </a:p>
          <a:p>
            <a:pPr algn="just"/>
            <a:r>
              <a:rPr lang="ru-RU" b="1" dirty="0"/>
              <a:t>Школы:</a:t>
            </a:r>
            <a:r>
              <a:rPr lang="ru-RU" dirty="0"/>
              <a:t> Развитие лидерского потенциала у учащихся.</a:t>
            </a:r>
          </a:p>
          <a:p>
            <a:pPr algn="just"/>
            <a:r>
              <a:rPr lang="ru-RU" b="1" dirty="0"/>
              <a:t>Некоммерческие организации:</a:t>
            </a:r>
            <a:r>
              <a:rPr lang="ru-RU" dirty="0"/>
              <a:t> Доступ к ресурсам, сетям и опыту.</a:t>
            </a:r>
          </a:p>
          <a:p>
            <a:pPr algn="just"/>
            <a:r>
              <a:rPr lang="ru-RU" b="1" dirty="0"/>
              <a:t>Социальные организации:</a:t>
            </a:r>
            <a:r>
              <a:rPr lang="ru-RU" dirty="0"/>
              <a:t> Работа с молодежью из разных слоев общества.</a:t>
            </a:r>
          </a:p>
          <a:p>
            <a:pPr algn="just"/>
            <a:r>
              <a:rPr lang="ru-RU" b="1" dirty="0"/>
              <a:t>Корпорации:</a:t>
            </a:r>
            <a:r>
              <a:rPr lang="ru-RU" dirty="0"/>
              <a:t> Инвестиции в будущих лидеров, доступ к ресурсам и наставникам.</a:t>
            </a:r>
          </a:p>
          <a:p>
            <a:pPr algn="just"/>
            <a:r>
              <a:rPr lang="ru-RU" b="1" dirty="0"/>
              <a:t>Преимущества партнерства:</a:t>
            </a:r>
            <a:endParaRPr lang="ru-RU" dirty="0"/>
          </a:p>
          <a:p>
            <a:pPr algn="just"/>
            <a:r>
              <a:rPr lang="ru-RU" b="1" dirty="0"/>
              <a:t>Взаимная выгода:</a:t>
            </a:r>
            <a:r>
              <a:rPr lang="ru-RU" dirty="0"/>
              <a:t> Развитие лидерства у молодежи, укрепление связей с сообществом, расширение влияния, новые возможности.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3731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5772EF-FC5C-44C5-B80A-5E252F95D772}"/>
              </a:ext>
            </a:extLst>
          </p:cNvPr>
          <p:cNvSpPr txBox="1"/>
          <p:nvPr/>
        </p:nvSpPr>
        <p:spPr>
          <a:xfrm>
            <a:off x="2808514" y="0"/>
            <a:ext cx="695234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Потенциальные ресурсы для проекта:</a:t>
            </a:r>
            <a:endParaRPr lang="ru-RU" sz="2000" dirty="0"/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BB1D38-96FB-48DC-9F3A-791F1A487D5F}"/>
              </a:ext>
            </a:extLst>
          </p:cNvPr>
          <p:cNvSpPr txBox="1"/>
          <p:nvPr/>
        </p:nvSpPr>
        <p:spPr>
          <a:xfrm>
            <a:off x="1009651" y="987432"/>
            <a:ext cx="972457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Гранты:</a:t>
            </a:r>
            <a:r>
              <a:rPr lang="ru-RU" dirty="0"/>
              <a:t> Федеральные, частные, корпоративные.</a:t>
            </a:r>
          </a:p>
          <a:p>
            <a:r>
              <a:rPr lang="ru-RU" b="1" dirty="0"/>
              <a:t>Пожертвования:</a:t>
            </a:r>
            <a:r>
              <a:rPr lang="ru-RU" dirty="0"/>
              <a:t> Частные лица, организации, натуральная форма.</a:t>
            </a:r>
          </a:p>
          <a:p>
            <a:r>
              <a:rPr lang="ru-RU" b="1" dirty="0"/>
              <a:t>Плата за участие:</a:t>
            </a:r>
            <a:r>
              <a:rPr lang="ru-RU" dirty="0"/>
              <a:t> С учетом уровня дохода участников, стипендии.</a:t>
            </a:r>
          </a:p>
          <a:p>
            <a:r>
              <a:rPr lang="ru-RU" b="1" dirty="0"/>
              <a:t>Человеческие ресурсы:</a:t>
            </a:r>
            <a:endParaRPr lang="ru-RU" dirty="0"/>
          </a:p>
          <a:p>
            <a:r>
              <a:rPr lang="ru-RU" b="1" dirty="0"/>
              <a:t>Волонтеры:</a:t>
            </a:r>
            <a:r>
              <a:rPr lang="ru-RU" dirty="0"/>
              <a:t> Наставничество, организация мероприятий, административная поддержка.</a:t>
            </a:r>
          </a:p>
          <a:p>
            <a:r>
              <a:rPr lang="ru-RU" b="1" dirty="0"/>
              <a:t>Сотрудники:</a:t>
            </a:r>
            <a:r>
              <a:rPr lang="ru-RU" dirty="0"/>
              <a:t> Разработка учебной программы, управление проектом, поддержка участников.</a:t>
            </a:r>
          </a:p>
          <a:p>
            <a:r>
              <a:rPr lang="ru-RU" b="1" dirty="0"/>
              <a:t>Эксперты:</a:t>
            </a:r>
            <a:r>
              <a:rPr lang="ru-RU" dirty="0"/>
              <a:t> Консультирование, разработка программы, оценка.</a:t>
            </a:r>
          </a:p>
          <a:p>
            <a:r>
              <a:rPr lang="ru-RU" b="1" dirty="0"/>
              <a:t>Материальные ресурсы:</a:t>
            </a:r>
            <a:endParaRPr lang="ru-RU" dirty="0"/>
          </a:p>
          <a:p>
            <a:r>
              <a:rPr lang="ru-RU" b="1" dirty="0"/>
              <a:t>Помещения:</a:t>
            </a:r>
            <a:r>
              <a:rPr lang="ru-RU" dirty="0"/>
              <a:t> Для тренингов, мероприятий.</a:t>
            </a:r>
          </a:p>
          <a:p>
            <a:r>
              <a:rPr lang="ru-RU" b="1" dirty="0"/>
              <a:t>Оборудование:</a:t>
            </a:r>
            <a:r>
              <a:rPr lang="ru-RU" dirty="0"/>
              <a:t> Компьютеры, проекторы, аудиосистемы.</a:t>
            </a:r>
          </a:p>
          <a:p>
            <a:r>
              <a:rPr lang="ru-RU" b="1" dirty="0"/>
              <a:t>Учебные материалы:</a:t>
            </a:r>
            <a:r>
              <a:rPr lang="ru-RU" dirty="0"/>
              <a:t> Учебники, руководства, онлайн-ресурсы.</a:t>
            </a:r>
          </a:p>
          <a:p>
            <a:r>
              <a:rPr lang="ru-RU" b="1" dirty="0"/>
              <a:t>Интеллектуальные ресурсы:</a:t>
            </a:r>
            <a:endParaRPr lang="ru-RU" dirty="0"/>
          </a:p>
          <a:p>
            <a:r>
              <a:rPr lang="ru-RU" b="1" dirty="0"/>
              <a:t>Исследования:</a:t>
            </a:r>
            <a:r>
              <a:rPr lang="ru-RU" dirty="0"/>
              <a:t> Разработка программы, оценка.</a:t>
            </a:r>
          </a:p>
          <a:p>
            <a:r>
              <a:rPr lang="ru-RU" b="1" dirty="0"/>
              <a:t>Лучшие практики:</a:t>
            </a:r>
            <a:r>
              <a:rPr lang="ru-RU" dirty="0"/>
              <a:t> Изучение и внедрение.</a:t>
            </a:r>
          </a:p>
          <a:p>
            <a:r>
              <a:rPr lang="ru-RU" b="1" dirty="0"/>
              <a:t>Инновационные подходы:</a:t>
            </a:r>
            <a:r>
              <a:rPr lang="ru-RU" dirty="0"/>
              <a:t> Сотрудничество с технологическими компаниями.</a:t>
            </a:r>
          </a:p>
          <a:p>
            <a:r>
              <a:rPr lang="ru-RU" b="1" dirty="0"/>
              <a:t>Сетевые ресурсы:</a:t>
            </a:r>
            <a:endParaRPr lang="ru-RU" dirty="0"/>
          </a:p>
          <a:p>
            <a:r>
              <a:rPr lang="ru-RU" b="1" dirty="0"/>
              <a:t>Партнерства:</a:t>
            </a:r>
            <a:r>
              <a:rPr lang="ru-RU" dirty="0"/>
              <a:t> Университеты, школы, некоммерческие организации, корпорации.</a:t>
            </a:r>
          </a:p>
          <a:p>
            <a:r>
              <a:rPr lang="ru-RU" b="1" dirty="0"/>
              <a:t>Социальные сети:</a:t>
            </a:r>
            <a:r>
              <a:rPr lang="ru-RU" dirty="0"/>
              <a:t> Facebook, Twitter, Instagram.</a:t>
            </a:r>
          </a:p>
          <a:p>
            <a:r>
              <a:rPr lang="ru-RU" b="1" dirty="0"/>
              <a:t>СМИ:</a:t>
            </a:r>
            <a:r>
              <a:rPr lang="ru-RU" dirty="0"/>
              <a:t> Местные газеты, телевидение, радио.</a:t>
            </a:r>
          </a:p>
        </p:txBody>
      </p:sp>
    </p:spTree>
    <p:extLst>
      <p:ext uri="{BB962C8B-B14F-4D97-AF65-F5344CB8AC3E}">
        <p14:creationId xmlns:p14="http://schemas.microsoft.com/office/powerpoint/2010/main" val="1687304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D0E6A61-6924-4842-8B3F-C16DDDA662CF}"/>
              </a:ext>
            </a:extLst>
          </p:cNvPr>
          <p:cNvSpPr/>
          <p:nvPr/>
        </p:nvSpPr>
        <p:spPr>
          <a:xfrm>
            <a:off x="952500" y="1145084"/>
            <a:ext cx="51435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12529"/>
                </a:solidFill>
                <a:latin typeface="Poppins"/>
              </a:rPr>
              <a:t>Количественные метрики:</a:t>
            </a:r>
            <a:endParaRPr lang="ru-RU" dirty="0">
              <a:solidFill>
                <a:srgbClr val="212529"/>
              </a:solidFill>
              <a:latin typeface="Poppi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212529"/>
                </a:solidFill>
                <a:latin typeface="Poppins"/>
              </a:rPr>
              <a:t>Количество участников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212529"/>
                </a:solidFill>
                <a:latin typeface="Poppins"/>
              </a:rPr>
              <a:t>Коэффициент конверсии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212529"/>
                </a:solidFill>
                <a:latin typeface="Poppins"/>
              </a:rPr>
              <a:t>Уровень удержания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212529"/>
                </a:solidFill>
                <a:latin typeface="Poppins"/>
              </a:rPr>
              <a:t>Удовлетворенность участников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212529"/>
                </a:solidFill>
                <a:latin typeface="Poppins"/>
              </a:rPr>
              <a:t>Доход от продаж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212529"/>
                </a:solidFill>
                <a:latin typeface="Poppins"/>
              </a:rPr>
              <a:t>Стоимость привлечения одного участника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684E5D-1873-4828-A674-E942901DAB83}"/>
              </a:ext>
            </a:extLst>
          </p:cNvPr>
          <p:cNvSpPr txBox="1"/>
          <p:nvPr/>
        </p:nvSpPr>
        <p:spPr>
          <a:xfrm>
            <a:off x="4368800" y="0"/>
            <a:ext cx="34544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Выводы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E46986-E3E1-4966-A33E-B8238EDE08D3}"/>
              </a:ext>
            </a:extLst>
          </p:cNvPr>
          <p:cNvSpPr txBox="1"/>
          <p:nvPr/>
        </p:nvSpPr>
        <p:spPr>
          <a:xfrm>
            <a:off x="952500" y="3644385"/>
            <a:ext cx="30289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12529"/>
                </a:solidFill>
                <a:latin typeface="Poppins"/>
              </a:rPr>
              <a:t>Качественные метрики:</a:t>
            </a:r>
            <a:endParaRPr lang="ru-RU" dirty="0">
              <a:solidFill>
                <a:srgbClr val="212529"/>
              </a:solidFill>
              <a:latin typeface="Poppi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212529"/>
                </a:solidFill>
                <a:latin typeface="Poppins"/>
              </a:rPr>
              <a:t>Развитие лидерских навыков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212529"/>
                </a:solidFill>
                <a:latin typeface="Poppins"/>
              </a:rPr>
              <a:t>Повышение уверенности в себе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212529"/>
                </a:solidFill>
                <a:latin typeface="Poppins"/>
              </a:rPr>
              <a:t>Влияние на сообщество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212529"/>
                </a:solidFill>
                <a:latin typeface="Poppins"/>
              </a:rPr>
              <a:t>Обратная связь от заинтересованных сторон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212529"/>
                </a:solidFill>
                <a:latin typeface="Poppins"/>
              </a:rPr>
              <a:t>Признание программы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1291011"/>
      </p:ext>
    </p:extLst>
  </p:cSld>
  <p:clrMapOvr>
    <a:masterClrMapping/>
  </p:clrMapOvr>
</p:sld>
</file>

<file path=ppt/theme/theme1.xml><?xml version="1.0" encoding="utf-8"?>
<a:theme xmlns:a="http://schemas.openxmlformats.org/drawingml/2006/main" name="Эмблема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TM10001106[[fn=Эмблема]]</Template>
  <TotalTime>136</TotalTime>
  <Words>635</Words>
  <Application>Microsoft Office PowerPoint</Application>
  <PresentationFormat>Широкоэкранный</PresentationFormat>
  <Paragraphs>247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Arial</vt:lpstr>
      <vt:lpstr>Calibri</vt:lpstr>
      <vt:lpstr>Corbel</vt:lpstr>
      <vt:lpstr>Gill Sans MT</vt:lpstr>
      <vt:lpstr>Impact</vt:lpstr>
      <vt:lpstr>Poppins</vt:lpstr>
      <vt:lpstr>Symbol</vt:lpstr>
      <vt:lpstr>Times New Roman</vt:lpstr>
      <vt:lpstr>Эмблема</vt:lpstr>
      <vt:lpstr>Лидеры будущего: Развиваем потенциал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Лидеры будущего: Развиваем потенциал</dc:title>
  <dc:creator>Расюе Кирилл</dc:creator>
  <cp:lastModifiedBy>Kirill</cp:lastModifiedBy>
  <cp:revision>13</cp:revision>
  <dcterms:created xsi:type="dcterms:W3CDTF">2024-05-20T18:55:22Z</dcterms:created>
  <dcterms:modified xsi:type="dcterms:W3CDTF">2024-12-14T15:12:29Z</dcterms:modified>
</cp:coreProperties>
</file>