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9" r:id="rId3"/>
    <p:sldId id="263" r:id="rId4"/>
    <p:sldId id="266" r:id="rId5"/>
    <p:sldId id="269" r:id="rId6"/>
    <p:sldId id="275" r:id="rId7"/>
    <p:sldId id="278" r:id="rId8"/>
    <p:sldId id="282" r:id="rId9"/>
    <p:sldId id="286" r:id="rId10"/>
    <p:sldId id="289" r:id="rId11"/>
    <p:sldId id="290" r:id="rId12"/>
    <p:sldId id="291" r:id="rId13"/>
    <p:sldId id="292" r:id="rId14"/>
    <p:sldId id="293" r:id="rId15"/>
    <p:sldId id="297" r:id="rId16"/>
    <p:sldId id="300" r:id="rId17"/>
    <p:sldId id="303" r:id="rId18"/>
    <p:sldId id="305" r:id="rId19"/>
    <p:sldId id="308" r:id="rId20"/>
    <p:sldId id="310" r:id="rId21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26" y="11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217793" indent="-217793">
              <a:buAutoNum type="arabicParenR"/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217793" indent="-217793">
              <a:buAutoNum type="arabicParenR"/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вт.24.10.2023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вт.24.10.2023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вт.24.10.2023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вт.24.10.2023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вт.24.10.2023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вт.24.10.2023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вт.24.10.2023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вт.24.10.2023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вт.24.10.2023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вт.24.10.2023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вт.24.10.2023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t>вт.24.10.2023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ommersant.ru/doc/5915005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>
            <a:off x="-2141107" y="1952160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29" y="2482812"/>
            <a:ext cx="4717830" cy="762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 b="0" i="0" u="none" strike="noStrike" cap="none" spc="0" dirty="0" err="1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YourExploreMusic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732727" y="3223593"/>
            <a:ext cx="8120069" cy="7013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Создание музыкального приложения для прослушивания музыки, исследования музыки и обсуждения её с другими пользователями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1141242" y="1781174"/>
            <a:ext cx="1517007" cy="1962147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TextBox 9"/>
          <p:cNvSpPr txBox="1"/>
          <p:nvPr/>
        </p:nvSpPr>
        <p:spPr bwMode="auto">
          <a:xfrm>
            <a:off x="1141242" y="3988029"/>
            <a:ext cx="1637520" cy="427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algn="ctr">
              <a:defRPr/>
            </a:pPr>
            <a:r>
              <a:rPr lang="ru-RU" sz="1100" b="1">
                <a:latin typeface="Arial"/>
                <a:cs typeface="Arial"/>
              </a:rPr>
              <a:t>Дмитрий Сингур</a:t>
            </a:r>
          </a:p>
          <a:p>
            <a:pPr algn="ctr">
              <a:defRPr/>
            </a:pPr>
            <a:r>
              <a:rPr lang="ru-RU" sz="1100" b="0">
                <a:latin typeface="Arial"/>
                <a:cs typeface="Arial"/>
              </a:rPr>
              <a:t>Лидер команды</a:t>
            </a:r>
            <a:endParaRPr sz="1100" b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4430727" y="3989288"/>
            <a:ext cx="1523846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algn="ctr">
              <a:defRPr/>
            </a:pPr>
            <a:r>
              <a:rPr lang="ru-RU" sz="1100" b="1">
                <a:latin typeface="Arial"/>
                <a:cs typeface="Arial"/>
              </a:rPr>
              <a:t>Галина Хохлова</a:t>
            </a:r>
          </a:p>
          <a:p>
            <a:pPr algn="ctr">
              <a:defRPr/>
            </a:pPr>
            <a:r>
              <a:rPr lang="ru-RU" sz="1100" b="0">
                <a:latin typeface="Arial"/>
                <a:cs typeface="Arial"/>
              </a:rPr>
              <a:t>Аналитик, маркетолог</a:t>
            </a:r>
            <a:endParaRPr sz="1100" b="0"/>
          </a:p>
        </p:txBody>
      </p:sp>
      <p:sp>
        <p:nvSpPr>
          <p:cNvPr id="14" name="TextBox 13"/>
          <p:cNvSpPr txBox="1"/>
          <p:nvPr/>
        </p:nvSpPr>
        <p:spPr bwMode="auto">
          <a:xfrm>
            <a:off x="2778762" y="3988029"/>
            <a:ext cx="1518087" cy="7623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algn="ctr">
              <a:defRPr/>
            </a:pPr>
            <a:r>
              <a:rPr lang="ru-RU" sz="1100" b="1">
                <a:latin typeface="Arial"/>
                <a:cs typeface="Arial"/>
              </a:rPr>
              <a:t>Вячеслава Лукьянова</a:t>
            </a:r>
            <a:endParaRPr sz="1100" b="1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100" b="0">
                <a:latin typeface="Arial"/>
                <a:cs typeface="Arial"/>
              </a:rPr>
              <a:t>Координатор и мотиватор</a:t>
            </a:r>
            <a:endParaRPr sz="1100" b="0"/>
          </a:p>
        </p:txBody>
      </p:sp>
      <p:sp>
        <p:nvSpPr>
          <p:cNvPr id="16" name="TextBox 15"/>
          <p:cNvSpPr txBox="1"/>
          <p:nvPr/>
        </p:nvSpPr>
        <p:spPr bwMode="auto">
          <a:xfrm>
            <a:off x="6086355" y="3989110"/>
            <a:ext cx="1518087" cy="7623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algn="ctr">
              <a:defRPr/>
            </a:pPr>
            <a:r>
              <a:rPr lang="ru-RU" sz="1100" b="1">
                <a:latin typeface="Arial"/>
                <a:cs typeface="Arial"/>
              </a:rPr>
              <a:t>Кристина Науменко</a:t>
            </a:r>
          </a:p>
          <a:p>
            <a:pPr algn="ctr">
              <a:defRPr/>
            </a:pPr>
            <a:r>
              <a:rPr lang="ru-RU" sz="1100" b="0">
                <a:latin typeface="Arial"/>
                <a:cs typeface="Arial"/>
              </a:rPr>
              <a:t>Ответственный по ресурсам</a:t>
            </a:r>
            <a:endParaRPr sz="1100" b="0"/>
          </a:p>
        </p:txBody>
      </p:sp>
      <p:sp>
        <p:nvSpPr>
          <p:cNvPr id="1826002680" name="Прямоугольник 8"/>
          <p:cNvSpPr/>
          <p:nvPr/>
        </p:nvSpPr>
        <p:spPr bwMode="auto">
          <a:xfrm>
            <a:off x="2777683" y="1781174"/>
            <a:ext cx="1517007" cy="1962147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7552352" name="Прямоугольник 8"/>
          <p:cNvSpPr/>
          <p:nvPr/>
        </p:nvSpPr>
        <p:spPr bwMode="auto">
          <a:xfrm>
            <a:off x="4437567" y="1781174"/>
            <a:ext cx="1517007" cy="1962147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16209296" name="Прямоугольник 8"/>
          <p:cNvSpPr/>
          <p:nvPr/>
        </p:nvSpPr>
        <p:spPr bwMode="auto">
          <a:xfrm>
            <a:off x="7734303" y="1781174"/>
            <a:ext cx="1517007" cy="1962147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1405244" name="Прямоугольник 8"/>
          <p:cNvSpPr/>
          <p:nvPr/>
        </p:nvSpPr>
        <p:spPr bwMode="auto">
          <a:xfrm>
            <a:off x="6086355" y="1781174"/>
            <a:ext cx="1517007" cy="1962147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40646258" name="Прямоугольник 8"/>
          <p:cNvSpPr/>
          <p:nvPr/>
        </p:nvSpPr>
        <p:spPr bwMode="auto">
          <a:xfrm>
            <a:off x="9372602" y="1781174"/>
            <a:ext cx="1517007" cy="1962147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03358129" name="TextBox 13"/>
          <p:cNvSpPr txBox="1"/>
          <p:nvPr/>
        </p:nvSpPr>
        <p:spPr bwMode="auto">
          <a:xfrm>
            <a:off x="7734302" y="3989288"/>
            <a:ext cx="1529966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algn="ctr">
              <a:defRPr/>
            </a:pPr>
            <a:r>
              <a:rPr lang="ru-RU" sz="1100" b="1">
                <a:latin typeface="Arial"/>
                <a:cs typeface="Arial"/>
              </a:rPr>
              <a:t>Дебора Ларина</a:t>
            </a:r>
            <a:endParaRPr sz="1100" b="1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100" b="0">
                <a:latin typeface="Arial"/>
                <a:cs typeface="Arial"/>
              </a:rPr>
              <a:t>Аналитик и дизайнер</a:t>
            </a:r>
            <a:endParaRPr sz="1100" b="0"/>
          </a:p>
        </p:txBody>
      </p:sp>
      <p:sp>
        <p:nvSpPr>
          <p:cNvPr id="423890106" name="TextBox 13"/>
          <p:cNvSpPr txBox="1"/>
          <p:nvPr/>
        </p:nvSpPr>
        <p:spPr bwMode="auto">
          <a:xfrm>
            <a:off x="9365762" y="3988029"/>
            <a:ext cx="1530685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algn="ctr">
              <a:defRPr/>
            </a:pPr>
            <a:r>
              <a:rPr lang="ru-RU" sz="1100" b="1">
                <a:latin typeface="Arial"/>
                <a:cs typeface="Arial"/>
              </a:rPr>
              <a:t>Дарья Колода</a:t>
            </a:r>
            <a:endParaRPr sz="1100" b="1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100" b="0">
                <a:latin typeface="Arial"/>
                <a:cs typeface="Arial"/>
              </a:rPr>
              <a:t>Генератор идей, экономист</a:t>
            </a:r>
            <a:endParaRPr sz="1100" b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258148" y="1638568"/>
            <a:ext cx="6052529" cy="4480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1600" i="1">
                <a:latin typeface="Arial"/>
                <a:cs typeface="Arial"/>
              </a:rPr>
              <a:t>Проблема:</a:t>
            </a:r>
            <a:r>
              <a:rPr lang="ru-RU" sz="1600">
                <a:latin typeface="Arial"/>
                <a:cs typeface="Arial"/>
              </a:rPr>
              <a:t> </a:t>
            </a:r>
            <a:r>
              <a:rPr lang="ru-RU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в современных музыкальных стриминговых сервисах зачастую отсутствуют встроенные возможности для обсуждения музыкальных произведений, создания персональных плейлистов и совместного использования их с другими пользователями внутри одного приложения.</a:t>
            </a:r>
            <a:endParaRPr sz="1600"/>
          </a:p>
          <a:p>
            <a:pPr algn="just">
              <a:defRPr/>
            </a:pPr>
            <a:endParaRPr lang="ru-RU" sz="1600">
              <a:latin typeface="Arial"/>
              <a:cs typeface="Arial"/>
            </a:endParaRPr>
          </a:p>
          <a:p>
            <a:pPr algn="just">
              <a:defRPr/>
            </a:pPr>
            <a:endParaRPr lang="ru-RU" sz="1600">
              <a:latin typeface="Arial"/>
              <a:cs typeface="Arial"/>
            </a:endParaRPr>
          </a:p>
          <a:p>
            <a:pPr algn="just">
              <a:defRPr/>
            </a:pPr>
            <a:r>
              <a:rPr lang="ru-RU" sz="1600" i="1">
                <a:latin typeface="Arial"/>
                <a:cs typeface="Arial"/>
              </a:rPr>
              <a:t>В настоящее время эту проблему решают следующими способами:</a:t>
            </a:r>
            <a:r>
              <a:rPr lang="ru-RU" sz="1600">
                <a:latin typeface="Arial"/>
                <a:cs typeface="Arial"/>
              </a:rPr>
              <a:t> музыкальные сервисы от Яндекса (Яндекс Музыка), VK (VK Музыка) и других.</a:t>
            </a:r>
          </a:p>
          <a:p>
            <a:pPr algn="just">
              <a:defRPr/>
            </a:pPr>
            <a:endParaRPr sz="1600"/>
          </a:p>
          <a:p>
            <a:pPr algn="just">
              <a:defRPr/>
            </a:pPr>
            <a:endParaRPr lang="ru-RU" sz="1600">
              <a:latin typeface="Arial"/>
              <a:cs typeface="Arial"/>
            </a:endParaRPr>
          </a:p>
          <a:p>
            <a:pPr algn="just">
              <a:defRPr/>
            </a:pPr>
            <a:r>
              <a:rPr lang="ru-RU" sz="1600" i="1">
                <a:latin typeface="Arial"/>
                <a:cs typeface="Arial"/>
              </a:rPr>
              <a:t>Они неэффективны, потому что:</a:t>
            </a:r>
            <a:r>
              <a:rPr lang="ru-RU" sz="1600">
                <a:latin typeface="Arial"/>
                <a:cs typeface="Arial"/>
              </a:rPr>
              <a:t> </a:t>
            </a:r>
            <a:r>
              <a:rPr lang="ru-RU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существующие решения обладают недостаточным функционалом</a:t>
            </a:r>
            <a:r>
              <a:rPr lang="ru-RU" sz="1600">
                <a:latin typeface="Arial"/>
                <a:cs typeface="Arial"/>
              </a:rPr>
              <a:t> (например, нет удобной возможности оставить рецензию о релизе, нет возможности обсудить релиз с другими пользователями, нет возможности составления списков с отдельными примечаниями об альбоме/сингле и т.п.).</a:t>
            </a:r>
            <a:endParaRPr sz="1600"/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6535125" y="1458409"/>
            <a:ext cx="4958535" cy="3569308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  <a:prstDash val="lgDash"/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TextBox 16"/>
          <p:cNvSpPr txBox="1"/>
          <p:nvPr/>
        </p:nvSpPr>
        <p:spPr bwMode="auto">
          <a:xfrm>
            <a:off x="6535125" y="5242848"/>
            <a:ext cx="5279369" cy="14329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algn="ctr">
              <a:defRPr/>
            </a:pPr>
            <a:r>
              <a:rPr lang="ru-RU" sz="1800" i="0">
                <a:latin typeface="Arial"/>
                <a:cs typeface="Arial"/>
              </a:rPr>
              <a:t>Статистика «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Люди какого возраста чаще пользуются подписками на стриминговые (музыка) сервисы?</a:t>
            </a:r>
            <a:r>
              <a:rPr lang="ru-RU" sz="1800" i="0">
                <a:latin typeface="Arial"/>
                <a:cs typeface="Arial"/>
              </a:rPr>
              <a:t>»</a:t>
            </a:r>
          </a:p>
          <a:p>
            <a:pPr algn="ctr">
              <a:defRPr/>
            </a:pPr>
            <a:endParaRPr/>
          </a:p>
          <a:p>
            <a:pPr algn="ctr">
              <a:defRPr/>
            </a:pPr>
            <a:r>
              <a:rPr lang="ru-RU" sz="800">
                <a:latin typeface="Arial"/>
                <a:cs typeface="Arial"/>
              </a:rPr>
              <a:t>Источник: </a:t>
            </a:r>
            <a:r>
              <a:rPr lang="ru-RU" sz="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https://news.rambler.ru/community/47510815-issledovanie-rambler-co-rossiyane-nazvali-lyubimye-muzykalnye-zhanry-i-traty-na-strimingovye-podpiski/</a:t>
            </a:r>
            <a:endParaRPr lang="ru-RU" sz="800"/>
          </a:p>
        </p:txBody>
      </p:sp>
      <p:pic>
        <p:nvPicPr>
          <p:cNvPr id="19" name="Рисунок 18" descr="Круговая диаграмма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796268" y="1966937"/>
            <a:ext cx="1790173" cy="1790173"/>
          </a:xfrm>
          <a:prstGeom prst="rect">
            <a:avLst/>
          </a:prstGeom>
        </p:spPr>
      </p:pic>
      <p:pic>
        <p:nvPicPr>
          <p:cNvPr id="21" name="Рисунок 20" descr="Диаграмма с подъемом контур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434824" y="1966938"/>
            <a:ext cx="1790173" cy="1790173"/>
          </a:xfrm>
          <a:prstGeom prst="rect">
            <a:avLst/>
          </a:prstGeom>
        </p:spPr>
      </p:pic>
      <p:pic>
        <p:nvPicPr>
          <p:cNvPr id="1982654570" name="Рисунок 1982654569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535125" y="1458408"/>
            <a:ext cx="4958534" cy="35693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419315" y="1458410"/>
            <a:ext cx="3099389" cy="3877519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 bwMode="auto">
          <a:xfrm>
            <a:off x="419314" y="2981670"/>
            <a:ext cx="3099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i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Поместите изображение вашего типичного пользователя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4031768" y="1458404"/>
            <a:ext cx="7782699" cy="4968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879" marR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sz="1600" b="0" i="1" strike="noStrike" cap="none" spc="0">
                <a:solidFill>
                  <a:schemeClr val="tx1"/>
                </a:solidFill>
                <a:latin typeface="Arial"/>
                <a:cs typeface="Arial"/>
              </a:rPr>
              <a:t>Общие характеристики:</a:t>
            </a:r>
            <a:r>
              <a:rPr lang="ru-RU" sz="1600" b="0" strike="noStrike" cap="none" spc="0">
                <a:solidFill>
                  <a:schemeClr val="tx1"/>
                </a:solidFill>
                <a:latin typeface="Arial"/>
                <a:cs typeface="Arial"/>
              </a:rPr>
              <a:t> мужчины и женщины, в возрасте от 18 до 24 лет, которые часто слушают любимую музыку и музыкальных исполнителей, изучают информацию о музыкальных релизах и/или исполнителях.</a:t>
            </a:r>
            <a:endParaRPr sz="1600" b="0" strike="noStrike" cap="none" spc="0">
              <a:solidFill>
                <a:schemeClr val="tx1"/>
              </a:solidFill>
            </a:endParaRPr>
          </a:p>
          <a:p>
            <a:pPr marL="283879" marR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sz="1600" b="0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283879" marR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sz="1600" b="0" i="1" strike="noStrike" cap="none" spc="0">
                <a:solidFill>
                  <a:schemeClr val="tx1"/>
                </a:solidFill>
                <a:latin typeface="Arial"/>
                <a:cs typeface="Arial"/>
              </a:rPr>
              <a:t>Проблемы и потребности:</a:t>
            </a:r>
            <a:r>
              <a:rPr lang="ru-RU" sz="1600" b="0" strike="noStrike" cap="none" spc="0">
                <a:solidFill>
                  <a:schemeClr val="tx1"/>
                </a:solidFill>
                <a:latin typeface="Arial"/>
                <a:cs typeface="Arial"/>
              </a:rPr>
              <a:t> необходимость в отслеживании прослушиваемой музыки, поиск новой музыки, возможность поделиться впечатлениями о прослушиваемой музыке и т.д.</a:t>
            </a:r>
            <a:endParaRPr sz="1600" b="0" strike="noStrike" cap="none" spc="0">
              <a:solidFill>
                <a:schemeClr val="tx1"/>
              </a:solidFill>
            </a:endParaRPr>
          </a:p>
          <a:p>
            <a:pPr marL="283879" marR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sz="1600" b="0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283879" marR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sz="1600" b="0" i="1" strike="noStrike" cap="none" spc="0">
                <a:solidFill>
                  <a:schemeClr val="tx1"/>
                </a:solidFill>
                <a:latin typeface="Arial"/>
                <a:cs typeface="Arial"/>
              </a:rPr>
              <a:t>Продукты, которые сейчас использует для решения проблемы:</a:t>
            </a:r>
            <a:r>
              <a:rPr lang="ru-RU" sz="1600" b="0" strike="noStrike" cap="none" spc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ru-RU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музыкальные сервисы от Яндекса (Яндекс Музыка), VK (VK Музыка) и других.</a:t>
            </a:r>
            <a:endParaRPr sz="1600" b="0" strike="noStrike" cap="none" spc="0">
              <a:solidFill>
                <a:schemeClr val="tx1"/>
              </a:solidFill>
            </a:endParaRPr>
          </a:p>
          <a:p>
            <a:pPr marL="283879" marR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sz="1600" b="0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283879" marR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sz="1600" b="0" i="1" strike="noStrike" cap="none" spc="0">
                <a:solidFill>
                  <a:schemeClr val="tx1"/>
                </a:solidFill>
                <a:latin typeface="Arial"/>
                <a:cs typeface="Arial"/>
              </a:rPr>
              <a:t>Причины, по которым текущие решения «не работают»:</a:t>
            </a:r>
            <a:r>
              <a:rPr lang="ru-RU" sz="1600" b="0" strike="noStrike" cap="none" spc="0">
                <a:solidFill>
                  <a:schemeClr val="tx1"/>
                </a:solidFill>
                <a:latin typeface="Arial"/>
                <a:cs typeface="Arial"/>
              </a:rPr>
              <a:t> недостаток функций в существующих сервисах, разобщенность информации.</a:t>
            </a:r>
            <a:endParaRPr sz="1600" b="0" strike="noStrike" cap="none" spc="0">
              <a:solidFill>
                <a:schemeClr val="tx1"/>
              </a:solidFill>
            </a:endParaRPr>
          </a:p>
          <a:p>
            <a:pPr marL="283879" marR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sz="1600" b="0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283879" marR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sz="1600" b="0" i="1" strike="noStrike" cap="none" spc="0">
                <a:solidFill>
                  <a:schemeClr val="tx1"/>
                </a:solidFill>
                <a:latin typeface="Arial"/>
                <a:cs typeface="Arial"/>
              </a:rPr>
              <a:t>Что ценит, на что обращает внимание:</a:t>
            </a:r>
            <a:r>
              <a:rPr lang="ru-RU" sz="1600" b="0" strike="noStrike" cap="none" spc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ru-RU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возможность комфортного использования - информация удобно собрана в едином месте, что побуждает желание поделиться с другими своими мнениями и впечатлениями.</a:t>
            </a:r>
            <a:endParaRPr sz="1600" b="0" strike="noStrike" cap="none" spc="0">
              <a:solidFill>
                <a:schemeClr val="tx1"/>
              </a:solidFill>
            </a:endParaRPr>
          </a:p>
          <a:p>
            <a:pPr algn="just">
              <a:defRPr/>
            </a:pPr>
            <a:endParaRPr lang="ru-RU" sz="1600">
              <a:latin typeface="Arial"/>
              <a:cs typeface="Arial"/>
            </a:endParaRPr>
          </a:p>
        </p:txBody>
      </p:sp>
      <p:pic>
        <p:nvPicPr>
          <p:cNvPr id="1640230997" name="Рисунок 1640230996"/>
          <p:cNvPicPr>
            <a:picLocks noChangeAspect="1"/>
          </p:cNvPicPr>
          <p:nvPr/>
        </p:nvPicPr>
        <p:blipFill>
          <a:blip r:embed="rId3"/>
          <a:srcRect l="33588" r="14721"/>
          <a:stretch/>
        </p:blipFill>
        <p:spPr bwMode="auto">
          <a:xfrm>
            <a:off x="419313" y="1458407"/>
            <a:ext cx="3099389" cy="38775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327870" y="1319508"/>
            <a:ext cx="9470704" cy="3657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b="1" i="1" dirty="0">
                <a:latin typeface="Arial"/>
                <a:cs typeface="Arial"/>
              </a:rPr>
              <a:t>Предлагаемая идея</a:t>
            </a:r>
            <a:r>
              <a:rPr lang="ru-RU" i="1" dirty="0">
                <a:latin typeface="Arial"/>
                <a:cs typeface="Arial"/>
              </a:rPr>
              <a:t>:</a:t>
            </a:r>
            <a:r>
              <a:rPr lang="ru-RU" dirty="0">
                <a:latin typeface="Arial"/>
                <a:cs typeface="Arial"/>
              </a:rPr>
              <a:t> </a:t>
            </a:r>
            <a:r>
              <a:rPr lang="ru-RU" sz="18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разработка мобильного приложения, которое позволит пользователям удобно отслеживать музыку и актуальные новости об их любимых исполнителях. Приложение будет своевременно информировать о новых релизах и мероприятиях, а также предоставлять возможность обсуждать музыку и выражать своё мнение внутри платформы, взаимодействуя с другими пользователями и изучая их точку зрения.</a:t>
            </a:r>
            <a:endParaRPr dirty="0"/>
          </a:p>
          <a:p>
            <a:pPr algn="just">
              <a:defRPr/>
            </a:pPr>
            <a:endParaRPr lang="ru-RU" dirty="0">
              <a:latin typeface="Arial"/>
              <a:cs typeface="Arial"/>
            </a:endParaRPr>
          </a:p>
          <a:p>
            <a:pPr algn="just">
              <a:defRPr/>
            </a:pPr>
            <a:endParaRPr lang="ru-RU" dirty="0">
              <a:latin typeface="Arial"/>
              <a:cs typeface="Arial"/>
            </a:endParaRPr>
          </a:p>
          <a:p>
            <a:pPr algn="just">
              <a:defRPr/>
            </a:pPr>
            <a:endParaRPr lang="ru-RU" dirty="0">
              <a:latin typeface="Arial"/>
              <a:cs typeface="Arial"/>
            </a:endParaRPr>
          </a:p>
          <a:p>
            <a:pPr algn="just">
              <a:defRPr/>
            </a:pPr>
            <a:endParaRPr lang="ru-RU" dirty="0">
              <a:latin typeface="Arial"/>
              <a:cs typeface="Arial"/>
            </a:endParaRPr>
          </a:p>
          <a:p>
            <a:pPr algn="just">
              <a:defRPr/>
            </a:pP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Мы сможем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реализовать проект в период до 3-х лет, за сумму до 1 млн р</a:t>
            </a:r>
            <a:r>
              <a:rPr lang="ru-RU" dirty="0">
                <a:latin typeface="Arial"/>
                <a:cs typeface="Arial"/>
              </a:rPr>
              <a:t>ублей, силами нашей команды с привлечением необходимых специалистов.</a:t>
            </a:r>
            <a:endParaRPr dirty="0"/>
          </a:p>
          <a:p>
            <a:pPr algn="just">
              <a:defRPr/>
            </a:pPr>
            <a:endParaRPr lang="ru-RU" dirty="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5" name="Прямоугольник 4"/>
          <p:cNvSpPr/>
          <p:nvPr/>
        </p:nvSpPr>
        <p:spPr bwMode="auto">
          <a:xfrm>
            <a:off x="191474" y="1514474"/>
            <a:ext cx="4586661" cy="3952874"/>
          </a:xfrm>
          <a:prstGeom prst="rect">
            <a:avLst/>
          </a:prstGeom>
          <a:noFill/>
          <a:ln w="19050"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734466" y="5577440"/>
            <a:ext cx="3043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Примеры внешнего вида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4971789" y="835474"/>
            <a:ext cx="6853840" cy="545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Продукт: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мобильное приложение, которое позволяет слушать музыку и делиться своим мнением с другими пользователями.</a:t>
            </a:r>
            <a:endParaRPr sz="1600"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функции / возможности:</a:t>
            </a:r>
            <a:endParaRPr sz="1600" b="0" i="1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создание профиля пользователя, добавления друзей и общение с ними;</a:t>
            </a:r>
          </a:p>
          <a:p>
            <a:pPr marL="283879" marR="0" lvl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создание собственных списков с музыкой;</a:t>
            </a:r>
          </a:p>
          <a:p>
            <a:pPr marL="283879" marR="0" lvl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возможность просмотра списков других пользователей;</a:t>
            </a:r>
          </a:p>
          <a:p>
            <a:pPr marL="283879" marR="0" lvl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участие в топиках для обсуждения релизов с другими пользователями;</a:t>
            </a:r>
          </a:p>
          <a:p>
            <a:pPr marL="283878" marR="0" lvl="0" indent="-283878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возможность просмотра текста песни;</a:t>
            </a:r>
          </a:p>
          <a:p>
            <a:pPr marL="283879" marR="0" lvl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уведомления о предстоящих релизах от любимых артистов;</a:t>
            </a:r>
          </a:p>
          <a:p>
            <a:pPr marL="283878" marR="0" lvl="0" indent="-283878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изучение информации об артисте (краткая биография);</a:t>
            </a:r>
          </a:p>
          <a:p>
            <a:pPr marL="283878" marR="0" lvl="0" indent="-283878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просмотр вышедших клипов, информации о предстоящих мероприятиях и вышедших / будущих интервью.</a:t>
            </a:r>
            <a:endParaRPr lang="ru-RU" sz="1600"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1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Сценарий использования:</a:t>
            </a:r>
            <a:endParaRPr sz="1600" b="0" i="1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скачивание приложения - регистрация и авторизация - поиск любимого артиста / музыкального релиза - добавление релиза или артиста в избранное - прослушивание музыки - выставление оценки выбранному релизу / его обсуждение - подписка на артиста для дальнейшего отслеживания.</a:t>
            </a: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885917496" name="Рисунок 88591749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91474" y="1514474"/>
            <a:ext cx="4586661" cy="39528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896820" y="1048827"/>
            <a:ext cx="10217862" cy="545628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1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Технологии, используемые в решении:</a:t>
            </a:r>
            <a:endParaRPr sz="1600" b="0" i="1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Аналитика больших данных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(аналитика больших данных относится к методам и инструментам анализа и интерпретации огромных объемов данных, чтобы извлечь ценные познания и получить конкурентные преимущества);</a:t>
            </a: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Искусственный интеллект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(ИИ включает в себя методы и алгоритмы, позволяющие компьютерам обучаться и принимать решения на основе больших объемов данных);</a:t>
            </a:r>
            <a:endParaRPr sz="1600" dirty="0"/>
          </a:p>
          <a:p>
            <a:pPr marL="283879" marR="0" lvl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Разработка кроссплатформенных приложений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(кросс-платформенная разработка позволяет создавать приложения, которые могут работать на разных операционных системах и платформах, таких как </a:t>
            </a:r>
            <a:r>
              <a:rPr lang="ru-RU" sz="16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iOS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</a:t>
            </a:r>
            <a:r>
              <a:rPr lang="ru-RU" sz="16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Android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</a:t>
            </a:r>
            <a:r>
              <a:rPr lang="ru-RU" sz="16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Windows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и веб).</a:t>
            </a: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1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 обладает следующими техническими параметрами: </a:t>
            </a:r>
            <a:endParaRPr sz="1600" i="1" dirty="0"/>
          </a:p>
          <a:p>
            <a:pPr marL="283879" marR="0" lvl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Интуитивно понятный интерфейс;</a:t>
            </a:r>
          </a:p>
          <a:p>
            <a:pPr marL="283879" marR="0" lvl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Возможность работать с приложением в оффлайн режиме;</a:t>
            </a:r>
          </a:p>
          <a:p>
            <a:pPr marL="283879" marR="0" lvl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Наличие веб-версии приложения;</a:t>
            </a:r>
          </a:p>
          <a:p>
            <a:pPr marL="283879" marR="0" lvl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Удобство использования;</a:t>
            </a: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Читаемость;</a:t>
            </a: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Различимость (фоновой и первостепенной информации);</a:t>
            </a: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Совместимость с различными мобильными </a:t>
            </a:r>
            <a:r>
              <a:rPr lang="en-US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OS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</a:t>
            </a: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1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Уровень готовности технологии: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TRL №1.</a:t>
            </a: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/>
          </p:cNvGraphicFramePr>
          <p:nvPr/>
        </p:nvGraphicFramePr>
        <p:xfrm>
          <a:off x="575976" y="993776"/>
          <a:ext cx="11175996" cy="4674885"/>
        </p:xfrm>
        <a:graphic>
          <a:graphicData uri="http://schemas.openxmlformats.org/drawingml/2006/table">
            <a:tbl>
              <a:tblPr firstRow="1" bandRow="1"/>
              <a:tblGrid>
                <a:gridCol w="18626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26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26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26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26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626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7512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Критерии</a:t>
                      </a:r>
                      <a:endParaRPr sz="1100" b="1"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1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Наш проект </a:t>
                      </a:r>
                      <a:r>
                        <a:rPr lang="ru-RU" sz="1100" b="1" i="0" u="none" strike="noStrike" cap="none" spc="0">
                          <a:ln>
                            <a:solidFill>
                              <a:prstClr val="white"/>
                            </a:solidFill>
                          </a:ln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YourExploreMusic</a:t>
                      </a:r>
                      <a:endParaRPr sz="1100" b="1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Spotify</a:t>
                      </a:r>
                      <a:endParaRPr sz="1100" b="1">
                        <a:latin typeface="Arial"/>
                        <a:cs typeface="Arial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SoundCloud</a:t>
                      </a:r>
                      <a:endParaRPr sz="1100" b="1">
                        <a:latin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Яндекс Музыка</a:t>
                      </a:r>
                      <a:endParaRPr sz="1100" b="1">
                        <a:latin typeface="Arial"/>
                        <a:cs typeface="Arial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ВК Музыка</a:t>
                      </a:r>
                      <a:endParaRPr sz="1100" b="1"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1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Прослушивание музыки</a:t>
                      </a:r>
                      <a:endParaRPr sz="1100" b="1"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Да, без аудиорекламы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Да, но с ограничениями</a:t>
                      </a:r>
                      <a:endParaRPr sz="1100" b="0" i="0" u="none" strike="noStrike" cap="none" spc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(в бесплатной подписке аудиореклама, нет возможности слушать оффлайн, урезанное качество звука)</a:t>
                      </a:r>
                      <a:endParaRPr sz="1100" i="0" strike="noStrike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Да, но с ограничениями</a:t>
                      </a:r>
                      <a:endParaRPr sz="1100" b="0" i="0" u="none" strike="noStrike" cap="none" spc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(в бесплатной подписке аудиореклама, нет возможности слушать оффлайн, урезанное качество звука)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Да, но с ограничениями</a:t>
                      </a:r>
                      <a:endParaRPr sz="1100" b="0" i="0" u="none" strike="noStrike" cap="none" spc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(в бесплатной подписке аудиореклама, нет возможности слушать оффлайн, урезанное качество звука)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Да, но с ограничениями</a:t>
                      </a:r>
                      <a:endParaRPr sz="1100" b="0" i="0" u="none" strike="noStrike" cap="none" spc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(в бесплатной подписке аудиореклама, нет возможности слушать оффлайн, урезанное качество звука)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3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Обсуждение релизов</a:t>
                      </a:r>
                      <a:endParaRPr sz="1100" b="1"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Возможность общаться через личные сообщения, отдельные топики и форумы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Нет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Нет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Нет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Нет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21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Уведомление о предстоящих / вышедших релизах</a:t>
                      </a:r>
                      <a:endParaRPr sz="1100" b="1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Есть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Есть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Нет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Есть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Нет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EA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122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Модель монетизации</a:t>
                      </a:r>
                      <a:endParaRPr sz="1100" b="1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Платная подписка,</a:t>
                      </a:r>
                    </a:p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возможность поддержки проекта пользователями на добровольной основе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Платные подписки (несколько уровней),</a:t>
                      </a:r>
                    </a:p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аудиореклама, </a:t>
                      </a:r>
                    </a:p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спонсированные плейлисты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Платные подписки,</a:t>
                      </a:r>
                    </a:p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реклама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Платная подписка,</a:t>
                      </a:r>
                    </a:p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реклама</a:t>
                      </a:r>
                      <a:endParaRPr lang="ru-RU" sz="11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Платные подписки,</a:t>
                      </a:r>
                    </a:p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реклама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592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Наличие кроссплатформенности</a:t>
                      </a:r>
                      <a:endParaRPr sz="1100" b="1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Сайт, </a:t>
                      </a:r>
                    </a:p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iOS-приложение,</a:t>
                      </a:r>
                    </a:p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Android-приложение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Сайт,</a:t>
                      </a:r>
                      <a:endParaRPr sz="1100" b="0" i="0" u="none" strike="noStrike" cap="none" spc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iOS-приложение,</a:t>
                      </a:r>
                      <a:endParaRPr sz="1100" b="0" i="0" u="none" strike="noStrike" cap="none" spc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Android-приложения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Сайт,</a:t>
                      </a:r>
                      <a:endParaRPr sz="1100" b="0" i="0" u="none" strike="noStrike" cap="none" spc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iOS-приложение,</a:t>
                      </a:r>
                      <a:endParaRPr sz="1100" b="0" i="0" u="none" strike="noStrike" cap="none" spc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Android-приложения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Сайт,</a:t>
                      </a:r>
                    </a:p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iOS-приложение,</a:t>
                      </a:r>
                    </a:p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Android-приложения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iOS-приложение,</a:t>
                      </a:r>
                    </a:p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Android-приложение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EA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52437532" name="TextBox 10"/>
          <p:cNvSpPr txBox="1"/>
          <p:nvPr/>
        </p:nvSpPr>
        <p:spPr bwMode="auto">
          <a:xfrm>
            <a:off x="1632531" y="5869195"/>
            <a:ext cx="9103799" cy="807952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algn="ctr">
              <a:spcAft>
                <a:spcPts val="599"/>
              </a:spcAft>
              <a:defRPr/>
            </a:pPr>
            <a:r>
              <a:rPr lang="ru-RU" sz="1400" b="1" i="1">
                <a:latin typeface="Arial"/>
                <a:ea typeface="Arial"/>
                <a:cs typeface="Arial"/>
              </a:rPr>
              <a:t>Уникальность нашего проекта:</a:t>
            </a:r>
            <a:endParaRPr sz="1400" b="1" i="1">
              <a:latin typeface="Arial"/>
              <a:ea typeface="Arial"/>
              <a:cs typeface="Arial"/>
            </a:endParaRPr>
          </a:p>
          <a:p>
            <a:pPr algn="ctr">
              <a:spcAft>
                <a:spcPts val="598"/>
              </a:spcAft>
              <a:defRPr/>
            </a:pPr>
            <a:r>
              <a:rPr lang="ru-RU" sz="1400">
                <a:latin typeface="Arial"/>
                <a:ea typeface="Arial"/>
                <a:cs typeface="Arial"/>
              </a:rPr>
              <a:t>бесплатная версия без аудиорекламы, возможность обсуждения музыки с другими пользователями, составление персонализированных списков</a:t>
            </a:r>
            <a:r>
              <a:rPr sz="1400">
                <a:latin typeface="Arial"/>
                <a:ea typeface="Arial"/>
                <a:cs typeface="Arial"/>
              </a:rPr>
              <a:t> и возможность поделиться ими</a:t>
            </a:r>
            <a:r>
              <a:rPr sz="1400">
                <a:latin typeface="Arial"/>
                <a:cs typeface="Arial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886342" y="1769638"/>
            <a:ext cx="5004064" cy="33226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Гипотеза: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50% пользователей музыкальных сервисов не хватает возможности обсуждать прослушанную музыку с другими пользователями.</a:t>
            </a:r>
            <a:endParaRPr>
              <a:latin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Способы проверки: </a:t>
            </a:r>
            <a:endParaRPr sz="1800" b="0" i="1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283879" marR="0" lvl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опрос.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Целевое количество респондентов: </a:t>
            </a:r>
            <a:endParaRPr>
              <a:latin typeface="Arial"/>
              <a:cs typeface="Arial"/>
            </a:endParaRPr>
          </a:p>
          <a:p>
            <a:pPr marL="283879" marR="0" lvl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>
                <a:latin typeface="Arial"/>
                <a:ea typeface="Arial"/>
                <a:cs typeface="Arial"/>
              </a:rPr>
              <a:t>Опрос (100 человек).</a:t>
            </a:r>
            <a:endParaRPr>
              <a:latin typeface="Arial"/>
              <a:cs typeface="Arial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419848" y="1437638"/>
            <a:ext cx="5049519" cy="420659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6419848" y="1437638"/>
            <a:ext cx="5051319" cy="42065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Вопросы для опроса / интервью: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1. Какими музыкальными стриминговыми сервисами Вы пользуйтесь?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Что Вам доставляет неудобство в музыкальных стриминговых сервисах?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Нравится ли Вам обсуждать любимых исполнителей и их музыку с другими людьми?</a:t>
            </a: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 Удобно ли Вам отслеживать любимых исполнителей используя известные вам приложения и интернет-сервисы?</a:t>
            </a: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 Хотите ли Вы чтобы все новости о любимом исполнителе, информации о его новых релизах и предстоящих мероприятиях были доступны в одном приложении?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658592621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494704581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629127307" name="Прямоугольник 7"/>
            <p:cNvSpPr/>
            <p:nvPr/>
          </p:nvSpPr>
          <p:spPr bwMode="auto">
            <a:xfrm>
              <a:off x="419313" y="330199"/>
              <a:ext cx="3228124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353793614" name="TextBox 3"/>
            <p:cNvSpPr txBox="1"/>
            <p:nvPr/>
          </p:nvSpPr>
          <p:spPr bwMode="auto">
            <a:xfrm>
              <a:off x="542745" y="402363"/>
              <a:ext cx="2545146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ПРОВЕРКА ГИПОТЕЗ</a:t>
              </a:r>
              <a:endParaRPr/>
            </a:p>
          </p:txBody>
        </p:sp>
      </p:grpSp>
      <p:pic>
        <p:nvPicPr>
          <p:cNvPr id="2088828333" name="Рисунок 208882833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48834" y="1127302"/>
            <a:ext cx="10380030" cy="53306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779443238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1189050248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2063449805" name="Прямоугольник 7"/>
            <p:cNvSpPr/>
            <p:nvPr/>
          </p:nvSpPr>
          <p:spPr bwMode="auto">
            <a:xfrm>
              <a:off x="419313" y="330199"/>
              <a:ext cx="3228124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</p:grpSp>
      <p:sp>
        <p:nvSpPr>
          <p:cNvPr id="894919559" name="TextBox 3"/>
          <p:cNvSpPr txBox="1"/>
          <p:nvPr/>
        </p:nvSpPr>
        <p:spPr bwMode="auto">
          <a:xfrm>
            <a:off x="542745" y="402363"/>
            <a:ext cx="2747514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 Black"/>
                <a:ea typeface="Arial"/>
                <a:cs typeface="Arial"/>
              </a:rPr>
              <a:t>ПРОВЕРКА ГИПОТЕЗЫ</a:t>
            </a:r>
            <a:endParaRPr/>
          </a:p>
        </p:txBody>
      </p:sp>
      <p:pic>
        <p:nvPicPr>
          <p:cNvPr id="236253478" name="Рисунок 23625347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426627" y="934493"/>
            <a:ext cx="9338744" cy="55425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025398997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51430207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024981208" name="Прямоугольник 7"/>
            <p:cNvSpPr/>
            <p:nvPr/>
          </p:nvSpPr>
          <p:spPr bwMode="auto">
            <a:xfrm>
              <a:off x="419313" y="330199"/>
              <a:ext cx="3228124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</p:grpSp>
      <p:sp>
        <p:nvSpPr>
          <p:cNvPr id="1895444799" name="TextBox 3"/>
          <p:cNvSpPr txBox="1"/>
          <p:nvPr/>
        </p:nvSpPr>
        <p:spPr bwMode="auto">
          <a:xfrm>
            <a:off x="542745" y="402363"/>
            <a:ext cx="2747514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 Black"/>
                <a:ea typeface="Arial"/>
                <a:cs typeface="Arial"/>
              </a:rPr>
              <a:t>ПРОВЕРКА ГИПОТЕЗЫ</a:t>
            </a:r>
            <a:endParaRPr/>
          </a:p>
        </p:txBody>
      </p:sp>
      <p:pic>
        <p:nvPicPr>
          <p:cNvPr id="218709557" name="Рисунок 21870955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916502" y="1000125"/>
            <a:ext cx="8460250" cy="54412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724515896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2072773979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457635569" name="Прямоугольник 7"/>
            <p:cNvSpPr/>
            <p:nvPr/>
          </p:nvSpPr>
          <p:spPr bwMode="auto">
            <a:xfrm>
              <a:off x="419313" y="330199"/>
              <a:ext cx="3228124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</p:grpSp>
      <p:sp>
        <p:nvSpPr>
          <p:cNvPr id="569694409" name="TextBox 3"/>
          <p:cNvSpPr txBox="1"/>
          <p:nvPr/>
        </p:nvSpPr>
        <p:spPr bwMode="auto">
          <a:xfrm>
            <a:off x="542745" y="402363"/>
            <a:ext cx="2747514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 Black"/>
                <a:ea typeface="Arial"/>
                <a:cs typeface="Arial"/>
              </a:rPr>
              <a:t>ПРОВЕРКА ГИПОТЕЗЫ</a:t>
            </a:r>
            <a:endParaRPr/>
          </a:p>
        </p:txBody>
      </p:sp>
      <p:pic>
        <p:nvPicPr>
          <p:cNvPr id="1633436612" name="Рисунок 163343661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71272" y="956762"/>
            <a:ext cx="10049455" cy="55392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286082081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1401730197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266005228" name="Прямоугольник 7"/>
            <p:cNvSpPr/>
            <p:nvPr/>
          </p:nvSpPr>
          <p:spPr bwMode="auto">
            <a:xfrm>
              <a:off x="419313" y="330199"/>
              <a:ext cx="3228124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</p:grpSp>
      <p:sp>
        <p:nvSpPr>
          <p:cNvPr id="1619025009" name="TextBox 3"/>
          <p:cNvSpPr txBox="1"/>
          <p:nvPr/>
        </p:nvSpPr>
        <p:spPr bwMode="auto">
          <a:xfrm>
            <a:off x="542745" y="402363"/>
            <a:ext cx="2747514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 Black"/>
                <a:ea typeface="Arial"/>
                <a:cs typeface="Arial"/>
              </a:rPr>
              <a:t>ПРОВЕРКА ГИПОТЕЗЫ</a:t>
            </a:r>
            <a:endParaRPr/>
          </a:p>
        </p:txBody>
      </p:sp>
      <p:pic>
        <p:nvPicPr>
          <p:cNvPr id="593625135" name="Рисунок 59362513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09419" y="1101523"/>
            <a:ext cx="10858083" cy="53659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401319" y="1209037"/>
            <a:ext cx="8000416" cy="4755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Динамика рынка: рынок музыкального стриминга в России, вероятно, увеличится к концу 2023 года на 15-20%. (Источник: </a:t>
            </a:r>
            <a:r>
              <a:rPr lang="ru-RU" sz="1800" b="0" i="0" u="sng" strike="noStrike" cap="none" spc="0">
                <a:ln>
                  <a:noFill/>
                </a:ln>
                <a:solidFill>
                  <a:schemeClr val="hlink"/>
                </a:solidFill>
                <a:latin typeface="Arial"/>
                <a:ea typeface="Arial"/>
                <a:cs typeface="Arial"/>
                <a:hlinkClick r:id="rId3" tooltip="https://www.kommersant.ru/doc/5915005"/>
              </a:rPr>
              <a:t>Газета «Коммерсантъ»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</a:t>
            </a: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«игроки» на рынке: VK Музыка, Яндекс Музыка, МТС Music, СберЗвук</a:t>
            </a: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Планируемая доля рынка: несмотря на существующих конкурентов в лице: «VK Музыка», «Яндекс Музыка», «МТС Music», «СберЗвук» и других, мы стремимся занять не менее 5% российского рынка за счет: новостной информации о новых релизах и предстоящих мероприятиях любимых исполнителей, возможности обсуждать и делиться мнением с другими пользователями и отсутствующей рекламы внутри приложения.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8" y="1015998"/>
            <a:ext cx="6608906" cy="277403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Модель монетизации</a:t>
            </a:r>
            <a:endParaRPr sz="1600"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монетизации: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endParaRPr sz="1600" b="0" i="1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пользователи могут оформить подписку;</a:t>
            </a:r>
          </a:p>
          <a:p>
            <a:pPr marL="261850" marR="0" lvl="0" indent="-2618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могут сделать добровольные пожертвования разработчикам и исполнителям контента.</a:t>
            </a:r>
            <a:endParaRPr sz="1600"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Стоимость и регулярность: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199₽ ежемесячно, либо 1999 ежегодно.</a:t>
            </a:r>
            <a:endParaRPr sz="1600"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сбыта: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App Store, Google Play, AppGalery, AltStore, RuStore и другие магазины мобильных приложений.</a:t>
            </a:r>
            <a:endParaRPr sz="1600"/>
          </a:p>
        </p:txBody>
      </p:sp>
      <p:sp>
        <p:nvSpPr>
          <p:cNvPr id="2" name="TextBox 1"/>
          <p:cNvSpPr txBox="1"/>
          <p:nvPr/>
        </p:nvSpPr>
        <p:spPr bwMode="auto">
          <a:xfrm>
            <a:off x="325117" y="4188884"/>
            <a:ext cx="7927386" cy="179868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Маркетинг и продвижение</a:t>
            </a:r>
            <a:endParaRPr sz="1600"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предложение: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возможность обсуждать релизы любимых исполнителей, создавать свои подборки и делиться ими с друзьями.</a:t>
            </a:r>
            <a:endParaRPr sz="1600"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взаимодействия с пользователем: 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приложение, наружная реклама, коллаборации с музыкальными исполнителями, предложение пробной бесплатной подписки с покупкой техники партнера, партнерская реклама.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7426958" y="2182741"/>
            <a:ext cx="4361518" cy="106716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Партнёры: </a:t>
            </a:r>
            <a:endParaRPr sz="1600"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популярные и начинающие музыканты, магазины с музыкальным оборудованием, производители музыкальной техники.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ДИАГРАММА ГАНТА</a:t>
              </a:r>
              <a:endParaRPr/>
            </a:p>
          </p:txBody>
        </p:sp>
      </p:grp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93559" y="1127759"/>
          <a:ext cx="11404880" cy="5280446"/>
        </p:xfrm>
        <a:graphic>
          <a:graphicData uri="http://schemas.openxmlformats.org/drawingml/2006/table">
            <a:tbl>
              <a:tblPr/>
              <a:tblGrid>
                <a:gridCol w="315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88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11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88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1323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Задача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начала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завершения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окт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ноб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дек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янв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фев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мар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апр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май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200" b="0">
                          <a:latin typeface="arial"/>
                          <a:ea typeface="arial"/>
                          <a:cs typeface="arial"/>
                        </a:rPr>
                        <a:t>Разработка концепции проекта</a:t>
                      </a:r>
                      <a:endParaRPr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03.10.23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15.10.23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Руководитель проекта 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916"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</a:rPr>
                        <a:t>Расчет экономической модели проекта 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15.10.23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25.10.23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Экономист 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</a:rPr>
                        <a:t>Поиск и вовлечение инвестора(-ов) в проект 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26.10.23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20.12.23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Менеджер проекта 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</a:rPr>
                        <a:t>Подбор и закупка необходимого ПО/Лицензий/Оборудования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01.01.24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15.01.24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Руководитель проекта 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</a:rPr>
                        <a:t>Разработка дизайна и «отстроек от конкурентов»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16.01.24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20.01.24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Маркетолог / Дизайнер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</a:rPr>
                        <a:t>Написание кода 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21.01.24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21.04.24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Главный </a:t>
                      </a: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программист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5466"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</a:rPr>
                        <a:t>Разработка необходимой документации для проекта (договора офферты, согласия на обработку данных и др.)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miter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15.01.24</a:t>
                      </a:r>
                    </a:p>
                  </a:txBody>
                  <a:tcPr marL="15250" marR="15250" marT="10167" marB="1016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15.02.24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Руководитель проекта </a:t>
                      </a:r>
                    </a:p>
                  </a:txBody>
                  <a:tcPr marL="15250" marR="15250" marT="10167" marB="1016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0452"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Составление маркетингового плана</a:t>
                      </a:r>
                      <a:r>
                        <a:rPr sz="1200"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21.01.24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31.01.24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Маркетолог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miter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</a:rPr>
                        <a:t>Сбор и проведение  фокус групп (не менее 4-ех) 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miter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21.02.24</a:t>
                      </a:r>
                    </a:p>
                  </a:txBody>
                  <a:tcPr marL="15250" marR="15250" marT="10167" marB="1016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21.04.24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Руководитель проекта </a:t>
                      </a:r>
                    </a:p>
                  </a:txBody>
                  <a:tcPr marL="15250" marR="15250" marT="10167" marB="1016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9806"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</a:rPr>
                        <a:t>Поиск эксклюзивных исполнителей/авторов для размещение на площадке 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miter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31.01.24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miter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10.04.24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miter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Менеджер проекта </a:t>
                      </a:r>
                    </a:p>
                  </a:txBody>
                  <a:tcPr marL="15250" marR="15250" marT="10167" marB="1016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  <a:miter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  <a:miter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  <a:miter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miter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  <a:miter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  <a:miter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</a:rPr>
                        <a:t>Подготовка и проведение презентации продукта на «масштабном» мероприятии (вовлечь  организаторов на бесплатное участие)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01.05.24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15.05.24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Руководитель проекта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</a:rPr>
                        <a:t>Составление отчета для инвестора о освоении бюджета 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15.05.24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17.05.24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Экономист </a:t>
                      </a:r>
                      <a:endParaRPr sz="1200" b="0" i="1" u="none" strike="noStrike" cap="none" spc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38" y="5970493"/>
            <a:ext cx="5436688" cy="5794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Общая стоимость реализации проекта: 912 000 рублей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Период окупаемости: 8 месяцев</a:t>
            </a:r>
            <a:endParaRPr/>
          </a:p>
        </p:txBody>
      </p:sp>
      <p:graphicFrame>
        <p:nvGraphicFramePr>
          <p:cNvPr id="2" name="Таблица 4"/>
          <p:cNvGraphicFramePr>
            <a:graphicFrameLocks noGrp="1"/>
          </p:cNvGraphicFramePr>
          <p:nvPr/>
        </p:nvGraphicFramePr>
        <p:xfrm>
          <a:off x="345438" y="1005945"/>
          <a:ext cx="11586852" cy="48397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32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58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76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38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15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15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76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705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8020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2143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янв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фев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март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апр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май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июнь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июль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авг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544">
                <a:tc gridSpan="10"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3081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</a:rPr>
                        <a:t>Выручка от продажи продукции (продукт - подписка. Ср. цена: 1 500)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</a:rPr>
                        <a:t>18 000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</a:rPr>
                        <a:t>60 000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</a:rPr>
                        <a:t>80 000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</a:rPr>
                        <a:t>120 000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</a:rPr>
                        <a:t>160 000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</a:rPr>
                        <a:t>180 000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</a:rPr>
                        <a:t>225 000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3081"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round/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  <a:round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  <a:round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  <a:round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937">
                <a:tc gridSpan="10">
                  <a:txBody>
                    <a:bodyPr/>
                    <a:lstStyle/>
                    <a:p>
                      <a:pPr algn="just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435"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</a:rPr>
                        <a:t>Заработная плата специалистам: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round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  <a:round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round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round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435">
                <a:tc>
                  <a:txBody>
                    <a:bodyPr/>
                    <a:lstStyle/>
                    <a:p>
                      <a:pPr marL="217793" indent="-217793" algn="just">
                        <a:buFont typeface="Arial"/>
                        <a:buChar char="–"/>
                        <a:defRPr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</a:rPr>
                        <a:t>дизайнеру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</a:rPr>
                        <a:t>30 000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round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round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round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round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3081">
                <a:tc>
                  <a:txBody>
                    <a:bodyPr/>
                    <a:lstStyle/>
                    <a:p>
                      <a:pPr marL="217793" indent="-217793" algn="just">
                        <a:buFont typeface="Arial"/>
                        <a:buChar char="–"/>
                        <a:defRPr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</a:rPr>
                        <a:t>команда проекта (5 человек)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  <a:round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</a:rPr>
                        <a:t>100 000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</a:rPr>
                        <a:t>100 000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</a:rPr>
                        <a:t>100 000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</a:rPr>
                        <a:t>100 000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</a:rPr>
                        <a:t>100 000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</a:rPr>
                        <a:t>100 000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</a:rPr>
                        <a:t>100 000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</a:rPr>
                        <a:t>100 000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435">
                <a:tc>
                  <a:txBody>
                    <a:bodyPr/>
                    <a:lstStyle/>
                    <a:p>
                      <a:pPr marL="217793" indent="-217793" algn="just">
                        <a:buFont typeface="Arial"/>
                        <a:buChar char="–"/>
                        <a:defRPr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</a:rPr>
                        <a:t>разработчик 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</a:rPr>
                        <a:t>120 000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round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round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1435"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</a:rPr>
                        <a:t>Покупка лицензий 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  <a:round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</a:rPr>
                        <a:t>180 000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round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1435"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</a:rPr>
                        <a:t>Реклама и продвижение: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1435">
                <a:tc>
                  <a:txBody>
                    <a:bodyPr/>
                    <a:lstStyle/>
                    <a:p>
                      <a:pPr marL="217793" indent="-217793" algn="just">
                        <a:buFont typeface="Arial"/>
                        <a:buChar char="–"/>
                        <a:defRPr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</a:rPr>
                        <a:t>рекламный бюджет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</a:rPr>
                        <a:t>70 000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</a:rPr>
                        <a:t>70 000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</a:rPr>
                        <a:t>60 000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</a:rPr>
                        <a:t>50 000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</a:rPr>
                        <a:t>50 000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</a:rPr>
                        <a:t>50 000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1435">
                <a:tc>
                  <a:txBody>
                    <a:bodyPr/>
                    <a:lstStyle/>
                    <a:p>
                      <a:pPr marL="217793" indent="-217793" algn="just">
                        <a:buFont typeface="Arial"/>
                        <a:buChar char="–"/>
                        <a:defRPr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</a:rPr>
                        <a:t>оплата услуг SMM-менеджера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miter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  <a:miter/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</a:rPr>
                        <a:t>40 000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40 000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40 000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40 000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40 000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40 000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143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latin typeface="arial"/>
                          <a:ea typeface="arial"/>
                          <a:cs typeface="arial"/>
                        </a:rPr>
                        <a:t>ИТОГО (доходы – расходы)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miter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</a:rPr>
                        <a:t>-250 000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</a:rPr>
                        <a:t>-262 000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</a:rPr>
                        <a:t>-150 000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miter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</a:rPr>
                        <a:t>-130 000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</a:rPr>
                        <a:t>-80 000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miter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</a:rPr>
                        <a:t>-30 000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</a:rPr>
                        <a:t>-10 000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latin typeface="arial"/>
                          <a:ea typeface="arial"/>
                          <a:cs typeface="arial"/>
                        </a:rPr>
                        <a:t>35 000</a:t>
                      </a:r>
                      <a:endParaRPr sz="1200" b="1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miter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miter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6" y="1311553"/>
            <a:ext cx="11297359" cy="454950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marL="0" marR="0" lvl="0" indent="0" algn="just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500" b="0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Количественные результаты:</a:t>
            </a:r>
            <a:endParaRPr sz="1500" i="1">
              <a:latin typeface="ARial"/>
              <a:cs typeface="ARial"/>
            </a:endParaRPr>
          </a:p>
          <a:p>
            <a:pPr marL="283879" marR="0" lvl="0" indent="-283879" algn="just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5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Размер аудитории нашего приложения равен 1 тыс. пользователей за 3 месяца с момента запуска;</a:t>
            </a:r>
            <a:endParaRPr sz="15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283879" marR="0" lvl="0" indent="-283879" algn="just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5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Количество исполнителей, чья музыка присутствует на площадке, равно 50 музыкантам;</a:t>
            </a:r>
            <a:endParaRPr sz="15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283879" marR="0" lvl="0" indent="-283879" algn="just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5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55% пользователей оставили положительную оценку нашему приложению;</a:t>
            </a:r>
            <a:endParaRPr sz="15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283879" marR="0" lvl="0" indent="-283879" algn="just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5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Средняя оценка приложения на размещенных площадках приложений - не менее 3,8 баллов</a:t>
            </a:r>
            <a:r>
              <a:rPr sz="1500">
                <a:latin typeface="ARial"/>
                <a:ea typeface="ARial"/>
                <a:cs typeface="ARial"/>
              </a:rPr>
              <a:t>;</a:t>
            </a:r>
            <a:endParaRPr sz="1500">
              <a:latin typeface="ARial"/>
              <a:cs typeface="ARial"/>
            </a:endParaRPr>
          </a:p>
          <a:p>
            <a:pPr marL="283879" marR="0" lvl="0" indent="-283879" algn="just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sz="1500">
                <a:latin typeface="ARial"/>
                <a:ea typeface="ARial"/>
                <a:cs typeface="ARial"/>
              </a:rPr>
              <a:t>Не менее 30 рецензий на музыкальные произведения от пользователей в месяц.</a:t>
            </a:r>
          </a:p>
          <a:p>
            <a:pPr marL="0" marR="0" lvl="0" indent="0" algn="just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5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just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500" b="0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Качественные результаты:</a:t>
            </a:r>
            <a:endParaRPr sz="1500" i="1">
              <a:latin typeface="ARial"/>
              <a:cs typeface="ARial"/>
            </a:endParaRPr>
          </a:p>
          <a:p>
            <a:pPr marL="239821" marR="0" lvl="0" indent="-239821" algn="just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5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Пользователи активно участвуют в обсуждениях прослушанных композиций/альбомов;</a:t>
            </a:r>
            <a:endParaRPr sz="15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239821" marR="0" lvl="0" indent="-239821" algn="just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5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Пользователи взаимодействуют с командой разработчиков и предлагают идеи для реализации новых функций;</a:t>
            </a:r>
            <a:endParaRPr sz="15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239821" marR="0" lvl="0" indent="-239821" algn="just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5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Пользователям удается «открыть» для себя новую музыку, новых исполнителей;</a:t>
            </a:r>
            <a:endParaRPr sz="15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239821" marR="0" lvl="0" indent="-239821" algn="just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5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Пользователи активно следят за мероприятиями артистов (концерты, интервью и т.п.)</a:t>
            </a:r>
            <a:r>
              <a:rPr sz="1500">
                <a:latin typeface="ARial"/>
                <a:ea typeface="ARial"/>
                <a:cs typeface="ARial"/>
              </a:rPr>
              <a:t>;</a:t>
            </a:r>
            <a:endParaRPr sz="1500">
              <a:latin typeface="ARial"/>
              <a:cs typeface="ARial"/>
            </a:endParaRPr>
          </a:p>
          <a:p>
            <a:pPr marL="239821" marR="0" lvl="0" indent="-239821" algn="just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sz="1500">
                <a:latin typeface="ARial"/>
                <a:ea typeface="ARial"/>
                <a:cs typeface="ARial"/>
              </a:rPr>
              <a:t>Повышение музыкального просвещения у пользователей.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9" y="1209038"/>
            <a:ext cx="10653947" cy="3109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Проект  целесообразен / нецелесообразен для реализации по следующим причинам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endParaRPr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 пользователей появится возможность делиться мнением о музыке с другими пользователями;</a:t>
            </a:r>
            <a:endParaRPr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пользователи будут иметь возможность следить за артистом внутри одного приложения;</a:t>
            </a:r>
            <a:endParaRPr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будет создано сообщество единомышленников, которые будут активно общаться между собой и обсуждать музыку.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 среднесрочной перспективе (3-5 лет) мы планируем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увеличить количество музыкантов, которые будут доступны на нашей площадке; 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завести партнерские связи с несколькими крупными производителями музыкальной техники;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приобрести лицензии на музыку зарубежных исполнителей/музыкальных лейблов.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1769</Words>
  <Application>Microsoft Office PowerPoint</Application>
  <DocSecurity>0</DocSecurity>
  <PresentationFormat>Широкоэкранный</PresentationFormat>
  <Paragraphs>327</Paragraphs>
  <Slides>20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Arial</vt:lpstr>
      <vt:lpstr>Arial</vt:lpstr>
      <vt:lpstr>Arial</vt:lpstr>
      <vt:lpstr>Arial Black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cp:lastModifiedBy>dmitry</cp:lastModifiedBy>
  <cp:revision>72</cp:revision>
  <dcterms:created xsi:type="dcterms:W3CDTF">2023-09-23T09:41:00Z</dcterms:created>
  <dcterms:modified xsi:type="dcterms:W3CDTF">2023-10-24T12:20:23Z</dcterms:modified>
  <cp:category/>
  <dc:identifier/>
  <cp:contentStatus/>
  <dc:language/>
  <cp:version/>
</cp:coreProperties>
</file>