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  <p:sldMasterId id="2147483696" r:id="rId3"/>
  </p:sldMasterIdLst>
  <p:notesMasterIdLst>
    <p:notesMasterId r:id="rId22"/>
  </p:notesMasterIdLst>
  <p:sldIdLst>
    <p:sldId id="268" r:id="rId4"/>
    <p:sldId id="266" r:id="rId5"/>
    <p:sldId id="260" r:id="rId6"/>
    <p:sldId id="277" r:id="rId7"/>
    <p:sldId id="276" r:id="rId8"/>
    <p:sldId id="283" r:id="rId9"/>
    <p:sldId id="278" r:id="rId10"/>
    <p:sldId id="270" r:id="rId11"/>
    <p:sldId id="267" r:id="rId12"/>
    <p:sldId id="280" r:id="rId13"/>
    <p:sldId id="261" r:id="rId14"/>
    <p:sldId id="279" r:id="rId15"/>
    <p:sldId id="281" r:id="rId16"/>
    <p:sldId id="282" r:id="rId17"/>
    <p:sldId id="272" r:id="rId18"/>
    <p:sldId id="263" r:id="rId19"/>
    <p:sldId id="284" r:id="rId20"/>
    <p:sldId id="285" r:id="rId21"/>
  </p:sldIdLst>
  <p:sldSz cx="12798425" cy="7199313"/>
  <p:notesSz cx="6858000" cy="9144000"/>
  <p:embeddedFontLst>
    <p:embeddedFont>
      <p:font typeface="Verdana" panose="020B060403050404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67">
          <p15:clr>
            <a:srgbClr val="A4A3A4"/>
          </p15:clr>
        </p15:guide>
        <p15:guide id="2" pos="40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  <a:srgbClr val="8AD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70614-E534-1C44-6920-23A782F2319D}" v="774" dt="2024-12-04T06:33:05.374"/>
    <p1510:client id="{6E5CB8AD-5256-BAA6-A4B3-BFAB2229B355}" v="141" dt="2024-12-03T14:21:30.4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498" y="96"/>
      </p:cViewPr>
      <p:guideLst>
        <p:guide orient="horz" pos="2267"/>
        <p:guide pos="40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5AF8F-53E4-4D8C-95C2-987744E06551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01D43-6004-466B-BDD9-918F5655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943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634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797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35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AE4AB31-BA5B-F7CC-4D8F-9B1ACBA2C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AB30066E-9F0C-5522-2F8E-31171F8408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53486E00-FA9D-E025-A099-50C89C8C1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C2DB6E0-DAFC-72AE-DC44-D99BBE3BB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01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145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648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648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361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71013D9-5753-096C-9A8C-5E7B20142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30825DC5-1ACE-39B0-5B62-07F611692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EDD46A8C-C030-EBF4-CC7A-E6F896FDC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02549F5-B828-4CC1-0E39-A63A138BA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409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96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96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145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537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79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14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803" y="1178222"/>
            <a:ext cx="9598819" cy="2506427"/>
          </a:xfrm>
        </p:spPr>
        <p:txBody>
          <a:bodyPr anchor="b"/>
          <a:lstStyle>
            <a:lvl1pPr algn="ctr">
              <a:defRPr sz="6298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9803" y="3781306"/>
            <a:ext cx="9598819" cy="1738167"/>
          </a:xfrm>
        </p:spPr>
        <p:txBody>
          <a:bodyPr/>
          <a:lstStyle>
            <a:lvl1pPr marL="0" indent="0" algn="ctr">
              <a:buNone/>
              <a:defRPr sz="2519"/>
            </a:lvl1pPr>
            <a:lvl2pPr marL="479923" indent="0" algn="ctr">
              <a:buNone/>
              <a:defRPr sz="2099"/>
            </a:lvl2pPr>
            <a:lvl3pPr marL="959846" indent="0" algn="ctr">
              <a:buNone/>
              <a:defRPr sz="1889"/>
            </a:lvl3pPr>
            <a:lvl4pPr marL="1439769" indent="0" algn="ctr">
              <a:buNone/>
              <a:defRPr sz="1680"/>
            </a:lvl4pPr>
            <a:lvl5pPr marL="1919691" indent="0" algn="ctr">
              <a:buNone/>
              <a:defRPr sz="1680"/>
            </a:lvl5pPr>
            <a:lvl6pPr marL="2399614" indent="0" algn="ctr">
              <a:buNone/>
              <a:defRPr sz="1680"/>
            </a:lvl6pPr>
            <a:lvl7pPr marL="2879537" indent="0" algn="ctr">
              <a:buNone/>
              <a:defRPr sz="1680"/>
            </a:lvl7pPr>
            <a:lvl8pPr marL="3359460" indent="0" algn="ctr">
              <a:buNone/>
              <a:defRPr sz="1680"/>
            </a:lvl8pPr>
            <a:lvl9pPr marL="3839383" indent="0" algn="ctr">
              <a:buNone/>
              <a:defRPr sz="168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86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43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226" y="1794830"/>
            <a:ext cx="11038642" cy="2994714"/>
          </a:xfrm>
        </p:spPr>
        <p:txBody>
          <a:bodyPr anchor="b"/>
          <a:lstStyle>
            <a:lvl1pPr>
              <a:defRPr sz="6298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226" y="4817875"/>
            <a:ext cx="11038642" cy="1574849"/>
          </a:xfrm>
        </p:spPr>
        <p:txBody>
          <a:bodyPr/>
          <a:lstStyle>
            <a:lvl1pPr marL="0" indent="0">
              <a:buNone/>
              <a:defRPr sz="2519">
                <a:solidFill>
                  <a:schemeClr val="tx1">
                    <a:tint val="75000"/>
                  </a:schemeClr>
                </a:solidFill>
              </a:defRPr>
            </a:lvl1pPr>
            <a:lvl2pPr marL="479923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959846" indent="0">
              <a:buNone/>
              <a:defRPr sz="1889">
                <a:solidFill>
                  <a:schemeClr val="tx1">
                    <a:tint val="75000"/>
                  </a:schemeClr>
                </a:solidFill>
              </a:defRPr>
            </a:lvl3pPr>
            <a:lvl4pPr marL="143976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69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61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53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4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38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6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89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20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79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8" y="383297"/>
            <a:ext cx="11038642" cy="139153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559" y="1764832"/>
            <a:ext cx="5414333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559" y="2629749"/>
            <a:ext cx="5414333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9202" y="1764832"/>
            <a:ext cx="5440998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9202" y="2629749"/>
            <a:ext cx="5440998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0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21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63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997" y="1036569"/>
            <a:ext cx="6479203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1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1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0997" y="1036569"/>
            <a:ext cx="6479203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23" indent="0">
              <a:buNone/>
              <a:defRPr sz="2939"/>
            </a:lvl2pPr>
            <a:lvl3pPr marL="959846" indent="0">
              <a:buNone/>
              <a:defRPr sz="2519"/>
            </a:lvl3pPr>
            <a:lvl4pPr marL="1439769" indent="0">
              <a:buNone/>
              <a:defRPr sz="2099"/>
            </a:lvl4pPr>
            <a:lvl5pPr marL="1919691" indent="0">
              <a:buNone/>
              <a:defRPr sz="2099"/>
            </a:lvl5pPr>
            <a:lvl6pPr marL="2399614" indent="0">
              <a:buNone/>
              <a:defRPr sz="2099"/>
            </a:lvl6pPr>
            <a:lvl7pPr marL="2879537" indent="0">
              <a:buNone/>
              <a:defRPr sz="2099"/>
            </a:lvl7pPr>
            <a:lvl8pPr marL="3359460" indent="0">
              <a:buNone/>
              <a:defRPr sz="2099"/>
            </a:lvl8pPr>
            <a:lvl9pPr marL="3839383" indent="0">
              <a:buNone/>
              <a:defRPr sz="2099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32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873" y="383297"/>
            <a:ext cx="2759660" cy="610108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9892" y="383297"/>
            <a:ext cx="8119001" cy="610108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803" y="1178222"/>
            <a:ext cx="9598819" cy="2506427"/>
          </a:xfrm>
        </p:spPr>
        <p:txBody>
          <a:bodyPr anchor="b"/>
          <a:lstStyle>
            <a:lvl1pPr algn="ctr"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9803" y="3781306"/>
            <a:ext cx="9598819" cy="1738167"/>
          </a:xfrm>
        </p:spPr>
        <p:txBody>
          <a:bodyPr/>
          <a:lstStyle>
            <a:lvl1pPr marL="0" indent="0" algn="ctr">
              <a:buNone/>
              <a:defRPr sz="2519"/>
            </a:lvl1pPr>
            <a:lvl2pPr marL="479923" indent="0" algn="ctr">
              <a:buNone/>
              <a:defRPr sz="2099"/>
            </a:lvl2pPr>
            <a:lvl3pPr marL="959846" indent="0" algn="ctr">
              <a:buNone/>
              <a:defRPr sz="1889"/>
            </a:lvl3pPr>
            <a:lvl4pPr marL="1439769" indent="0" algn="ctr">
              <a:buNone/>
              <a:defRPr sz="1680"/>
            </a:lvl4pPr>
            <a:lvl5pPr marL="1919691" indent="0" algn="ctr">
              <a:buNone/>
              <a:defRPr sz="1680"/>
            </a:lvl5pPr>
            <a:lvl6pPr marL="2399614" indent="0" algn="ctr">
              <a:buNone/>
              <a:defRPr sz="1680"/>
            </a:lvl6pPr>
            <a:lvl7pPr marL="2879537" indent="0" algn="ctr">
              <a:buNone/>
              <a:defRPr sz="1680"/>
            </a:lvl7pPr>
            <a:lvl8pPr marL="3359460" indent="0" algn="ctr">
              <a:buNone/>
              <a:defRPr sz="1680"/>
            </a:lvl8pPr>
            <a:lvl9pPr marL="3839383" indent="0" algn="ctr">
              <a:buNone/>
              <a:defRPr sz="168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22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902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226" y="1794830"/>
            <a:ext cx="11038642" cy="2994714"/>
          </a:xfrm>
        </p:spPr>
        <p:txBody>
          <a:bodyPr anchor="b"/>
          <a:lstStyle>
            <a:lvl1pPr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226" y="4817875"/>
            <a:ext cx="11038642" cy="1574849"/>
          </a:xfrm>
        </p:spPr>
        <p:txBody>
          <a:bodyPr/>
          <a:lstStyle>
            <a:lvl1pPr marL="0" indent="0">
              <a:buNone/>
              <a:defRPr sz="2519">
                <a:solidFill>
                  <a:schemeClr val="tx1">
                    <a:tint val="75000"/>
                  </a:schemeClr>
                </a:solidFill>
              </a:defRPr>
            </a:lvl1pPr>
            <a:lvl2pPr marL="479923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959846" indent="0">
              <a:buNone/>
              <a:defRPr sz="1889">
                <a:solidFill>
                  <a:schemeClr val="tx1">
                    <a:tint val="75000"/>
                  </a:schemeClr>
                </a:solidFill>
              </a:defRPr>
            </a:lvl3pPr>
            <a:lvl4pPr marL="143976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69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61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53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4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38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630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89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20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663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8" y="383297"/>
            <a:ext cx="11038642" cy="139153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559" y="1764832"/>
            <a:ext cx="5414333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559" y="2629749"/>
            <a:ext cx="5414333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9202" y="1764832"/>
            <a:ext cx="5440998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9202" y="2629749"/>
            <a:ext cx="5440998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6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820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977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997" y="1036569"/>
            <a:ext cx="6479203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1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483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0997" y="1036569"/>
            <a:ext cx="6479203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23" indent="0">
              <a:buNone/>
              <a:defRPr sz="2939"/>
            </a:lvl2pPr>
            <a:lvl3pPr marL="959846" indent="0">
              <a:buNone/>
              <a:defRPr sz="2519"/>
            </a:lvl3pPr>
            <a:lvl4pPr marL="1439769" indent="0">
              <a:buNone/>
              <a:defRPr sz="2099"/>
            </a:lvl4pPr>
            <a:lvl5pPr marL="1919691" indent="0">
              <a:buNone/>
              <a:defRPr sz="2099"/>
            </a:lvl5pPr>
            <a:lvl6pPr marL="2399614" indent="0">
              <a:buNone/>
              <a:defRPr sz="2099"/>
            </a:lvl6pPr>
            <a:lvl7pPr marL="2879537" indent="0">
              <a:buNone/>
              <a:defRPr sz="2099"/>
            </a:lvl7pPr>
            <a:lvl8pPr marL="3359460" indent="0">
              <a:buNone/>
              <a:defRPr sz="2099"/>
            </a:lvl8pPr>
            <a:lvl9pPr marL="3839383" indent="0">
              <a:buNone/>
              <a:defRPr sz="209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819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228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873" y="383297"/>
            <a:ext cx="2759660" cy="610108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9892" y="383297"/>
            <a:ext cx="8119001" cy="610108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198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803" y="1178222"/>
            <a:ext cx="9598819" cy="2506427"/>
          </a:xfrm>
        </p:spPr>
        <p:txBody>
          <a:bodyPr anchor="b"/>
          <a:lstStyle>
            <a:lvl1pPr algn="ctr"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9803" y="3781306"/>
            <a:ext cx="9598819" cy="1738167"/>
          </a:xfrm>
        </p:spPr>
        <p:txBody>
          <a:bodyPr/>
          <a:lstStyle>
            <a:lvl1pPr marL="0" indent="0" algn="ctr">
              <a:buNone/>
              <a:defRPr sz="2519"/>
            </a:lvl1pPr>
            <a:lvl2pPr marL="479923" indent="0" algn="ctr">
              <a:buNone/>
              <a:defRPr sz="2099"/>
            </a:lvl2pPr>
            <a:lvl3pPr marL="959846" indent="0" algn="ctr">
              <a:buNone/>
              <a:defRPr sz="1889"/>
            </a:lvl3pPr>
            <a:lvl4pPr marL="1439769" indent="0" algn="ctr">
              <a:buNone/>
              <a:defRPr sz="1680"/>
            </a:lvl4pPr>
            <a:lvl5pPr marL="1919691" indent="0" algn="ctr">
              <a:buNone/>
              <a:defRPr sz="1680"/>
            </a:lvl5pPr>
            <a:lvl6pPr marL="2399614" indent="0" algn="ctr">
              <a:buNone/>
              <a:defRPr sz="1680"/>
            </a:lvl6pPr>
            <a:lvl7pPr marL="2879537" indent="0" algn="ctr">
              <a:buNone/>
              <a:defRPr sz="1680"/>
            </a:lvl7pPr>
            <a:lvl8pPr marL="3359460" indent="0" algn="ctr">
              <a:buNone/>
              <a:defRPr sz="1680"/>
            </a:lvl8pPr>
            <a:lvl9pPr marL="3839383" indent="0" algn="ctr">
              <a:buNone/>
              <a:defRPr sz="168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847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390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226" y="1794830"/>
            <a:ext cx="11038642" cy="2994714"/>
          </a:xfrm>
        </p:spPr>
        <p:txBody>
          <a:bodyPr anchor="b"/>
          <a:lstStyle>
            <a:lvl1pPr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226" y="4817875"/>
            <a:ext cx="11038642" cy="1574849"/>
          </a:xfrm>
        </p:spPr>
        <p:txBody>
          <a:bodyPr/>
          <a:lstStyle>
            <a:lvl1pPr marL="0" indent="0">
              <a:buNone/>
              <a:defRPr sz="2519">
                <a:solidFill>
                  <a:schemeClr val="tx1">
                    <a:tint val="75000"/>
                  </a:schemeClr>
                </a:solidFill>
              </a:defRPr>
            </a:lvl1pPr>
            <a:lvl2pPr marL="479923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959846" indent="0">
              <a:buNone/>
              <a:defRPr sz="1889">
                <a:solidFill>
                  <a:schemeClr val="tx1">
                    <a:tint val="75000"/>
                  </a:schemeClr>
                </a:solidFill>
              </a:defRPr>
            </a:lvl3pPr>
            <a:lvl4pPr marL="143976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69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61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53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4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38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903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89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20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51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8" y="383297"/>
            <a:ext cx="11038642" cy="139153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559" y="1764832"/>
            <a:ext cx="5414333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559" y="2629749"/>
            <a:ext cx="5414333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9202" y="1764832"/>
            <a:ext cx="5440998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9202" y="2629749"/>
            <a:ext cx="5440998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4909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555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776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997" y="1036569"/>
            <a:ext cx="6479203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1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4823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0997" y="1036569"/>
            <a:ext cx="6479203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23" indent="0">
              <a:buNone/>
              <a:defRPr sz="2939"/>
            </a:lvl2pPr>
            <a:lvl3pPr marL="959846" indent="0">
              <a:buNone/>
              <a:defRPr sz="2519"/>
            </a:lvl3pPr>
            <a:lvl4pPr marL="1439769" indent="0">
              <a:buNone/>
              <a:defRPr sz="2099"/>
            </a:lvl4pPr>
            <a:lvl5pPr marL="1919691" indent="0">
              <a:buNone/>
              <a:defRPr sz="2099"/>
            </a:lvl5pPr>
            <a:lvl6pPr marL="2399614" indent="0">
              <a:buNone/>
              <a:defRPr sz="2099"/>
            </a:lvl6pPr>
            <a:lvl7pPr marL="2879537" indent="0">
              <a:buNone/>
              <a:defRPr sz="2099"/>
            </a:lvl7pPr>
            <a:lvl8pPr marL="3359460" indent="0">
              <a:buNone/>
              <a:defRPr sz="2099"/>
            </a:lvl8pPr>
            <a:lvl9pPr marL="3839383" indent="0">
              <a:buNone/>
              <a:defRPr sz="209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8757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79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873" y="383297"/>
            <a:ext cx="2759660" cy="610108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9892" y="383297"/>
            <a:ext cx="8119001" cy="610108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833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892" y="383297"/>
            <a:ext cx="110386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892" y="1916484"/>
            <a:ext cx="110386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892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5119-A1E4-43FB-8C8E-46B2A7B59BEA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39479" y="6672697"/>
            <a:ext cx="43194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8887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24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59846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61" indent="-239961" algn="l" defTabSz="95984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88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19" kern="1200">
          <a:solidFill>
            <a:schemeClr val="tx1"/>
          </a:solidFill>
          <a:latin typeface="+mn-lt"/>
          <a:ea typeface="+mn-ea"/>
          <a:cs typeface="+mn-cs"/>
        </a:defRPr>
      </a:lvl2pPr>
      <a:lvl3pPr marL="1199807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79730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2159653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639576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3119498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599421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407934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1pPr>
      <a:lvl2pPr marL="47992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2pPr>
      <a:lvl3pPr marL="959846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3pPr>
      <a:lvl4pPr marL="1439769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1919691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399614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2879537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35946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383938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892" y="383297"/>
            <a:ext cx="110386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892" y="1916484"/>
            <a:ext cx="110386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892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39479" y="6672697"/>
            <a:ext cx="43194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8887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9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59846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61" indent="-239961" algn="l" defTabSz="95984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88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19" kern="1200">
          <a:solidFill>
            <a:schemeClr val="tx1"/>
          </a:solidFill>
          <a:latin typeface="+mn-lt"/>
          <a:ea typeface="+mn-ea"/>
          <a:cs typeface="+mn-cs"/>
        </a:defRPr>
      </a:lvl2pPr>
      <a:lvl3pPr marL="1199807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79730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2159653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639576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3119498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599421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407934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1pPr>
      <a:lvl2pPr marL="47992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2pPr>
      <a:lvl3pPr marL="959846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3pPr>
      <a:lvl4pPr marL="1439769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1919691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399614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2879537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35946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383938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892" y="383297"/>
            <a:ext cx="110386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892" y="1916484"/>
            <a:ext cx="110386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892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5119-A1E4-43FB-8C8E-46B2A7B59B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39479" y="6672697"/>
            <a:ext cx="43194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8887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C24-B9CB-4F0F-967F-F53C06CF98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824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59846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61" indent="-239961" algn="l" defTabSz="95984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88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19" kern="1200">
          <a:solidFill>
            <a:schemeClr val="tx1"/>
          </a:solidFill>
          <a:latin typeface="+mn-lt"/>
          <a:ea typeface="+mn-ea"/>
          <a:cs typeface="+mn-cs"/>
        </a:defRPr>
      </a:lvl2pPr>
      <a:lvl3pPr marL="1199807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79730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2159653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639576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3119498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599421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407934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1pPr>
      <a:lvl2pPr marL="47992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2pPr>
      <a:lvl3pPr marL="959846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3pPr>
      <a:lvl4pPr marL="1439769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1919691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399614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2879537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35946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383938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2.jpeg"/><Relationship Id="rId10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C5132BBD-1004-40FA-A4A0-F35C1D627E52}"/>
              </a:ext>
            </a:extLst>
          </p:cNvPr>
          <p:cNvSpPr/>
          <p:nvPr/>
        </p:nvSpPr>
        <p:spPr>
          <a:xfrm>
            <a:off x="-4067" y="-6554"/>
            <a:ext cx="12802492" cy="70371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33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5A2DC69-EE85-440A-8966-AC38C87B2F41}"/>
              </a:ext>
            </a:extLst>
          </p:cNvPr>
          <p:cNvSpPr txBox="1"/>
          <p:nvPr/>
        </p:nvSpPr>
        <p:spPr>
          <a:xfrm>
            <a:off x="4729720" y="3710233"/>
            <a:ext cx="7188713" cy="675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792" b="1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Gastro</a:t>
            </a:r>
            <a:r>
              <a:rPr lang="ru-RU" sz="3792" b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3792" b="1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Future</a:t>
            </a:r>
            <a:r>
              <a:rPr lang="ru-RU" sz="3792" b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BB2EC528-558F-4C0D-A933-45F8DB04427D}"/>
              </a:ext>
            </a:extLst>
          </p:cNvPr>
          <p:cNvCxnSpPr/>
          <p:nvPr/>
        </p:nvCxnSpPr>
        <p:spPr>
          <a:xfrm>
            <a:off x="1436337" y="6444123"/>
            <a:ext cx="61731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339503CF-A62D-4E11-94A5-254F07061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81810" y="1524642"/>
            <a:ext cx="1465073" cy="1188041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4AA1D3DC-A1BC-4F57-9516-9EA7E0B4FA38}"/>
              </a:ext>
            </a:extLst>
          </p:cNvPr>
          <p:cNvSpPr/>
          <p:nvPr/>
        </p:nvSpPr>
        <p:spPr>
          <a:xfrm>
            <a:off x="-4067" y="5893272"/>
            <a:ext cx="12802492" cy="132944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33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002D479-7D11-4D1A-BF73-1876C0B817E4}"/>
              </a:ext>
            </a:extLst>
          </p:cNvPr>
          <p:cNvSpPr txBox="1"/>
          <p:nvPr/>
        </p:nvSpPr>
        <p:spPr>
          <a:xfrm>
            <a:off x="4544912" y="6179114"/>
            <a:ext cx="2167948" cy="748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22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Якимова Мария, Гусева Юлия </a:t>
            </a:r>
          </a:p>
          <a:p>
            <a:r>
              <a:rPr lang="ru-RU" sz="1422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ИТиСУ</a:t>
            </a:r>
            <a:endParaRPr lang="ru-RU" sz="1422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92CFE0C-5CCF-4A8B-87CE-1FDB74D36513}"/>
              </a:ext>
            </a:extLst>
          </p:cNvPr>
          <p:cNvSpPr txBox="1"/>
          <p:nvPr/>
        </p:nvSpPr>
        <p:spPr>
          <a:xfrm>
            <a:off x="10220008" y="6263712"/>
            <a:ext cx="1699514" cy="530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22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Красноярск</a:t>
            </a:r>
            <a:br>
              <a:rPr lang="ru-RU" sz="1422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</a:br>
            <a:r>
              <a:rPr lang="ru-RU" sz="1422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2024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E88E32BB-96D0-452A-A396-2304848B91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0" t="11908" r="39782" b="22490"/>
          <a:stretch/>
        </p:blipFill>
        <p:spPr>
          <a:xfrm>
            <a:off x="781875" y="546486"/>
            <a:ext cx="3190851" cy="66980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76911E5D-BAD6-4516-8377-F7DB21A577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81810" y="596172"/>
            <a:ext cx="2067207" cy="50560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729AD71-316A-451B-866C-633DC3FB93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27200" y="495452"/>
            <a:ext cx="826845" cy="6426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5644A37-3766-47EC-8670-66EFDB9C06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29421" y="531023"/>
            <a:ext cx="1988305" cy="642684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="" xmlns:a16="http://schemas.microsoft.com/office/drawing/2014/main" id="{C795DB49-0C54-1D1E-CE0E-D778A40A6384}"/>
              </a:ext>
            </a:extLst>
          </p:cNvPr>
          <p:cNvSpPr txBox="1">
            <a:spLocks/>
          </p:cNvSpPr>
          <p:nvPr/>
        </p:nvSpPr>
        <p:spPr>
          <a:xfrm>
            <a:off x="4781069" y="2799916"/>
            <a:ext cx="1695635" cy="5056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2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2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программа СФУ</a:t>
            </a:r>
          </a:p>
        </p:txBody>
      </p:sp>
    </p:spTree>
    <p:extLst>
      <p:ext uri="{BB962C8B-B14F-4D97-AF65-F5344CB8AC3E}">
        <p14:creationId xmlns:p14="http://schemas.microsoft.com/office/powerpoint/2010/main" val="293835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844897" y="1994354"/>
            <a:ext cx="7115655" cy="30777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Проблема: отсутствие комплексного решения, предоставляемого при организации торжественных мероприятий.</a:t>
            </a:r>
          </a:p>
          <a:p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бота поможет в полной мере удовлетворить запросы потребителей. Проблема решается за счет формирования уникального персонализированного сценария, созданного с использованием искусственного интеллекта.</a:t>
            </a:r>
            <a:endParaRPr lang="ru-RU" sz="2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608E655-DCA3-41D7-8AC7-7157BDC61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E051844-32B7-440A-B056-3204586F4D7F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CD9008A-D0A7-46C4-B797-2CD169187543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7BD1E39-27CD-9C74-6FFE-DAD63954BA02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>
                <a:latin typeface="Verdana" panose="020B0604030504040204" pitchFamily="34" charset="0"/>
                <a:ea typeface="Verdana" panose="020B0604030504040204" pitchFamily="34" charset="0"/>
              </a:rPr>
              <a:t>Проблема и решение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B375BB3A-32B3-416E-A38B-0AA9D1C0ADDE}"/>
              </a:ext>
            </a:extLst>
          </p:cNvPr>
          <p:cNvSpPr/>
          <p:nvPr/>
        </p:nvSpPr>
        <p:spPr>
          <a:xfrm>
            <a:off x="8304551" y="1663908"/>
            <a:ext cx="4182256" cy="5104676"/>
          </a:xfrm>
          <a:prstGeom prst="roundRect">
            <a:avLst>
              <a:gd name="adj" fmla="val 3405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95D7FE3-2032-4813-A6C1-426262C58370}"/>
              </a:ext>
            </a:extLst>
          </p:cNvPr>
          <p:cNvSpPr txBox="1"/>
          <p:nvPr/>
        </p:nvSpPr>
        <p:spPr>
          <a:xfrm>
            <a:off x="8575813" y="5302957"/>
            <a:ext cx="3639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>
                <a:latin typeface="Verdana" panose="020B0604030504040204" pitchFamily="34" charset="0"/>
                <a:ea typeface="Verdana" panose="020B0604030504040204" pitchFamily="34" charset="0"/>
              </a:rPr>
              <a:t>Фото или иллюстрация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A933A7A-C1AC-D940-B5F1-D8D862867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876" y="1663907"/>
            <a:ext cx="4038480" cy="5104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903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3343751-E229-4BE8-953B-5BA60A099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14496C5-0AA3-49B3-9E9D-94F6DA1BDD80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>
                <a:latin typeface="Verdana" panose="020B0604030504040204" pitchFamily="34" charset="0"/>
                <a:ea typeface="Verdana" panose="020B0604030504040204" pitchFamily="34" charset="0"/>
              </a:rPr>
              <a:t>продукт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F8837BE6-A377-4FB2-81C0-8CFE30AA733F}"/>
              </a:ext>
            </a:extLst>
          </p:cNvPr>
          <p:cNvSpPr/>
          <p:nvPr/>
        </p:nvSpPr>
        <p:spPr>
          <a:xfrm>
            <a:off x="8304551" y="1663907"/>
            <a:ext cx="4182256" cy="5104676"/>
          </a:xfrm>
          <a:prstGeom prst="roundRect">
            <a:avLst>
              <a:gd name="adj" fmla="val 3405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DBA709E-753E-43B9-A023-737E806353C1}"/>
              </a:ext>
            </a:extLst>
          </p:cNvPr>
          <p:cNvSpPr txBox="1"/>
          <p:nvPr/>
        </p:nvSpPr>
        <p:spPr>
          <a:xfrm>
            <a:off x="8575813" y="5302957"/>
            <a:ext cx="3639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>
                <a:latin typeface="Verdana" panose="020B0604030504040204" pitchFamily="34" charset="0"/>
                <a:ea typeface="Verdana" panose="020B0604030504040204" pitchFamily="34" charset="0"/>
              </a:rPr>
              <a:t>Фото или иллюстрация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663B6FC-7549-1DE4-4BFE-66D0B66CDABA}"/>
              </a:ext>
            </a:extLst>
          </p:cNvPr>
          <p:cNvSpPr txBox="1"/>
          <p:nvPr/>
        </p:nvSpPr>
        <p:spPr>
          <a:xfrm>
            <a:off x="689140" y="2437427"/>
            <a:ext cx="6139792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идеи к грандиозному событию: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ИИ-помощник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идеальных торжеств!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собой инновационный подход к планированию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интегрированному чат-боту, который предлагает не только идеи для концептуальных торжеств, но и автоматическую проработку всех деталей. </a:t>
            </a:r>
          </a:p>
        </p:txBody>
      </p:sp>
      <p:pic>
        <p:nvPicPr>
          <p:cNvPr id="2" name="Рисунок 1" descr="Изображение выглядит как Мобильный телефон, гаджет, Портативное устройство связи, Устройство связи&#10;&#10;Автоматически созданное описание">
            <a:extLst>
              <a:ext uri="{FF2B5EF4-FFF2-40B4-BE49-F238E27FC236}">
                <a16:creationId xmlns="" xmlns:a16="http://schemas.microsoft.com/office/drawing/2014/main" id="{BD0343A4-D075-9F18-26A2-E9E2D9A20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548" y="1658744"/>
            <a:ext cx="4191473" cy="5111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70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A614110-908A-5AD8-C83C-59A15322D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D5C150F-7885-08B4-0F87-2CBE8F53C2A3}"/>
              </a:ext>
            </a:extLst>
          </p:cNvPr>
          <p:cNvSpPr txBox="1"/>
          <p:nvPr/>
        </p:nvSpPr>
        <p:spPr>
          <a:xfrm>
            <a:off x="929233" y="2796047"/>
            <a:ext cx="5199403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Используются технологии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машинного обучения и когнитивные технологии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обучения ИИ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 способности анализировать и понимать данные, их способности к самообучению и принятию решений на основе полученной информации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B77ED7F-6EAC-4F57-E5C0-2286BDC395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FA173BE-CD65-DC14-D0B7-6B0906A37ED1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9140773-FA17-6EDB-383F-5F1CDCC041D6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6D567F9-2F40-1190-7B2B-AB6D68C327A4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ТЕХНОЛОГИЯ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BD7974F5-3511-86DA-56C7-F065DB6B54A0}"/>
              </a:ext>
            </a:extLst>
          </p:cNvPr>
          <p:cNvSpPr/>
          <p:nvPr/>
        </p:nvSpPr>
        <p:spPr>
          <a:xfrm>
            <a:off x="8304551" y="1663907"/>
            <a:ext cx="4182256" cy="5104676"/>
          </a:xfrm>
          <a:prstGeom prst="roundRect">
            <a:avLst>
              <a:gd name="adj" fmla="val 3405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2577877-2376-25F6-F6C3-4AF55BCC01A1}"/>
              </a:ext>
            </a:extLst>
          </p:cNvPr>
          <p:cNvSpPr txBox="1"/>
          <p:nvPr/>
        </p:nvSpPr>
        <p:spPr>
          <a:xfrm>
            <a:off x="8575813" y="5302957"/>
            <a:ext cx="3639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Фото или иллюстрация</a:t>
            </a:r>
          </a:p>
        </p:txBody>
      </p:sp>
      <p:pic>
        <p:nvPicPr>
          <p:cNvPr id="3" name="Рисунок 2" descr="Изображение выглядит как мультфильм, одежда, аниме, обувь&#10;&#10;Автоматически созданное описание">
            <a:extLst>
              <a:ext uri="{FF2B5EF4-FFF2-40B4-BE49-F238E27FC236}">
                <a16:creationId xmlns="" xmlns:a16="http://schemas.microsoft.com/office/drawing/2014/main" id="{D7F8532D-835A-AACB-A1BD-B605CCE3D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8481" y="1401250"/>
            <a:ext cx="5129367" cy="562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1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3343751-E229-4BE8-953B-5BA60A099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14496C5-0AA3-49B3-9E9D-94F6DA1BDD80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err="1">
                <a:latin typeface="Verdana" panose="020B0604030504040204" pitchFamily="34" charset="0"/>
                <a:ea typeface="Verdana" panose="020B0604030504040204" pitchFamily="34" charset="0"/>
              </a:rPr>
              <a:t>ЦЕЛЕВАя</a:t>
            </a:r>
            <a:r>
              <a:rPr lang="ru-RU" sz="2800" b="1" cap="all">
                <a:latin typeface="Verdana" panose="020B0604030504040204" pitchFamily="34" charset="0"/>
                <a:ea typeface="Verdana" panose="020B0604030504040204" pitchFamily="34" charset="0"/>
              </a:rPr>
              <a:t> АУДИТОРИЯ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F8837BE6-A377-4FB2-81C0-8CFE30AA733F}"/>
              </a:ext>
            </a:extLst>
          </p:cNvPr>
          <p:cNvSpPr/>
          <p:nvPr/>
        </p:nvSpPr>
        <p:spPr>
          <a:xfrm>
            <a:off x="8304551" y="1663907"/>
            <a:ext cx="4182256" cy="5104676"/>
          </a:xfrm>
          <a:prstGeom prst="roundRect">
            <a:avLst>
              <a:gd name="adj" fmla="val 3405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DBA709E-753E-43B9-A023-737E806353C1}"/>
              </a:ext>
            </a:extLst>
          </p:cNvPr>
          <p:cNvSpPr txBox="1"/>
          <p:nvPr/>
        </p:nvSpPr>
        <p:spPr>
          <a:xfrm>
            <a:off x="8575813" y="5302957"/>
            <a:ext cx="3639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>
                <a:latin typeface="Verdana" panose="020B0604030504040204" pitchFamily="34" charset="0"/>
                <a:ea typeface="Verdana" panose="020B0604030504040204" pitchFamily="34" charset="0"/>
              </a:rPr>
              <a:t>Фото или иллюстрация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BB86DEA-6C44-FB79-9258-C7FD9A1B16CE}"/>
              </a:ext>
            </a:extLst>
          </p:cNvPr>
          <p:cNvSpPr txBox="1"/>
          <p:nvPr/>
        </p:nvSpPr>
        <p:spPr>
          <a:xfrm flipV="1">
            <a:off x="112074" y="2215995"/>
            <a:ext cx="7003582" cy="2000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CF3402E-B24E-A23F-12D0-163D2E2D29EE}"/>
              </a:ext>
            </a:extLst>
          </p:cNvPr>
          <p:cNvSpPr txBox="1"/>
          <p:nvPr/>
        </p:nvSpPr>
        <p:spPr>
          <a:xfrm rot="10800000" flipV="1">
            <a:off x="518072" y="2881299"/>
            <a:ext cx="7003582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Преимущественно женщины 25-45 лет с активной жизненной позицией, желающие организовать праздник, чтобы порадовать своих близких (чаще всего детей).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3DCB485-5E0F-8ED1-1AF8-313C2DFE56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551" y="1663906"/>
            <a:ext cx="4064805" cy="5104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9768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724AA4B5-4A15-43E6-8007-ECC7BA347E58}"/>
              </a:ext>
            </a:extLst>
          </p:cNvPr>
          <p:cNvSpPr/>
          <p:nvPr/>
        </p:nvSpPr>
        <p:spPr>
          <a:xfrm>
            <a:off x="753672" y="786415"/>
            <a:ext cx="7925633" cy="5944169"/>
          </a:xfrm>
          <a:prstGeom prst="roundRect">
            <a:avLst>
              <a:gd name="adj" fmla="val 4993"/>
            </a:avLst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5454891-0C4C-4641-BC39-023B10EB2146}"/>
              </a:ext>
            </a:extLst>
          </p:cNvPr>
          <p:cNvSpPr txBox="1"/>
          <p:nvPr/>
        </p:nvSpPr>
        <p:spPr>
          <a:xfrm>
            <a:off x="1198337" y="1205515"/>
            <a:ext cx="684358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Статистика популярности торжественных мероприятий </a:t>
            </a:r>
            <a:endParaRPr lang="ru-RU" sz="2400" b="1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171B98D-43C8-47A0-9833-75A97C002834}"/>
              </a:ext>
            </a:extLst>
          </p:cNvPr>
          <p:cNvSpPr txBox="1"/>
          <p:nvPr/>
        </p:nvSpPr>
        <p:spPr>
          <a:xfrm>
            <a:off x="799921" y="2322158"/>
            <a:ext cx="182487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1</a:t>
            </a:r>
            <a:r>
              <a:rPr lang="ru-RU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. Свадьбы</a:t>
            </a:r>
            <a:endParaRPr lang="ru-RU" sz="2000" b="1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105D12E-1EC1-48A4-94C3-05A840362825}"/>
              </a:ext>
            </a:extLst>
          </p:cNvPr>
          <p:cNvSpPr/>
          <p:nvPr/>
        </p:nvSpPr>
        <p:spPr>
          <a:xfrm>
            <a:off x="1245160" y="2698772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47FC1E7-5C4D-4134-A10E-A4D15E9BE306}"/>
              </a:ext>
            </a:extLst>
          </p:cNvPr>
          <p:cNvSpPr txBox="1"/>
          <p:nvPr/>
        </p:nvSpPr>
        <p:spPr>
          <a:xfrm>
            <a:off x="3297836" y="2323284"/>
            <a:ext cx="272821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2</a:t>
            </a:r>
            <a:r>
              <a:rPr lang="ru-RU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. Дни </a:t>
            </a:r>
            <a:r>
              <a:rPr lang="ru-RU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рождения</a:t>
            </a:r>
            <a:endParaRPr lang="ru-RU" sz="2000" b="1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8C5A7FA-4EB6-4379-ACBF-B424CDCDBD22}"/>
              </a:ext>
            </a:extLst>
          </p:cNvPr>
          <p:cNvSpPr/>
          <p:nvPr/>
        </p:nvSpPr>
        <p:spPr>
          <a:xfrm>
            <a:off x="4096293" y="2712827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7E217F1-328D-4DA8-9157-638940BBECD2}"/>
              </a:ext>
            </a:extLst>
          </p:cNvPr>
          <p:cNvSpPr txBox="1"/>
          <p:nvPr/>
        </p:nvSpPr>
        <p:spPr>
          <a:xfrm>
            <a:off x="845109" y="4318745"/>
            <a:ext cx="237777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4. </a:t>
            </a:r>
            <a:r>
              <a:rPr lang="ru-RU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Корпоративы</a:t>
            </a:r>
            <a:endParaRPr lang="ru-RU" b="1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E40AA17-3036-4494-AC5B-842FFDEE297A}"/>
              </a:ext>
            </a:extLst>
          </p:cNvPr>
          <p:cNvSpPr/>
          <p:nvPr/>
        </p:nvSpPr>
        <p:spPr>
          <a:xfrm>
            <a:off x="1455587" y="4691235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E59A47D-6578-4342-A40B-1E85FE7FD9C5}"/>
              </a:ext>
            </a:extLst>
          </p:cNvPr>
          <p:cNvSpPr txBox="1"/>
          <p:nvPr/>
        </p:nvSpPr>
        <p:spPr>
          <a:xfrm>
            <a:off x="3372787" y="4333452"/>
            <a:ext cx="2788169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5. Выпускные </a:t>
            </a: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вечера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E0AE388-7180-44D6-A3FA-01F2F32A17D3}"/>
              </a:ext>
            </a:extLst>
          </p:cNvPr>
          <p:cNvSpPr/>
          <p:nvPr/>
        </p:nvSpPr>
        <p:spPr>
          <a:xfrm>
            <a:off x="4126838" y="4617033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CEA56C9-1796-4AC7-A1A2-E41AC381A586}"/>
              </a:ext>
            </a:extLst>
          </p:cNvPr>
          <p:cNvSpPr txBox="1"/>
          <p:nvPr/>
        </p:nvSpPr>
        <p:spPr>
          <a:xfrm>
            <a:off x="6360097" y="2364473"/>
            <a:ext cx="182487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3. Юбилеи</a:t>
            </a:r>
            <a:endParaRPr lang="ru-RU" sz="2000" b="1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7023AFE-FFEF-488B-A1E1-41A3968346F2}"/>
              </a:ext>
            </a:extLst>
          </p:cNvPr>
          <p:cNvSpPr/>
          <p:nvPr/>
        </p:nvSpPr>
        <p:spPr>
          <a:xfrm>
            <a:off x="6668692" y="2712826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6239ECA-958C-4D83-8277-39DC0B6B69B4}"/>
              </a:ext>
            </a:extLst>
          </p:cNvPr>
          <p:cNvSpPr txBox="1"/>
          <p:nvPr/>
        </p:nvSpPr>
        <p:spPr>
          <a:xfrm>
            <a:off x="6196460" y="4219950"/>
            <a:ext cx="2377914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6. Календарные 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/>
                <a:ea typeface="Verdana"/>
              </a:rPr>
              <a:t>праздники</a:t>
            </a:r>
            <a:endParaRPr lang="ru-RU" b="1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6E758BC-D23D-43E7-85EB-52BDA9D897A7}"/>
              </a:ext>
            </a:extLst>
          </p:cNvPr>
          <p:cNvSpPr/>
          <p:nvPr/>
        </p:nvSpPr>
        <p:spPr>
          <a:xfrm>
            <a:off x="6549338" y="4841885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C93F826E-48E0-4A6D-A719-0356E439BD6E}"/>
              </a:ext>
            </a:extLst>
          </p:cNvPr>
          <p:cNvSpPr txBox="1">
            <a:spLocks/>
          </p:cNvSpPr>
          <p:nvPr/>
        </p:nvSpPr>
        <p:spPr>
          <a:xfrm>
            <a:off x="3413381" y="2818324"/>
            <a:ext cx="2582685" cy="143888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18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- 33% людей отмечают хотя бы один день рождения в год.</a:t>
            </a:r>
            <a:endParaRPr lang="ru-RU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   - 55% опрошенных предпочитают масштабные празднования (с приглашением гостей) для значимых юбилеев.</a:t>
            </a:r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="" xmlns:a16="http://schemas.microsoft.com/office/drawing/2014/main" id="{C4B00B98-FE11-4CCF-93EE-43A02A97B9F9}"/>
              </a:ext>
            </a:extLst>
          </p:cNvPr>
          <p:cNvSpPr txBox="1">
            <a:spLocks/>
          </p:cNvSpPr>
          <p:nvPr/>
        </p:nvSpPr>
        <p:spPr>
          <a:xfrm>
            <a:off x="6279184" y="2844530"/>
            <a:ext cx="2025367" cy="118782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18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- 40% пар отмечают годовщины своей свадьбы.</a:t>
            </a:r>
            <a:endParaRPr lang="ru-RU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   - 25% компаний празднуют юбилеи своей деятельности.</a:t>
            </a:r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0A9F9745-DC64-45E6-A8E2-5D45689770F9}"/>
              </a:ext>
            </a:extLst>
          </p:cNvPr>
          <p:cNvSpPr txBox="1">
            <a:spLocks/>
          </p:cNvSpPr>
          <p:nvPr/>
        </p:nvSpPr>
        <p:spPr>
          <a:xfrm>
            <a:off x="3687580" y="4886793"/>
            <a:ext cx="2443397" cy="14090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- 75% студентов организуют выпускные вечера или принимают участие в таких торжествах.</a:t>
            </a:r>
            <a:endParaRPr lang="ru-RU" sz="14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   - 60% студентов считают выпускной вечер одним из самых важных событий своего обучения.</a:t>
            </a: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0136555D-2CEC-43EB-BBBB-0436D0E65B4C}"/>
              </a:ext>
            </a:extLst>
          </p:cNvPr>
          <p:cNvSpPr txBox="1">
            <a:spLocks/>
          </p:cNvSpPr>
          <p:nvPr/>
        </p:nvSpPr>
        <p:spPr>
          <a:xfrm>
            <a:off x="6115988" y="4946753"/>
            <a:ext cx="2518346" cy="13491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- 85% людей отмечают культурные или религиозные праздники </a:t>
            </a:r>
            <a:r>
              <a:rPr lang="ru-RU" sz="1400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(Рождество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, Новый год</a:t>
            </a:r>
            <a:r>
              <a:rPr lang="ru-RU" sz="1400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).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   - 55% считают праздничные мероприятия важными для поддержания семейных и дружеских связей.</a:t>
            </a: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="" xmlns:a16="http://schemas.microsoft.com/office/drawing/2014/main" id="{A0D86303-ECE2-4E0F-8484-EB2E22469CF0}"/>
              </a:ext>
            </a:extLst>
          </p:cNvPr>
          <p:cNvSpPr txBox="1">
            <a:spLocks/>
          </p:cNvSpPr>
          <p:nvPr/>
        </p:nvSpPr>
        <p:spPr>
          <a:xfrm>
            <a:off x="824459" y="2833141"/>
            <a:ext cx="2368445" cy="13790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- 70% людей </a:t>
            </a:r>
            <a:r>
              <a:rPr lang="ru-RU" sz="1400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планируют свадьбу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в течение жизни.</a:t>
            </a:r>
            <a:endParaRPr lang="ru-RU" sz="14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 </a:t>
            </a:r>
            <a:r>
              <a:rPr lang="ru-RU" sz="1400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-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90% пар считают свадьбу </a:t>
            </a:r>
            <a:r>
              <a:rPr lang="ru-RU" sz="1400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  одним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из самых важных событий в своей жизни.</a:t>
            </a: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="" xmlns:a16="http://schemas.microsoft.com/office/drawing/2014/main" id="{58E548E9-E952-45C8-A757-5CCA3ADE3E9D}"/>
              </a:ext>
            </a:extLst>
          </p:cNvPr>
          <p:cNvSpPr txBox="1">
            <a:spLocks/>
          </p:cNvSpPr>
          <p:nvPr/>
        </p:nvSpPr>
        <p:spPr>
          <a:xfrm>
            <a:off x="929390" y="4796853"/>
            <a:ext cx="2398426" cy="14681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  - 65% компаний проводят корпоративные мероприятия хотя бы раз в год.</a:t>
            </a:r>
            <a:endParaRPr lang="ru-RU" sz="14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ea typeface="+mn-lt"/>
                <a:cs typeface="Calibri"/>
              </a:rPr>
              <a:t>   - 80% сотрудников сообщают о повышении удовлетворенности на корпоративных праздниках.</a:t>
            </a: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158314CE-5FBA-487F-9C03-5C4BB698E8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1" t="14087" r="11804" b="5260"/>
          <a:stretch/>
        </p:blipFill>
        <p:spPr>
          <a:xfrm>
            <a:off x="8663691" y="1060723"/>
            <a:ext cx="3194791" cy="507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80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C1FAC93-7AE4-420B-8116-FC58FCFA2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F69C777-A0B9-4872-AD53-50D12699A463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DAC6AE2-B975-4D0A-B5B6-7754B60D9075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F5F464C-6994-4534-B236-3196D0F6AEF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cap="all" err="1">
                <a:latin typeface="Verdana" panose="020B0604030504040204" pitchFamily="34" charset="0"/>
                <a:ea typeface="Verdana" panose="020B0604030504040204" pitchFamily="34" charset="0"/>
              </a:rPr>
              <a:t>Структура</a:t>
            </a:r>
            <a:r>
              <a:rPr lang="en-GB" sz="2800" b="1" cap="all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800" b="1" cap="all" err="1">
                <a:latin typeface="Verdana" panose="020B0604030504040204" pitchFamily="34" charset="0"/>
                <a:ea typeface="Verdana" panose="020B0604030504040204" pitchFamily="34" charset="0"/>
              </a:rPr>
              <a:t>чат-бота</a:t>
            </a:r>
            <a:endParaRPr lang="ru-RU" sz="2800" b="1" cap="all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0342C2-DDD3-60D2-93A5-05AC06BE7D62}"/>
              </a:ext>
            </a:extLst>
          </p:cNvPr>
          <p:cNvSpPr txBox="1"/>
          <p:nvPr/>
        </p:nvSpPr>
        <p:spPr>
          <a:xfrm>
            <a:off x="750095" y="2426833"/>
            <a:ext cx="107434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>
              <a:ea typeface="+mn-lt"/>
              <a:cs typeface="+mn-lt"/>
            </a:endParaRPr>
          </a:p>
          <a:p>
            <a:endParaRPr lang="ru-RU">
              <a:ea typeface="Calibri"/>
              <a:cs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5416" t="17494" r="17362" b="6153"/>
          <a:stretch/>
        </p:blipFill>
        <p:spPr>
          <a:xfrm>
            <a:off x="1587594" y="1157546"/>
            <a:ext cx="9398458" cy="600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54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C1FAC93-7AE4-420B-8116-FC58FCFA2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F69C777-A0B9-4872-AD53-50D12699A463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DAC6AE2-B975-4D0A-B5B6-7754B60D9075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F5F464C-6994-4534-B236-3196D0F6AEF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>
                <a:latin typeface="Verdana" panose="020B0604030504040204" pitchFamily="34" charset="0"/>
                <a:ea typeface="Verdana" panose="020B0604030504040204" pitchFamily="34" charset="0"/>
              </a:rPr>
              <a:t>РЫНОК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0342C2-DDD3-60D2-93A5-05AC06BE7D62}"/>
              </a:ext>
            </a:extLst>
          </p:cNvPr>
          <p:cNvSpPr txBox="1"/>
          <p:nvPr/>
        </p:nvSpPr>
        <p:spPr>
          <a:xfrm>
            <a:off x="321951" y="2646917"/>
            <a:ext cx="6793705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Доступная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ёмкость рынка: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до 15 млн рублей в год.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Фактическая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ёмкость рынка: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15-30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 рублей в год.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ёмкость рынка: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учитывая растущий интерес к проведению мероприятий и высокий спрос, потенциальная ёмкость рынка может достигать 70-100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 рублей в год. </a:t>
            </a:r>
          </a:p>
          <a:p>
            <a:endParaRPr lang="ru-RU" dirty="0">
              <a:ea typeface="Calibri"/>
              <a:cs typeface="Calibri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="" xmlns:a16="http://schemas.microsoft.com/office/drawing/2014/main" id="{4EE05DED-1BC8-7228-DA61-D14E4343C7C6}"/>
              </a:ext>
            </a:extLst>
          </p:cNvPr>
          <p:cNvSpPr/>
          <p:nvPr/>
        </p:nvSpPr>
        <p:spPr>
          <a:xfrm>
            <a:off x="7689859" y="1867813"/>
            <a:ext cx="4250429" cy="432870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ea typeface="Calibri"/>
                <a:cs typeface="Calibri"/>
              </a:rPr>
              <a:t>70-100 млн</a:t>
            </a: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96269931-4225-2F38-430D-59176ACD59EF}"/>
              </a:ext>
            </a:extLst>
          </p:cNvPr>
          <p:cNvSpPr/>
          <p:nvPr/>
        </p:nvSpPr>
        <p:spPr>
          <a:xfrm>
            <a:off x="8020871" y="2875432"/>
            <a:ext cx="3634605" cy="332108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>
                <a:ea typeface="Calibri"/>
                <a:cs typeface="Calibri"/>
              </a:rPr>
              <a:t>15-30 млн</a:t>
            </a:r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639869FB-C0D8-224A-E461-84D9EF6E1397}"/>
              </a:ext>
            </a:extLst>
          </p:cNvPr>
          <p:cNvSpPr/>
          <p:nvPr/>
        </p:nvSpPr>
        <p:spPr>
          <a:xfrm>
            <a:off x="8752422" y="4185800"/>
            <a:ext cx="2171501" cy="201071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>
                <a:solidFill>
                  <a:schemeClr val="tx1"/>
                </a:solidFill>
                <a:ea typeface="Calibri"/>
                <a:cs typeface="Calibri"/>
              </a:rPr>
              <a:t>10-15 млн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6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F7AF968-0FAD-4D8B-90A6-22187790A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06E5D47-3207-42B5-8A70-C6AF88950ECC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3478CE2-C011-4C2E-8B03-02A75AC46F47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E57508B-3FF1-4DCD-8DC1-D0F613654433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КОНКУРЕНТЫ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179A48F7-AF37-F8C8-3034-6F2C30069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066018"/>
              </p:ext>
            </p:extLst>
          </p:nvPr>
        </p:nvGraphicFramePr>
        <p:xfrm>
          <a:off x="361950" y="1554568"/>
          <a:ext cx="12135172" cy="5055783"/>
        </p:xfrm>
        <a:graphic>
          <a:graphicData uri="http://schemas.openxmlformats.org/drawingml/2006/table">
            <a:tbl>
              <a:tblPr/>
              <a:tblGrid>
                <a:gridCol w="2053055">
                  <a:extLst>
                    <a:ext uri="{9D8B030D-6E8A-4147-A177-3AD203B41FA5}">
                      <a16:colId xmlns="" xmlns:a16="http://schemas.microsoft.com/office/drawing/2014/main" val="224074849"/>
                    </a:ext>
                  </a:extLst>
                </a:gridCol>
                <a:gridCol w="2398867">
                  <a:extLst>
                    <a:ext uri="{9D8B030D-6E8A-4147-A177-3AD203B41FA5}">
                      <a16:colId xmlns="" xmlns:a16="http://schemas.microsoft.com/office/drawing/2014/main" val="3241745563"/>
                    </a:ext>
                  </a:extLst>
                </a:gridCol>
                <a:gridCol w="2364595">
                  <a:extLst>
                    <a:ext uri="{9D8B030D-6E8A-4147-A177-3AD203B41FA5}">
                      <a16:colId xmlns="" xmlns:a16="http://schemas.microsoft.com/office/drawing/2014/main" val="4063406743"/>
                    </a:ext>
                  </a:extLst>
                </a:gridCol>
                <a:gridCol w="2357642">
                  <a:extLst>
                    <a:ext uri="{9D8B030D-6E8A-4147-A177-3AD203B41FA5}">
                      <a16:colId xmlns="" xmlns:a16="http://schemas.microsoft.com/office/drawing/2014/main" val="830909560"/>
                    </a:ext>
                  </a:extLst>
                </a:gridCol>
                <a:gridCol w="2961013">
                  <a:extLst>
                    <a:ext uri="{9D8B030D-6E8A-4147-A177-3AD203B41FA5}">
                      <a16:colId xmlns="" xmlns:a16="http://schemas.microsoft.com/office/drawing/2014/main" val="3488091163"/>
                    </a:ext>
                  </a:extLst>
                </a:gridCol>
              </a:tblGrid>
              <a:tr h="13614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Критерий 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Verdana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Генеративные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нейросети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ChatGPT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 и т.д.)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Event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-агентство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Verdana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Свадебный онлайн ассистент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Наше решение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30872057"/>
                  </a:ext>
                </a:extLst>
              </a:tr>
              <a:tr h="8698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Вариативность масштаба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Любой масштаб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Любой масштаб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Любой масштаб</a:t>
                      </a:r>
                    </a:p>
                    <a:p>
                      <a:pPr lvl="0" algn="ctr">
                        <a:buNone/>
                      </a:pPr>
                      <a:endParaRPr lang="ru-RU" sz="1800">
                        <a:effectLst/>
                        <a:latin typeface="Times New Roman" panose="02020603050405020304" pitchFamily="18" charset="0"/>
                        <a:ea typeface="Verdana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8543786"/>
                  </a:ext>
                </a:extLst>
              </a:tr>
              <a:tr h="10847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Гибкость бюджета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Установленный агентством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Установленный агентством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Любой бюджет / предоставление альтернатив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40358686"/>
                  </a:ext>
                </a:extLst>
              </a:tr>
              <a:tr h="8698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Выбор мероприятий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Любые мероприятия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Любые мероприятия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Только свадьбы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Любые мероприятия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70852786"/>
                  </a:ext>
                </a:extLst>
              </a:tr>
              <a:tr h="869846">
                <a:tc>
                  <a:txBody>
                    <a:bodyPr/>
                    <a:lstStyle/>
                    <a:p>
                      <a:pPr marL="0" marR="0" lvl="0" indent="0" algn="l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Разнообразие концепций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По запросу пользователя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Узкий выбор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Verdana"/>
                          <a:cs typeface="Times New Roman" panose="02020603050405020304" pitchFamily="18" charset="0"/>
                        </a:rPr>
                        <a:t>По пожеланиям клиента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68799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628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DCF708B-174D-1EDD-5FFF-569C41044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A6D1A80-983F-9B32-EA95-DC4D74D7D4AC}"/>
              </a:ext>
            </a:extLst>
          </p:cNvPr>
          <p:cNvSpPr txBox="1"/>
          <p:nvPr/>
        </p:nvSpPr>
        <p:spPr>
          <a:xfrm>
            <a:off x="929233" y="2172247"/>
            <a:ext cx="5422930" cy="3936723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Автоматизация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Расширенный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и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подбор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Прогнозирование бюджета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Быстрый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удобный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интерфейс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Уникальные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идеи и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Полный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над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процессом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Эффективное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поставщиками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Гарантия качества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Доступность 24/7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E985114-A67F-3BFE-62C1-D3F32ED70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3095108-D068-858F-88C8-8C7ADC1F3D94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301036B-7F2B-73D8-4136-88DCFE904DCB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B3C4EE5-85F4-5405-55B0-762BAA697BB1}"/>
              </a:ext>
            </a:extLst>
          </p:cNvPr>
          <p:cNvSpPr txBox="1"/>
          <p:nvPr/>
        </p:nvSpPr>
        <p:spPr>
          <a:xfrm>
            <a:off x="929233" y="532527"/>
            <a:ext cx="8023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Конкурентные преимущества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4930" y="2172247"/>
            <a:ext cx="6175367" cy="440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30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946038" y="2019941"/>
            <a:ext cx="5880216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Бизнес-модель для рынка B2B: </a:t>
            </a: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комиссия.</a:t>
            </a:r>
            <a:endParaRPr lang="ru-RU" sz="2200" b="1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Бизнес-модель для рынка B2C: </a:t>
            </a: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доступ 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к приложению бесплатный. Клиенты рассчитываются за услуги партнёров.</a:t>
            </a:r>
          </a:p>
          <a:p>
            <a:r>
              <a:rPr lang="ru-RU" sz="2200" b="1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Потоки доходов: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Реклама в соц. сетях - примерно 200000 рублей;</a:t>
            </a:r>
          </a:p>
          <a:p>
            <a:pPr marL="342900" indent="-342900"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Комиссия с продаж партнёров - 10%. Эта цифра включает в себя полное организационное сопровождение мероприятия, постоянную связь с клиентом, гарантию качества и сбор обратной связи.</a:t>
            </a:r>
            <a:endParaRPr lang="ru-RU" sz="22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D2AEDA9-07E9-869A-EDB8-1E9F14EA9332}"/>
              </a:ext>
            </a:extLst>
          </p:cNvPr>
          <p:cNvSpPr txBox="1"/>
          <p:nvPr/>
        </p:nvSpPr>
        <p:spPr>
          <a:xfrm>
            <a:off x="946038" y="1411607"/>
            <a:ext cx="537771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Способы монетизации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EFD263B-2898-4842-90D5-10EBB572D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4339A5A-7D1F-4DAC-A093-6AF82FB38C6C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E17F162-88F0-428D-BA57-27B1E75900D7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45C11B-9105-4CF8-BF59-F8480A8264E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>
                <a:latin typeface="Verdana" panose="020B0604030504040204" pitchFamily="34" charset="0"/>
                <a:ea typeface="Verdana" panose="020B0604030504040204" pitchFamily="34" charset="0"/>
              </a:rPr>
              <a:t>БИЗНЕС-МОДЕЛЬ</a:t>
            </a:r>
          </a:p>
        </p:txBody>
      </p:sp>
      <p:pic>
        <p:nvPicPr>
          <p:cNvPr id="5" name="Рисунок 4" descr="Изображение выглядит как человек, одежда, цветок, офисные принадлежности&#10;&#10;Автоматически созданное описание">
            <a:extLst>
              <a:ext uri="{FF2B5EF4-FFF2-40B4-BE49-F238E27FC236}">
                <a16:creationId xmlns="" xmlns:a16="http://schemas.microsoft.com/office/drawing/2014/main" id="{5E1F5D93-A35F-6114-EC77-B38FA279B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399" y="1778688"/>
            <a:ext cx="3002433" cy="46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43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EFD263B-2898-4842-90D5-10EBB572D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4339A5A-7D1F-4DAC-A093-6AF82FB38C6C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E17F162-88F0-428D-BA57-27B1E75900D7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45C11B-9105-4CF8-BF59-F8480A8264E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latin typeface="Verdana" panose="020B0604030504040204" pitchFamily="34" charset="0"/>
                <a:ea typeface="Verdana" panose="020B0604030504040204" pitchFamily="34" charset="0"/>
              </a:rPr>
              <a:t>ЮНИТ-АНАЛИЗ</a:t>
            </a:r>
            <a:endParaRPr lang="ru-RU" sz="2800" b="1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262348A9-B6AC-1925-EB2A-AADF4956CC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935745"/>
              </p:ext>
            </p:extLst>
          </p:nvPr>
        </p:nvGraphicFramePr>
        <p:xfrm>
          <a:off x="590551" y="1380912"/>
          <a:ext cx="11778805" cy="569028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5417142">
                  <a:extLst>
                    <a:ext uri="{9D8B030D-6E8A-4147-A177-3AD203B41FA5}">
                      <a16:colId xmlns="" xmlns:a16="http://schemas.microsoft.com/office/drawing/2014/main" val="2974509112"/>
                    </a:ext>
                  </a:extLst>
                </a:gridCol>
                <a:gridCol w="4133617">
                  <a:extLst>
                    <a:ext uri="{9D8B030D-6E8A-4147-A177-3AD203B41FA5}">
                      <a16:colId xmlns="" xmlns:a16="http://schemas.microsoft.com/office/drawing/2014/main" val="2155237016"/>
                    </a:ext>
                  </a:extLst>
                </a:gridCol>
                <a:gridCol w="2228046">
                  <a:extLst>
                    <a:ext uri="{9D8B030D-6E8A-4147-A177-3AD203B41FA5}">
                      <a16:colId xmlns="" xmlns:a16="http://schemas.microsoft.com/office/drawing/2014/main" val="1402391218"/>
                    </a:ext>
                  </a:extLst>
                </a:gridCol>
              </a:tblGrid>
              <a:tr h="36016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Юнит (</a:t>
                      </a:r>
                      <a:r>
                        <a:rPr lang="af-ZA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AvPrice</a:t>
                      </a:r>
                      <a:r>
                        <a:rPr lang="af-Z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520181437"/>
                  </a:ext>
                </a:extLst>
              </a:tr>
              <a:tr h="360168"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чек,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468130089"/>
                  </a:ext>
                </a:extLst>
              </a:tr>
              <a:tr h="360168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 затраты (</a:t>
                      </a:r>
                      <a:r>
                        <a:rPr lang="af-ZA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COGS+Tax</a:t>
                      </a:r>
                      <a:r>
                        <a:rPr lang="af-Z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073623757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покупателя (</a:t>
                      </a:r>
                      <a:r>
                        <a:rPr lang="af-Z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CAC),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266649577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комиссия платежных систем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190029905"/>
                  </a:ext>
                </a:extLst>
              </a:tr>
              <a:tr h="360168"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(УСН)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866773360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Маржа (</a:t>
                      </a:r>
                      <a:r>
                        <a:rPr lang="af-Z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Gross </a:t>
                      </a:r>
                      <a:r>
                        <a:rPr lang="af-ZA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</a:t>
                      </a:r>
                      <a:r>
                        <a:rPr lang="af-Z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af-ZA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Contribution</a:t>
                      </a:r>
                      <a:r>
                        <a:rPr lang="af-Z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f-ZA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</a:t>
                      </a:r>
                      <a:r>
                        <a:rPr lang="af-Z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маржа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8 583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39999720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Выходим в ноль (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break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even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point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заказов в месяц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заказов в день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Чтобы зарабатывать 1M руб. в месяц. прибыли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заказов в месяц сверх точки безубыточности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заказов в месяц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18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заказов в день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043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762000" y="1758268"/>
            <a:ext cx="6015342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Каналы продвижения продукции:</a:t>
            </a:r>
          </a:p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● Коллаборация с другими организациями рынка </a:t>
            </a:r>
            <a:r>
              <a:rPr lang="ru-RU" sz="2200" dirty="0" err="1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HoReCa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для продвижения нашего чат-бота на их платформах, а мы, в свою очередь, будем рекламировать их услуги в приложении.</a:t>
            </a:r>
          </a:p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● Прямые продажи через нетворкинг.</a:t>
            </a:r>
          </a:p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● </a:t>
            </a:r>
            <a:r>
              <a:rPr lang="ru-RU" sz="2200" dirty="0" err="1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Email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-маркетинг.</a:t>
            </a:r>
          </a:p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● Чат-бот.</a:t>
            </a:r>
          </a:p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● Нетворкинг </a:t>
            </a:r>
            <a:r>
              <a:rPr lang="ru-RU" sz="2200" dirty="0" err="1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фаундеров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● </a:t>
            </a:r>
            <a:r>
              <a:rPr lang="ru-RU" sz="2200" dirty="0" err="1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Соцсети</a:t>
            </a: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. Сообщество VК: кейсы с фотографиями проведенных мероприятий, отдельные папки с нашими партнерами. </a:t>
            </a:r>
            <a:r>
              <a:rPr lang="ru-RU" sz="2200" dirty="0" err="1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Таргетированная</a:t>
            </a: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реклама (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женщины 25-45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).</a:t>
            </a:r>
            <a:endParaRPr lang="ru-RU" sz="2200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3343751-E229-4BE8-953B-5BA60A0994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14496C5-0AA3-49B3-9E9D-94F6DA1BDD80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КАНАЛЫ ПРИВЛЕЧЕНИЯ</a:t>
            </a:r>
          </a:p>
        </p:txBody>
      </p:sp>
      <p:pic>
        <p:nvPicPr>
          <p:cNvPr id="3" name="Рисунок 2" descr="Изображение выглядит как в помещении, стул, мебель, люди&#10;&#10;Автоматически созданное описание">
            <a:extLst>
              <a:ext uri="{FF2B5EF4-FFF2-40B4-BE49-F238E27FC236}">
                <a16:creationId xmlns="" xmlns:a16="http://schemas.microsoft.com/office/drawing/2014/main" id="{F3C5BEB5-5333-D46D-AC7C-798231A7F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5505" y="2069568"/>
            <a:ext cx="3855739" cy="387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9768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362" y="1369808"/>
            <a:ext cx="5562061" cy="55620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515568" y="1926250"/>
            <a:ext cx="6001964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Специалистами 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нашей команды осуществляется проектирование платформы, включая интерфейс приложения и архитектуру чат-бота. Мы работаем над интеграцией технологий искусственного интеллекта, которые будут использоваться для генерации персонализированных сценариев мероприятий. </a:t>
            </a:r>
            <a:endParaRPr lang="ru-RU" sz="2200" dirty="0" smtClean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Кроме 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того, ведется поиск и отбор партнеров из числа ведущих, артистов и других исполнителей, которые будут доступны пользователям приложения. </a:t>
            </a:r>
            <a:endParaRPr lang="ru-RU" sz="2200" dirty="0" smtClean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Уровень 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готовности нашего продукта на данный момент: TRL2.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4423ADD-0BF4-4883-89E0-A76C07D4A4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69AE1B1-104F-419F-957B-F546EF087991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E2A80AD-B689-40FA-BD54-3170B1F95E25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0947A63-0402-465C-9DB8-0F55605B0986}"/>
              </a:ext>
            </a:extLst>
          </p:cNvPr>
          <p:cNvSpPr txBox="1"/>
          <p:nvPr/>
        </p:nvSpPr>
        <p:spPr>
          <a:xfrm>
            <a:off x="929233" y="532527"/>
            <a:ext cx="695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ТЕКУЩЕЕ СОСТОЯНИЕ</a:t>
            </a:r>
          </a:p>
        </p:txBody>
      </p:sp>
    </p:spTree>
    <p:extLst>
      <p:ext uri="{BB962C8B-B14F-4D97-AF65-F5344CB8AC3E}">
        <p14:creationId xmlns:p14="http://schemas.microsoft.com/office/powerpoint/2010/main" val="3907800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23332AE-1EDE-46B1-B3F5-B57392BF69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56334" y="2831976"/>
            <a:ext cx="2540577" cy="2540577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F14E93B-F5D2-441E-93AE-9C94E87B04AD}"/>
              </a:ext>
            </a:extLst>
          </p:cNvPr>
          <p:cNvCxnSpPr/>
          <p:nvPr/>
        </p:nvCxnSpPr>
        <p:spPr>
          <a:xfrm>
            <a:off x="595745" y="4102264"/>
            <a:ext cx="11249891" cy="0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FE6AAF31-8AB2-473A-8900-6D014D793B3B}"/>
              </a:ext>
            </a:extLst>
          </p:cNvPr>
          <p:cNvSpPr/>
          <p:nvPr/>
        </p:nvSpPr>
        <p:spPr>
          <a:xfrm>
            <a:off x="1773382" y="1441098"/>
            <a:ext cx="1260763" cy="1260763"/>
          </a:xfrm>
          <a:prstGeom prst="ellipse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47964A5F-5B98-4ECC-B705-C91ACDDBF9C1}"/>
              </a:ext>
            </a:extLst>
          </p:cNvPr>
          <p:cNvSpPr txBox="1">
            <a:spLocks/>
          </p:cNvSpPr>
          <p:nvPr/>
        </p:nvSpPr>
        <p:spPr>
          <a:xfrm>
            <a:off x="2300307" y="2835032"/>
            <a:ext cx="1677656" cy="10338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  <a:cs typeface="Calibri"/>
              </a:rPr>
              <a:t>Поиск разработчика чат-бота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23EE4BC-EFAB-4B77-89F2-51C097498D98}"/>
              </a:ext>
            </a:extLst>
          </p:cNvPr>
          <p:cNvSpPr txBox="1"/>
          <p:nvPr/>
        </p:nvSpPr>
        <p:spPr>
          <a:xfrm>
            <a:off x="1773382" y="1694520"/>
            <a:ext cx="126076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05.11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2024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5874B747-8996-43DB-ADA7-7BB938BDCB3B}"/>
              </a:ext>
            </a:extLst>
          </p:cNvPr>
          <p:cNvCxnSpPr/>
          <p:nvPr/>
        </p:nvCxnSpPr>
        <p:spPr>
          <a:xfrm>
            <a:off x="2345108" y="2264270"/>
            <a:ext cx="0" cy="1837994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FDBE7BE8-1AF9-4C99-8B65-D748635F5E65}"/>
              </a:ext>
            </a:extLst>
          </p:cNvPr>
          <p:cNvSpPr/>
          <p:nvPr/>
        </p:nvSpPr>
        <p:spPr>
          <a:xfrm>
            <a:off x="4835237" y="1441098"/>
            <a:ext cx="1260763" cy="1260763"/>
          </a:xfrm>
          <a:prstGeom prst="ellipse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76912DE4-C396-412C-8DFA-97FCEE035B6D}"/>
              </a:ext>
            </a:extLst>
          </p:cNvPr>
          <p:cNvSpPr txBox="1">
            <a:spLocks/>
          </p:cNvSpPr>
          <p:nvPr/>
        </p:nvSpPr>
        <p:spPr>
          <a:xfrm>
            <a:off x="5406963" y="2805160"/>
            <a:ext cx="1468582" cy="10636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  <a:cs typeface="Calibri"/>
              </a:rPr>
              <a:t>Поиск партнёров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7464F18-868A-49F1-AA7B-28E763F681F1}"/>
              </a:ext>
            </a:extLst>
          </p:cNvPr>
          <p:cNvSpPr txBox="1"/>
          <p:nvPr/>
        </p:nvSpPr>
        <p:spPr>
          <a:xfrm>
            <a:off x="4835237" y="1694520"/>
            <a:ext cx="1260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01.01</a:t>
            </a:r>
            <a:b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143413B1-16A1-4E5F-B47F-08233A56D30E}"/>
              </a:ext>
            </a:extLst>
          </p:cNvPr>
          <p:cNvCxnSpPr/>
          <p:nvPr/>
        </p:nvCxnSpPr>
        <p:spPr>
          <a:xfrm>
            <a:off x="5406963" y="2264270"/>
            <a:ext cx="0" cy="1837994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E0EC0EBE-DE36-49B8-ACDD-7B32D13D4302}"/>
              </a:ext>
            </a:extLst>
          </p:cNvPr>
          <p:cNvSpPr/>
          <p:nvPr/>
        </p:nvSpPr>
        <p:spPr>
          <a:xfrm>
            <a:off x="7987600" y="1441098"/>
            <a:ext cx="1260763" cy="1260763"/>
          </a:xfrm>
          <a:prstGeom prst="ellipse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2E19ADAA-4774-469F-B8FF-AD55168721D4}"/>
              </a:ext>
            </a:extLst>
          </p:cNvPr>
          <p:cNvSpPr txBox="1">
            <a:spLocks/>
          </p:cNvSpPr>
          <p:nvPr/>
        </p:nvSpPr>
        <p:spPr>
          <a:xfrm>
            <a:off x="8604127" y="2835032"/>
            <a:ext cx="1558186" cy="10338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  <a:cs typeface="Calibri"/>
              </a:rPr>
              <a:t>Первое мероприятие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59C9B10-8951-4517-B0D7-E8072AA701FD}"/>
              </a:ext>
            </a:extLst>
          </p:cNvPr>
          <p:cNvSpPr txBox="1"/>
          <p:nvPr/>
        </p:nvSpPr>
        <p:spPr>
          <a:xfrm>
            <a:off x="7987600" y="1694520"/>
            <a:ext cx="126076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20.02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2025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74A3E926-1089-4BC9-B34E-F5015D9994B9}"/>
              </a:ext>
            </a:extLst>
          </p:cNvPr>
          <p:cNvCxnSpPr/>
          <p:nvPr/>
        </p:nvCxnSpPr>
        <p:spPr>
          <a:xfrm>
            <a:off x="8559326" y="2264270"/>
            <a:ext cx="0" cy="1837994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A3D83111-9E1D-4AC1-87E1-08BCEE9F1ABC}"/>
              </a:ext>
            </a:extLst>
          </p:cNvPr>
          <p:cNvSpPr/>
          <p:nvPr/>
        </p:nvSpPr>
        <p:spPr>
          <a:xfrm>
            <a:off x="9522221" y="5517658"/>
            <a:ext cx="1260763" cy="1260763"/>
          </a:xfrm>
          <a:prstGeom prst="ellipse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ъект 2">
            <a:extLst>
              <a:ext uri="{FF2B5EF4-FFF2-40B4-BE49-F238E27FC236}">
                <a16:creationId xmlns="" xmlns:a16="http://schemas.microsoft.com/office/drawing/2014/main" id="{9364D4DB-A007-4AC1-B592-8A4D9E3B14BF}"/>
              </a:ext>
            </a:extLst>
          </p:cNvPr>
          <p:cNvSpPr txBox="1">
            <a:spLocks/>
          </p:cNvSpPr>
          <p:nvPr/>
        </p:nvSpPr>
        <p:spPr>
          <a:xfrm>
            <a:off x="10152601" y="4346381"/>
            <a:ext cx="1468582" cy="10636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  <a:cs typeface="Calibri"/>
              </a:rPr>
              <a:t>Постановка бизнеса на поток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B561BA3-5CFF-4598-A13C-C2A7489F60E7}"/>
              </a:ext>
            </a:extLst>
          </p:cNvPr>
          <p:cNvSpPr txBox="1"/>
          <p:nvPr/>
        </p:nvSpPr>
        <p:spPr>
          <a:xfrm>
            <a:off x="9522221" y="5771080"/>
            <a:ext cx="126076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01.03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2025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48D8294C-7496-4B44-9E61-08ACF70EBADB}"/>
              </a:ext>
            </a:extLst>
          </p:cNvPr>
          <p:cNvCxnSpPr/>
          <p:nvPr/>
        </p:nvCxnSpPr>
        <p:spPr>
          <a:xfrm>
            <a:off x="10093947" y="4102264"/>
            <a:ext cx="0" cy="1837994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D0347F3D-F716-4B5E-8746-F91AD3AB64D1}"/>
              </a:ext>
            </a:extLst>
          </p:cNvPr>
          <p:cNvSpPr/>
          <p:nvPr/>
        </p:nvSpPr>
        <p:spPr>
          <a:xfrm>
            <a:off x="6508054" y="5517658"/>
            <a:ext cx="1260763" cy="1260763"/>
          </a:xfrm>
          <a:prstGeom prst="ellipse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бъект 2">
            <a:extLst>
              <a:ext uri="{FF2B5EF4-FFF2-40B4-BE49-F238E27FC236}">
                <a16:creationId xmlns="" xmlns:a16="http://schemas.microsoft.com/office/drawing/2014/main" id="{F2DBD8F2-2325-4237-8E57-E892513F48F7}"/>
              </a:ext>
            </a:extLst>
          </p:cNvPr>
          <p:cNvSpPr txBox="1">
            <a:spLocks/>
          </p:cNvSpPr>
          <p:nvPr/>
        </p:nvSpPr>
        <p:spPr>
          <a:xfrm>
            <a:off x="7138434" y="4346381"/>
            <a:ext cx="1617921" cy="10636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  <a:cs typeface="Calibri"/>
              </a:rPr>
              <a:t>Запуск PR-компании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B332E5E-A71E-47E2-BCFE-46711FB92277}"/>
              </a:ext>
            </a:extLst>
          </p:cNvPr>
          <p:cNvSpPr txBox="1"/>
          <p:nvPr/>
        </p:nvSpPr>
        <p:spPr>
          <a:xfrm>
            <a:off x="6508054" y="5771080"/>
            <a:ext cx="126076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01.02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2025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18DD3A11-A733-47CA-B96B-F1136F7C07B4}"/>
              </a:ext>
            </a:extLst>
          </p:cNvPr>
          <p:cNvCxnSpPr/>
          <p:nvPr/>
        </p:nvCxnSpPr>
        <p:spPr>
          <a:xfrm>
            <a:off x="7079780" y="4102264"/>
            <a:ext cx="0" cy="1837994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="" xmlns:a16="http://schemas.microsoft.com/office/drawing/2014/main" id="{B90C61E4-82A1-4E12-B856-04A594FECFCB}"/>
              </a:ext>
            </a:extLst>
          </p:cNvPr>
          <p:cNvSpPr/>
          <p:nvPr/>
        </p:nvSpPr>
        <p:spPr>
          <a:xfrm>
            <a:off x="3484436" y="5517658"/>
            <a:ext cx="1260763" cy="1260763"/>
          </a:xfrm>
          <a:prstGeom prst="ellipse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бъект 2">
            <a:extLst>
              <a:ext uri="{FF2B5EF4-FFF2-40B4-BE49-F238E27FC236}">
                <a16:creationId xmlns="" xmlns:a16="http://schemas.microsoft.com/office/drawing/2014/main" id="{21A2DCC9-106A-40FE-955A-28C3C6703B54}"/>
              </a:ext>
            </a:extLst>
          </p:cNvPr>
          <p:cNvSpPr txBox="1">
            <a:spLocks/>
          </p:cNvSpPr>
          <p:nvPr/>
        </p:nvSpPr>
        <p:spPr>
          <a:xfrm>
            <a:off x="4114816" y="4346381"/>
            <a:ext cx="1468582" cy="10636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  <a:cs typeface="Calibri"/>
              </a:rPr>
              <a:t>Создание стартовой версии чат-бота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8C7C3F2-A26D-4412-BF27-FA5F26B5AC77}"/>
              </a:ext>
            </a:extLst>
          </p:cNvPr>
          <p:cNvSpPr txBox="1"/>
          <p:nvPr/>
        </p:nvSpPr>
        <p:spPr>
          <a:xfrm>
            <a:off x="3484436" y="5771080"/>
            <a:ext cx="126076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02.12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2024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2CDF17AE-4F2F-4BED-B68A-128A89A60D00}"/>
              </a:ext>
            </a:extLst>
          </p:cNvPr>
          <p:cNvCxnSpPr/>
          <p:nvPr/>
        </p:nvCxnSpPr>
        <p:spPr>
          <a:xfrm>
            <a:off x="4056162" y="4102264"/>
            <a:ext cx="0" cy="1837994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Овал 29">
            <a:extLst>
              <a:ext uri="{FF2B5EF4-FFF2-40B4-BE49-F238E27FC236}">
                <a16:creationId xmlns="" xmlns:a16="http://schemas.microsoft.com/office/drawing/2014/main" id="{1685627F-2B97-41E9-B9D8-4B5AB90F1F13}"/>
              </a:ext>
            </a:extLst>
          </p:cNvPr>
          <p:cNvSpPr/>
          <p:nvPr/>
        </p:nvSpPr>
        <p:spPr>
          <a:xfrm>
            <a:off x="936342" y="5525515"/>
            <a:ext cx="1260763" cy="1260763"/>
          </a:xfrm>
          <a:prstGeom prst="ellipse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бъект 2">
            <a:extLst>
              <a:ext uri="{FF2B5EF4-FFF2-40B4-BE49-F238E27FC236}">
                <a16:creationId xmlns="" xmlns:a16="http://schemas.microsoft.com/office/drawing/2014/main" id="{CB34C799-FA56-40B5-B59B-7EB5FFB29D22}"/>
              </a:ext>
            </a:extLst>
          </p:cNvPr>
          <p:cNvSpPr txBox="1">
            <a:spLocks/>
          </p:cNvSpPr>
          <p:nvPr/>
        </p:nvSpPr>
        <p:spPr>
          <a:xfrm>
            <a:off x="1566722" y="4354238"/>
            <a:ext cx="1468582" cy="10636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  <a:cs typeface="Calibri"/>
              </a:rPr>
              <a:t>Генерация идей, проработка концепции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001C68B-4CD5-4462-A024-C9EDDA50A1FA}"/>
              </a:ext>
            </a:extLst>
          </p:cNvPr>
          <p:cNvSpPr txBox="1"/>
          <p:nvPr/>
        </p:nvSpPr>
        <p:spPr>
          <a:xfrm>
            <a:off x="936342" y="5778937"/>
            <a:ext cx="1197294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06.10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Verdana"/>
              </a:rPr>
              <a:t>2024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1C0CD31F-718A-4AD6-8CF0-3CE028FF57E6}"/>
              </a:ext>
            </a:extLst>
          </p:cNvPr>
          <p:cNvCxnSpPr/>
          <p:nvPr/>
        </p:nvCxnSpPr>
        <p:spPr>
          <a:xfrm>
            <a:off x="1508068" y="4110121"/>
            <a:ext cx="0" cy="1837994"/>
          </a:xfrm>
          <a:prstGeom prst="line">
            <a:avLst/>
          </a:prstGeom>
          <a:ln>
            <a:solidFill>
              <a:srgbClr val="B0EA5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BD0DBEC1-62AD-465C-83DE-15AAB7042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E837332B-551B-49E4-B1D8-A3C68BE240DD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F61AE228-304F-40B0-BBC9-CB043D793B7E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4C13864-3026-4EAF-BC9F-FA147782324D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План реализации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629467C4-1D78-41D3-A0D8-BAA54A35F3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2443" y="2831975"/>
            <a:ext cx="2540577" cy="254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25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610006" y="2984523"/>
            <a:ext cx="4672113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Собственные средства</a:t>
            </a:r>
            <a:endParaRPr lang="ru-RU" sz="2400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Заемные средства</a:t>
            </a:r>
            <a:endParaRPr lang="ru-RU" sz="2400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Инвесторские средства</a:t>
            </a:r>
            <a:endParaRPr lang="ru-RU" sz="2400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Государственные </a:t>
            </a:r>
            <a:r>
              <a:rPr lang="ru-RU" sz="24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субсидии и </a:t>
            </a:r>
            <a:r>
              <a:rPr lang="ru-RU" sz="2400" dirty="0" smtClean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гранты</a:t>
            </a:r>
            <a:endParaRPr lang="ru-RU" sz="2400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4B8A759-A552-488C-AF3A-222126A2CE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BD367B5-8760-4D07-8FC3-B27CE5490EDA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5FBEF1E-459D-4796-8903-AA808166AB28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FC5D2AB-F7DC-45F0-B98C-AACF67DD428C}"/>
              </a:ext>
            </a:extLst>
          </p:cNvPr>
          <p:cNvSpPr txBox="1"/>
          <p:nvPr/>
        </p:nvSpPr>
        <p:spPr>
          <a:xfrm>
            <a:off x="929233" y="532527"/>
            <a:ext cx="695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Источники финансирования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448" y="2215026"/>
            <a:ext cx="6291856" cy="419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26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C7EEEDF-AFC1-441E-9947-D28B5F803582}"/>
              </a:ext>
            </a:extLst>
          </p:cNvPr>
          <p:cNvSpPr/>
          <p:nvPr/>
        </p:nvSpPr>
        <p:spPr>
          <a:xfrm>
            <a:off x="237232" y="210548"/>
            <a:ext cx="12323960" cy="6778216"/>
          </a:xfrm>
          <a:prstGeom prst="roundRect">
            <a:avLst>
              <a:gd name="adj" fmla="val 463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E5872C77-49B5-463C-A658-44F074C5F099}"/>
              </a:ext>
            </a:extLst>
          </p:cNvPr>
          <p:cNvSpPr/>
          <p:nvPr/>
        </p:nvSpPr>
        <p:spPr>
          <a:xfrm>
            <a:off x="822218" y="3903034"/>
            <a:ext cx="2507673" cy="2637232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D9F2ED71-2F45-4938-B734-4623E1443247}"/>
              </a:ext>
            </a:extLst>
          </p:cNvPr>
          <p:cNvSpPr/>
          <p:nvPr/>
        </p:nvSpPr>
        <p:spPr>
          <a:xfrm>
            <a:off x="3703455" y="3880603"/>
            <a:ext cx="2507673" cy="2637232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6FC50CD-4068-4CEE-BEEB-5E3FF320FED5}"/>
              </a:ext>
            </a:extLst>
          </p:cNvPr>
          <p:cNvSpPr/>
          <p:nvPr/>
        </p:nvSpPr>
        <p:spPr>
          <a:xfrm>
            <a:off x="6530726" y="3869561"/>
            <a:ext cx="2507673" cy="2637232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18091D5D-DC85-49B1-8844-48FC5F000CF3}"/>
              </a:ext>
            </a:extLst>
          </p:cNvPr>
          <p:cNvSpPr/>
          <p:nvPr/>
        </p:nvSpPr>
        <p:spPr>
          <a:xfrm>
            <a:off x="9439673" y="3847130"/>
            <a:ext cx="2507673" cy="2637232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бъект 2">
            <a:extLst>
              <a:ext uri="{FF2B5EF4-FFF2-40B4-BE49-F238E27FC236}">
                <a16:creationId xmlns="" xmlns:a16="http://schemas.microsoft.com/office/drawing/2014/main" id="{4E2B1E20-1096-424E-9261-1B863F7A3DD6}"/>
              </a:ext>
            </a:extLst>
          </p:cNvPr>
          <p:cNvSpPr txBox="1">
            <a:spLocks/>
          </p:cNvSpPr>
          <p:nvPr/>
        </p:nvSpPr>
        <p:spPr>
          <a:xfrm>
            <a:off x="899409" y="4266776"/>
            <a:ext cx="2323475" cy="11596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prstClr val="black"/>
                </a:solidFill>
                <a:ea typeface="Verdana"/>
                <a:cs typeface="Times New Roman"/>
              </a:rPr>
              <a:t>Якимова Мария Александровна</a:t>
            </a:r>
          </a:p>
          <a:p>
            <a:r>
              <a:rPr lang="ru-RU" sz="1200" dirty="0">
                <a:solidFill>
                  <a:prstClr val="black"/>
                </a:solidFill>
                <a:ea typeface="Verdana"/>
                <a:cs typeface="Times New Roman"/>
              </a:rPr>
              <a:t>Руководитель стартап-проекта, планировщик и организатор работы</a:t>
            </a:r>
          </a:p>
          <a:p>
            <a:endParaRPr lang="ru-RU" sz="1700" dirty="0">
              <a:solidFill>
                <a:prstClr val="black"/>
              </a:solidFill>
              <a:ea typeface="Verdana" panose="020B0604030504040204" pitchFamily="34" charset="0"/>
              <a:cs typeface="Calibri"/>
            </a:endParaRPr>
          </a:p>
        </p:txBody>
      </p:sp>
      <p:sp>
        <p:nvSpPr>
          <p:cNvPr id="29" name="Объект 2">
            <a:extLst>
              <a:ext uri="{FF2B5EF4-FFF2-40B4-BE49-F238E27FC236}">
                <a16:creationId xmlns="" xmlns:a16="http://schemas.microsoft.com/office/drawing/2014/main" id="{9D66775C-B8D9-494B-91EA-B17B393AB353}"/>
              </a:ext>
            </a:extLst>
          </p:cNvPr>
          <p:cNvSpPr txBox="1">
            <a:spLocks/>
          </p:cNvSpPr>
          <p:nvPr/>
        </p:nvSpPr>
        <p:spPr>
          <a:xfrm>
            <a:off x="839450" y="5486401"/>
            <a:ext cx="2413416" cy="10193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prstClr val="black"/>
                </a:solidFill>
              </a:rPr>
              <a:t>Конт. тел: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+7 (996) 429-90-81</a:t>
            </a:r>
          </a:p>
          <a:p>
            <a:r>
              <a:rPr lang="pl-PL" sz="1200" dirty="0">
                <a:solidFill>
                  <a:prstClr val="black"/>
                </a:solidFill>
              </a:rPr>
              <a:t>Email:</a:t>
            </a: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pl-PL" sz="1200" dirty="0">
                <a:solidFill>
                  <a:prstClr val="black"/>
                </a:solidFill>
              </a:rPr>
              <a:t>mariayakimova28@gmail.com</a:t>
            </a:r>
            <a:endParaRPr lang="pl-PL" sz="12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1" name="Объект 2">
            <a:extLst>
              <a:ext uri="{FF2B5EF4-FFF2-40B4-BE49-F238E27FC236}">
                <a16:creationId xmlns="" xmlns:a16="http://schemas.microsoft.com/office/drawing/2014/main" id="{31F547FE-72EF-4857-98B5-71720A7C7576}"/>
              </a:ext>
            </a:extLst>
          </p:cNvPr>
          <p:cNvSpPr txBox="1">
            <a:spLocks/>
          </p:cNvSpPr>
          <p:nvPr/>
        </p:nvSpPr>
        <p:spPr>
          <a:xfrm>
            <a:off x="3822493" y="5359458"/>
            <a:ext cx="2248524" cy="10249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prstClr val="black"/>
                </a:solidFill>
              </a:rPr>
              <a:t>Конт. тел: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+7 (950) 412-38-75</a:t>
            </a:r>
          </a:p>
          <a:p>
            <a:r>
              <a:rPr lang="pl-PL" sz="1200" dirty="0">
                <a:solidFill>
                  <a:prstClr val="black"/>
                </a:solidFill>
              </a:rPr>
              <a:t>Email:</a:t>
            </a: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pl-PL" sz="1200" dirty="0">
                <a:solidFill>
                  <a:prstClr val="black"/>
                </a:solidFill>
              </a:rPr>
              <a:t>jkz200425@yandex.ru</a:t>
            </a:r>
            <a:endParaRPr lang="pl-PL" sz="12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3" name="Объект 2">
            <a:extLst>
              <a:ext uri="{FF2B5EF4-FFF2-40B4-BE49-F238E27FC236}">
                <a16:creationId xmlns="" xmlns:a16="http://schemas.microsoft.com/office/drawing/2014/main" id="{FD0086DA-EF28-4F3C-810E-591A7EE0A782}"/>
              </a:ext>
            </a:extLst>
          </p:cNvPr>
          <p:cNvSpPr txBox="1">
            <a:spLocks/>
          </p:cNvSpPr>
          <p:nvPr/>
        </p:nvSpPr>
        <p:spPr>
          <a:xfrm>
            <a:off x="6816920" y="5359457"/>
            <a:ext cx="1918419" cy="10249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prstClr val="black"/>
                </a:solidFill>
              </a:rPr>
              <a:t>Конт. тел: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+7 (913) 510-05-25</a:t>
            </a:r>
          </a:p>
          <a:p>
            <a:r>
              <a:rPr lang="pl-PL" sz="1200" dirty="0">
                <a:solidFill>
                  <a:prstClr val="black"/>
                </a:solidFill>
              </a:rPr>
              <a:t>Email:</a:t>
            </a: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pl-PL" sz="1200" dirty="0" smtClean="0">
                <a:solidFill>
                  <a:prstClr val="black"/>
                </a:solidFill>
                <a:cs typeface="Calibri"/>
              </a:rPr>
              <a:t>atimofeeva@sfu-kras.r</a:t>
            </a:r>
            <a:r>
              <a:rPr lang="en-US" sz="1200" dirty="0" smtClean="0">
                <a:solidFill>
                  <a:prstClr val="black"/>
                </a:solidFill>
                <a:cs typeface="Calibri"/>
              </a:rPr>
              <a:t>u</a:t>
            </a:r>
            <a:endParaRPr lang="pl-PL" sz="1200" dirty="0" err="1">
              <a:solidFill>
                <a:prstClr val="black"/>
              </a:solidFill>
              <a:cs typeface="Calibri"/>
            </a:endParaRPr>
          </a:p>
        </p:txBody>
      </p:sp>
      <p:sp>
        <p:nvSpPr>
          <p:cNvPr id="35" name="Объект 2">
            <a:extLst>
              <a:ext uri="{FF2B5EF4-FFF2-40B4-BE49-F238E27FC236}">
                <a16:creationId xmlns="" xmlns:a16="http://schemas.microsoft.com/office/drawing/2014/main" id="{1D9B94BA-271B-4865-B44F-D4FA892AC776}"/>
              </a:ext>
            </a:extLst>
          </p:cNvPr>
          <p:cNvSpPr txBox="1">
            <a:spLocks/>
          </p:cNvSpPr>
          <p:nvPr/>
        </p:nvSpPr>
        <p:spPr>
          <a:xfrm>
            <a:off x="9691861" y="5389437"/>
            <a:ext cx="1918419" cy="1024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prstClr val="black"/>
                </a:solidFill>
              </a:rPr>
              <a:t>Конт. тел: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+7 (</a:t>
            </a:r>
            <a:r>
              <a:rPr lang="en-GB" sz="1200" dirty="0">
                <a:solidFill>
                  <a:prstClr val="black"/>
                </a:solidFill>
              </a:rPr>
              <a:t>923) 317-99-80</a:t>
            </a:r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7E90C26-CD7E-4DFD-9465-739E8B771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9233" y="462075"/>
            <a:ext cx="1147371" cy="9304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DD540C8-B5A6-42F9-828F-05990F1F90B0}"/>
              </a:ext>
            </a:extLst>
          </p:cNvPr>
          <p:cNvSpPr txBox="1"/>
          <p:nvPr/>
        </p:nvSpPr>
        <p:spPr>
          <a:xfrm>
            <a:off x="3294153" y="661497"/>
            <a:ext cx="695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Команда и контакты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D6E8EAF0-C7F9-4240-9528-D165A3D57A64}"/>
              </a:ext>
            </a:extLst>
          </p:cNvPr>
          <p:cNvSpPr/>
          <p:nvPr/>
        </p:nvSpPr>
        <p:spPr>
          <a:xfrm>
            <a:off x="1039086" y="2079148"/>
            <a:ext cx="2073936" cy="20420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="" xmlns:a16="http://schemas.microsoft.com/office/drawing/2014/main" id="{E69C5B6E-9369-4008-9B0B-37037376DE4B}"/>
              </a:ext>
            </a:extLst>
          </p:cNvPr>
          <p:cNvSpPr/>
          <p:nvPr/>
        </p:nvSpPr>
        <p:spPr>
          <a:xfrm>
            <a:off x="3920322" y="2051864"/>
            <a:ext cx="2073935" cy="20420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="" xmlns:a16="http://schemas.microsoft.com/office/drawing/2014/main" id="{1C6A8AF2-8CF9-4328-829A-14D11341C573}"/>
              </a:ext>
            </a:extLst>
          </p:cNvPr>
          <p:cNvSpPr/>
          <p:nvPr/>
        </p:nvSpPr>
        <p:spPr>
          <a:xfrm>
            <a:off x="6764825" y="2019737"/>
            <a:ext cx="2073936" cy="20420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="" xmlns:a16="http://schemas.microsoft.com/office/drawing/2014/main" id="{216A7661-F797-4EF9-A774-F20CBCA933D8}"/>
              </a:ext>
            </a:extLst>
          </p:cNvPr>
          <p:cNvSpPr/>
          <p:nvPr/>
        </p:nvSpPr>
        <p:spPr>
          <a:xfrm>
            <a:off x="9603376" y="2112835"/>
            <a:ext cx="2073936" cy="20420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4400" b="1" dirty="0">
                <a:solidFill>
                  <a:srgbClr val="FF0000"/>
                </a:solidFill>
                <a:cs typeface="Calibri"/>
              </a:rPr>
              <a:t>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" name="Объект 2">
            <a:extLst>
              <a:ext uri="{FF2B5EF4-FFF2-40B4-BE49-F238E27FC236}">
                <a16:creationId xmlns="" xmlns:a16="http://schemas.microsoft.com/office/drawing/2014/main" id="{3D49BA31-347A-AF38-D8BB-D18C504071D7}"/>
              </a:ext>
            </a:extLst>
          </p:cNvPr>
          <p:cNvSpPr txBox="1">
            <a:spLocks/>
          </p:cNvSpPr>
          <p:nvPr/>
        </p:nvSpPr>
        <p:spPr>
          <a:xfrm>
            <a:off x="3777521" y="4167266"/>
            <a:ext cx="2383436" cy="988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prstClr val="black"/>
                </a:solidFill>
                <a:ea typeface="Verdana"/>
                <a:cs typeface="Times New Roman"/>
              </a:rPr>
              <a:t>Гусева </a:t>
            </a:r>
            <a:r>
              <a:rPr lang="ru-RU" sz="1600" b="1" dirty="0" smtClean="0">
                <a:solidFill>
                  <a:prstClr val="black"/>
                </a:solidFill>
                <a:ea typeface="Verdana"/>
                <a:cs typeface="Times New Roman"/>
              </a:rPr>
              <a:t>Юлия </a:t>
            </a:r>
            <a:r>
              <a:rPr lang="ru-RU" sz="1600" b="1" dirty="0">
                <a:solidFill>
                  <a:prstClr val="black"/>
                </a:solidFill>
                <a:ea typeface="Verdana"/>
                <a:cs typeface="Times New Roman"/>
              </a:rPr>
              <a:t>Геннадьевна</a:t>
            </a:r>
          </a:p>
          <a:p>
            <a:r>
              <a:rPr lang="ru-RU" sz="1200" dirty="0">
                <a:solidFill>
                  <a:prstClr val="black"/>
                </a:solidFill>
                <a:ea typeface="Verdana"/>
                <a:cs typeface="Times New Roman"/>
              </a:rPr>
              <a:t>Копирайтер, помощник в </a:t>
            </a:r>
            <a:r>
              <a:rPr lang="ru-RU" sz="1200" dirty="0" smtClean="0">
                <a:solidFill>
                  <a:prstClr val="black"/>
                </a:solidFill>
                <a:ea typeface="Verdana"/>
                <a:cs typeface="Times New Roman"/>
              </a:rPr>
              <a:t>организационных вопросах</a:t>
            </a:r>
            <a:endParaRPr lang="ru-RU" sz="1200" dirty="0">
              <a:solidFill>
                <a:prstClr val="black"/>
              </a:solidFill>
              <a:ea typeface="Verdana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0CCF628-E54E-64B9-8AD1-C0E2C2D7EFB9}"/>
              </a:ext>
            </a:extLst>
          </p:cNvPr>
          <p:cNvSpPr txBox="1">
            <a:spLocks/>
          </p:cNvSpPr>
          <p:nvPr/>
        </p:nvSpPr>
        <p:spPr>
          <a:xfrm>
            <a:off x="6670623" y="4152275"/>
            <a:ext cx="2218544" cy="10636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900" b="1" dirty="0">
                <a:solidFill>
                  <a:prstClr val="black"/>
                </a:solidFill>
                <a:ea typeface="Verdana"/>
                <a:cs typeface="Times New Roman"/>
              </a:rPr>
              <a:t>Тимофеева Анастасия Михайловна</a:t>
            </a:r>
          </a:p>
          <a:p>
            <a:r>
              <a:rPr lang="ru-RU" sz="2200" dirty="0" smtClean="0">
                <a:solidFill>
                  <a:prstClr val="black"/>
                </a:solidFill>
                <a:ea typeface="Verdana"/>
                <a:cs typeface="Times New Roman"/>
              </a:rPr>
              <a:t>Наставник           (</a:t>
            </a:r>
            <a:r>
              <a:rPr lang="ru-RU" sz="2200" dirty="0" err="1" smtClean="0">
                <a:solidFill>
                  <a:prstClr val="black"/>
                </a:solidFill>
                <a:ea typeface="Verdana"/>
                <a:cs typeface="Times New Roman"/>
              </a:rPr>
              <a:t>канд.техн.наук</a:t>
            </a:r>
            <a:r>
              <a:rPr lang="ru-RU" sz="2200" dirty="0">
                <a:solidFill>
                  <a:prstClr val="black"/>
                </a:solidFill>
                <a:ea typeface="Verdana"/>
                <a:cs typeface="Times New Roman"/>
              </a:rPr>
              <a:t>, доцент)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CD71633A-36CC-FA0A-7B83-6F41CF5046B4}"/>
              </a:ext>
            </a:extLst>
          </p:cNvPr>
          <p:cNvSpPr txBox="1">
            <a:spLocks/>
          </p:cNvSpPr>
          <p:nvPr/>
        </p:nvSpPr>
        <p:spPr>
          <a:xfrm>
            <a:off x="9676870" y="4203338"/>
            <a:ext cx="2066814" cy="10582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 b="1" dirty="0" err="1">
                <a:solidFill>
                  <a:prstClr val="black"/>
                </a:solidFill>
                <a:ea typeface="Verdana"/>
                <a:cs typeface="Times New Roman"/>
              </a:rPr>
              <a:t>Наумов</a:t>
            </a:r>
            <a:r>
              <a:rPr lang="en-GB" sz="2100" b="1" dirty="0">
                <a:solidFill>
                  <a:prstClr val="black"/>
                </a:solidFill>
                <a:ea typeface="Verdana"/>
                <a:cs typeface="Times New Roman"/>
              </a:rPr>
              <a:t> </a:t>
            </a:r>
            <a:r>
              <a:rPr lang="en-GB" sz="2100" b="1" dirty="0" err="1">
                <a:solidFill>
                  <a:prstClr val="black"/>
                </a:solidFill>
                <a:ea typeface="Verdana"/>
                <a:cs typeface="Times New Roman"/>
              </a:rPr>
              <a:t>Максим</a:t>
            </a:r>
            <a:r>
              <a:rPr lang="en-GB" sz="2100" b="1" dirty="0">
                <a:solidFill>
                  <a:prstClr val="black"/>
                </a:solidFill>
                <a:ea typeface="Verdana"/>
                <a:cs typeface="Times New Roman"/>
              </a:rPr>
              <a:t> </a:t>
            </a:r>
            <a:r>
              <a:rPr lang="en-GB" sz="2100" b="1" dirty="0" err="1">
                <a:solidFill>
                  <a:prstClr val="black"/>
                </a:solidFill>
                <a:ea typeface="Verdana"/>
                <a:cs typeface="Times New Roman"/>
              </a:rPr>
              <a:t>Олегович</a:t>
            </a:r>
            <a:r>
              <a:rPr lang="en-GB" sz="2100" b="1" dirty="0">
                <a:solidFill>
                  <a:prstClr val="black"/>
                </a:solidFill>
                <a:ea typeface="Verdana"/>
                <a:cs typeface="Times New Roman"/>
              </a:rPr>
              <a:t> </a:t>
            </a:r>
            <a:endParaRPr lang="ru-RU" sz="2100" b="1" dirty="0">
              <a:solidFill>
                <a:prstClr val="black"/>
              </a:solidFill>
              <a:ea typeface="Verdana"/>
              <a:cs typeface="Times New Roman"/>
            </a:endParaRPr>
          </a:p>
          <a:p>
            <a:r>
              <a:rPr lang="en-GB" sz="1400" dirty="0" err="1" smtClean="0">
                <a:solidFill>
                  <a:prstClr val="black"/>
                </a:solidFill>
                <a:ea typeface="Verdana"/>
                <a:cs typeface="Times New Roman"/>
              </a:rPr>
              <a:t>Разработчик</a:t>
            </a:r>
            <a:r>
              <a:rPr lang="ru-RU" sz="1400" dirty="0" smtClean="0">
                <a:solidFill>
                  <a:prstClr val="black"/>
                </a:solidFill>
                <a:ea typeface="Verdana"/>
                <a:cs typeface="Times New Roman"/>
              </a:rPr>
              <a:t>  </a:t>
            </a:r>
            <a:r>
              <a:rPr lang="en-GB" sz="1400" dirty="0" err="1" smtClean="0">
                <a:solidFill>
                  <a:prstClr val="black"/>
                </a:solidFill>
                <a:ea typeface="Verdana"/>
                <a:cs typeface="Times New Roman"/>
              </a:rPr>
              <a:t>мобильного</a:t>
            </a:r>
            <a:r>
              <a:rPr lang="en-GB" sz="1400" dirty="0" smtClean="0">
                <a:solidFill>
                  <a:prstClr val="black"/>
                </a:solidFill>
                <a:ea typeface="Verdana"/>
                <a:cs typeface="Times New Roman"/>
              </a:rPr>
              <a:t> </a:t>
            </a:r>
            <a:r>
              <a:rPr lang="en-GB" sz="1400" dirty="0" err="1">
                <a:solidFill>
                  <a:prstClr val="black"/>
                </a:solidFill>
                <a:ea typeface="Verdana"/>
                <a:cs typeface="Times New Roman"/>
              </a:rPr>
              <a:t>приложения</a:t>
            </a:r>
            <a:endParaRPr lang="ru-RU" sz="1400" dirty="0">
              <a:solidFill>
                <a:prstClr val="black"/>
              </a:solidFill>
              <a:ea typeface="Verdana"/>
              <a:cs typeface="Times New Roman"/>
            </a:endParaRPr>
          </a:p>
        </p:txBody>
      </p:sp>
      <p:pic>
        <p:nvPicPr>
          <p:cNvPr id="6" name="Picture 2" descr="D:\Рабочий стол\Фото 2020\Фото timofeeva_anastasiya_mihailovna.jpg">
            <a:extLst>
              <a:ext uri="{FF2B5EF4-FFF2-40B4-BE49-F238E27FC236}">
                <a16:creationId xmlns="" xmlns:a16="http://schemas.microsoft.com/office/drawing/2014/main" id="{FA400446-D25A-9168-623E-FA887A9A3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t="9495" b="24643"/>
          <a:stretch>
            <a:fillRect/>
          </a:stretch>
        </p:blipFill>
        <p:spPr bwMode="auto">
          <a:xfrm>
            <a:off x="6761431" y="2049716"/>
            <a:ext cx="2046262" cy="2021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D35210B-013B-4EE6-98F8-5587F3636F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-1934" b="30815"/>
          <a:stretch/>
        </p:blipFill>
        <p:spPr>
          <a:xfrm>
            <a:off x="1022663" y="2118582"/>
            <a:ext cx="2135036" cy="19753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6A12CE0-BEB9-E6B4-D660-2321B77FA7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3" b="22974"/>
          <a:stretch/>
        </p:blipFill>
        <p:spPr>
          <a:xfrm>
            <a:off x="4065543" y="2112835"/>
            <a:ext cx="1735483" cy="1914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014AF16-E364-3E14-60FE-566062B2DD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1490" b="25790"/>
          <a:stretch/>
        </p:blipFill>
        <p:spPr>
          <a:xfrm>
            <a:off x="9638961" y="2084172"/>
            <a:ext cx="2053367" cy="2100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0792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5936"/>
            <a:ext cx="10223878" cy="725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878" y="342296"/>
            <a:ext cx="1146147" cy="9327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1777" y="545316"/>
            <a:ext cx="853514" cy="7254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249" y="212292"/>
            <a:ext cx="11038642" cy="1391534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latin typeface="Verdana" panose="020B0604030504040204" pitchFamily="34" charset="0"/>
              </a:rPr>
              <a:t>Демо-версия бота</a:t>
            </a:r>
            <a:endParaRPr lang="ru-RU" sz="2800" b="1" cap="all" dirty="0">
              <a:latin typeface="Verdan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1028" y="2413441"/>
            <a:ext cx="4957163" cy="360636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Нашим </a:t>
            </a:r>
            <a:r>
              <a:rPr lang="en-US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IT-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специалистом была создана </a:t>
            </a:r>
            <a:r>
              <a:rPr lang="ru-RU" sz="2200" dirty="0" err="1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демо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-версия бота </a:t>
            </a:r>
            <a:r>
              <a:rPr lang="en-US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Gastro-future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. </a:t>
            </a:r>
          </a:p>
          <a:p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Любой желающий может его испытать в социальной сети </a:t>
            </a:r>
            <a:r>
              <a:rPr lang="en-US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Telegram</a:t>
            </a:r>
            <a:r>
              <a:rPr lang="ru-RU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. Достаточно ввести в поиске название бота: </a:t>
            </a:r>
            <a:r>
              <a:rPr lang="en-US" sz="2200" dirty="0" err="1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Gastro_future_bot</a:t>
            </a:r>
            <a:r>
              <a:rPr lang="en-US" sz="220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6868" t="4041" r="6959" b="18069"/>
          <a:stretch/>
        </p:blipFill>
        <p:spPr>
          <a:xfrm>
            <a:off x="6229261" y="1456333"/>
            <a:ext cx="4653655" cy="543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610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701</Words>
  <Application>Microsoft Office PowerPoint</Application>
  <PresentationFormat>Произвольный</PresentationFormat>
  <Paragraphs>189</Paragraphs>
  <Slides>18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Verdana</vt:lpstr>
      <vt:lpstr>Calibri Light</vt:lpstr>
      <vt:lpstr>Times New Roman</vt:lpstr>
      <vt:lpstr>Wingdings</vt:lpstr>
      <vt:lpstr>Calibri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Демо-версия бота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Нигматуллин Илья Рафаильевич</dc:creator>
  <cp:lastModifiedBy>Преподаватель</cp:lastModifiedBy>
  <cp:revision>209</cp:revision>
  <dcterms:created xsi:type="dcterms:W3CDTF">2022-11-22T17:18:43Z</dcterms:created>
  <dcterms:modified xsi:type="dcterms:W3CDTF">2024-12-13T04:23:34Z</dcterms:modified>
</cp:coreProperties>
</file>