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1" d="100"/>
          <a:sy n="51" d="100"/>
        </p:scale>
        <p:origin x="71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3200" dirty="0"/>
              <a:t>Обучение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Обучение</c:v>
                </c:pt>
              </c:strCache>
            </c:strRef>
          </c:tx>
          <c:explosion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4B-4B12-BB7E-0BFBCF84FB42}"/>
              </c:ext>
            </c:extLst>
          </c:dPt>
          <c:cat>
            <c:strRef>
              <c:f>Лист1!$A$2</c:f>
              <c:strCache>
                <c:ptCount val="1"/>
                <c:pt idx="0">
                  <c:v>РФС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B-4B12-BB7E-0BFBCF84F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360912957081214"/>
          <c:y val="0.92859643413052884"/>
          <c:w val="0.13864403625738123"/>
          <c:h val="7.14035658694711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BasketBask</a:t>
            </a:r>
            <a:r>
              <a:rPr lang="en-US" dirty="0"/>
              <a:t> Trainer: </a:t>
            </a:r>
            <a:r>
              <a:rPr lang="ru-RU" dirty="0"/>
              <a:t>обучение арбитров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r"/>
            <a:r>
              <a:rPr lang="ru-RU" sz="4400" dirty="0" smtClean="0"/>
              <a:t>А судьи кто …. ?</a:t>
            </a:r>
          </a:p>
          <a:p>
            <a:pPr algn="r"/>
            <a:r>
              <a:rPr lang="ru-RU" i="1" dirty="0" smtClean="0"/>
              <a:t>А.С. Грибоедов</a:t>
            </a:r>
            <a:endParaRPr lang="ru-RU" sz="2400" i="1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ru-RU" sz="2800" dirty="0" smtClean="0"/>
              <a:t>За последнее время </a:t>
            </a:r>
            <a:r>
              <a:rPr lang="ru-RU" sz="2800" dirty="0"/>
              <a:t>действующая </a:t>
            </a:r>
            <a:r>
              <a:rPr lang="ru-RU" sz="2800" dirty="0" smtClean="0"/>
              <a:t>система судейской </a:t>
            </a:r>
            <a:r>
              <a:rPr lang="ru-RU" sz="2800" dirty="0"/>
              <a:t>подготовки постепенно привела российское судейство к </a:t>
            </a:r>
            <a:r>
              <a:rPr lang="ru-RU" sz="2800" dirty="0" smtClean="0"/>
              <a:t>снижению признания </a:t>
            </a:r>
            <a:r>
              <a:rPr lang="ru-RU" sz="2800" dirty="0"/>
              <a:t>на международной арене и внутри страны. Произошло </a:t>
            </a:r>
            <a:r>
              <a:rPr lang="ru-RU" sz="2800" dirty="0" smtClean="0"/>
              <a:t>естественное возмужание арбитров </a:t>
            </a:r>
            <a:r>
              <a:rPr lang="ru-RU" sz="2800" dirty="0"/>
              <a:t>верхнего эшелона судейского корпуса: большинство </a:t>
            </a:r>
            <a:r>
              <a:rPr lang="ru-RU" sz="2800" dirty="0" smtClean="0"/>
              <a:t>из них </a:t>
            </a:r>
            <a:r>
              <a:rPr lang="ru-RU" sz="2800" dirty="0"/>
              <a:t>подошло к верхней планке возрастного ценза (50 лет), а на других уровнях – </a:t>
            </a:r>
            <a:r>
              <a:rPr lang="ru-RU" sz="2800" dirty="0" smtClean="0"/>
              <a:t>к нехватке </a:t>
            </a:r>
            <a:r>
              <a:rPr lang="ru-RU" sz="2800" dirty="0"/>
              <a:t>подготовленных арбитров в 36 регионах РФ, в том числе </a:t>
            </a:r>
            <a:r>
              <a:rPr lang="ru-RU" sz="2800" dirty="0" smtClean="0"/>
              <a:t>отсутствие судей </a:t>
            </a:r>
            <a:r>
              <a:rPr lang="ru-RU" sz="2800" dirty="0"/>
              <a:t>в школах, колледжах и вузах городов России.</a:t>
            </a:r>
            <a:endParaRPr lang="ru-RU" sz="28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s-cdn.sportbox.ru/images/styles/upload/fp_fotos/c5/bb/2012-04-28T204059Z_1232935547_GM1E84T0D8S01_RTRMADP_3_N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366" y="3566160"/>
            <a:ext cx="9180274" cy="654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426464"/>
            <a:ext cx="8793162" cy="911090"/>
          </a:xfrm>
        </p:spPr>
        <p:txBody>
          <a:bodyPr/>
          <a:lstStyle/>
          <a:p>
            <a:pPr algn="r"/>
            <a:r>
              <a:rPr lang="ru-RU" sz="4400" dirty="0"/>
              <a:t>Одна из самых невосполнимых потерь — потеря времени.</a:t>
            </a:r>
          </a:p>
          <a:p>
            <a:pPr algn="r"/>
            <a:r>
              <a:rPr lang="ru-RU" i="1" dirty="0"/>
              <a:t>Ж. Бюффон</a:t>
            </a:r>
            <a:endParaRPr lang="ru-RU" i="1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596640"/>
            <a:ext cx="8793162" cy="6900672"/>
          </a:xfrm>
        </p:spPr>
        <p:txBody>
          <a:bodyPr/>
          <a:lstStyle/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 smtClean="0"/>
              <a:t>Теоретическое изучение практического судейства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 smtClean="0"/>
              <a:t>Кабинетное решение судейских задач 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 smtClean="0"/>
              <a:t>Отсутствие обучения взаимодействию 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Теоретическое </a:t>
            </a:r>
            <a:r>
              <a:rPr lang="ru-RU" sz="3200" dirty="0" smtClean="0"/>
              <a:t>кабинетное изучение </a:t>
            </a:r>
            <a:r>
              <a:rPr lang="ru-RU" sz="3200" dirty="0"/>
              <a:t>тактики. </a:t>
            </a:r>
            <a:r>
              <a:rPr lang="ru-RU" sz="3200" dirty="0" smtClean="0"/>
              <a:t>Гладкий бег </a:t>
            </a:r>
            <a:r>
              <a:rPr lang="ru-RU" sz="3200" dirty="0"/>
              <a:t>без наблюдения игры.</a:t>
            </a:r>
            <a:endParaRPr lang="ru-RU" sz="3200" dirty="0"/>
          </a:p>
        </p:txBody>
      </p:sp>
      <p:pic>
        <p:nvPicPr>
          <p:cNvPr id="2050" name="Picture 2" descr="https://dwashaga.ru/images/2018/basketr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975" y="3733800"/>
            <a:ext cx="8618220" cy="57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39469" y="1426464"/>
            <a:ext cx="9741216" cy="911090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Неудовлетворенность — первейшее условие прогресса.</a:t>
            </a:r>
          </a:p>
          <a:p>
            <a:pPr algn="r"/>
            <a:r>
              <a:rPr lang="ru-RU" i="1" dirty="0"/>
              <a:t>Т. Эдисон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280" y="3398520"/>
            <a:ext cx="8702040" cy="7098792"/>
          </a:xfrm>
        </p:spPr>
        <p:txBody>
          <a:bodyPr/>
          <a:lstStyle/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800" dirty="0"/>
              <a:t>Определять уровень и совершенствовать </a:t>
            </a:r>
            <a:r>
              <a:rPr lang="ru-RU" sz="2800" dirty="0" smtClean="0"/>
              <a:t>психологическую подготовленность судей. </a:t>
            </a:r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 Совершенствовать алгоритм судейства</a:t>
            </a:r>
            <a:endParaRPr lang="ru-RU" sz="2800" dirty="0"/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Тренировать </a:t>
            </a:r>
            <a:r>
              <a:rPr lang="ru-RU" sz="2800" dirty="0"/>
              <a:t>спортивное зрение </a:t>
            </a:r>
            <a:endParaRPr lang="ru-RU" sz="2800" dirty="0" smtClean="0"/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Совершенствовать </a:t>
            </a:r>
            <a:r>
              <a:rPr lang="ru-RU" sz="2800" dirty="0"/>
              <a:t>коммуникации</a:t>
            </a:r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Овладевать </a:t>
            </a:r>
            <a:r>
              <a:rPr lang="ru-RU" sz="2800" dirty="0"/>
              <a:t>едиными стандартами тактики и техники </a:t>
            </a:r>
            <a:r>
              <a:rPr lang="ru-RU" sz="2800" dirty="0" smtClean="0"/>
              <a:t>судейства</a:t>
            </a:r>
            <a:endParaRPr lang="ru-RU" sz="2800" dirty="0"/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Совершенствовать </a:t>
            </a:r>
            <a:r>
              <a:rPr lang="ru-RU" sz="2800" dirty="0"/>
              <a:t>тактику </a:t>
            </a:r>
            <a:r>
              <a:rPr lang="ru-RU" sz="2800" dirty="0" smtClean="0"/>
              <a:t>и технику судейства </a:t>
            </a:r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Совершенствовать </a:t>
            </a:r>
            <a:r>
              <a:rPr lang="ru-RU" sz="2800" dirty="0"/>
              <a:t>физическую кондицию </a:t>
            </a:r>
            <a:r>
              <a:rPr lang="ru-RU" sz="2800" dirty="0" smtClean="0"/>
              <a:t>судьи</a:t>
            </a:r>
            <a:r>
              <a:rPr lang="ru-RU" sz="2800" dirty="0"/>
              <a:t>. </a:t>
            </a:r>
            <a:endParaRPr lang="ru-RU" sz="2800" dirty="0" smtClean="0"/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Получать </a:t>
            </a:r>
            <a:r>
              <a:rPr lang="ru-RU" sz="2800" dirty="0"/>
              <a:t>достоверную оценку </a:t>
            </a:r>
            <a:r>
              <a:rPr lang="ru-RU" sz="2800" dirty="0" smtClean="0"/>
              <a:t>квалификации </a:t>
            </a:r>
            <a:r>
              <a:rPr lang="ru-RU" sz="2800" dirty="0"/>
              <a:t>судьи, </a:t>
            </a:r>
          </a:p>
          <a:p>
            <a:pPr marL="358775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Осваивать </a:t>
            </a:r>
            <a:r>
              <a:rPr lang="ru-RU" sz="2800" dirty="0"/>
              <a:t>специальные термины Правил баскетбола </a:t>
            </a:r>
            <a:r>
              <a:rPr lang="ru-RU" sz="2800" dirty="0" smtClean="0"/>
              <a:t>на английском </a:t>
            </a:r>
            <a:r>
              <a:rPr lang="ru-RU" sz="2800" dirty="0"/>
              <a:t>языке и применять их в игре.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740" y="3672840"/>
            <a:ext cx="10443020" cy="696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8732" y="1720790"/>
            <a:ext cx="9741217" cy="1135824"/>
          </a:xfrm>
        </p:spPr>
        <p:txBody>
          <a:bodyPr/>
          <a:lstStyle/>
          <a:p>
            <a:r>
              <a:rPr lang="ru-RU" sz="4400" dirty="0"/>
              <a:t>Мы все учились понемногу Чему-нибудь и как-нибудь.</a:t>
            </a:r>
          </a:p>
          <a:p>
            <a:pPr algn="r"/>
            <a:r>
              <a:rPr lang="ru-RU" i="1" dirty="0" smtClean="0"/>
              <a:t>А. С. </a:t>
            </a:r>
            <a:r>
              <a:rPr lang="ru-RU" i="1" dirty="0"/>
              <a:t>Пушкин</a:t>
            </a:r>
            <a:endParaRPr lang="ru-RU" sz="2800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766872"/>
            <a:ext cx="8669138" cy="57304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dirty="0" smtClean="0"/>
              <a:t>Обучение проводит только Российская Федерация баскетбола</a:t>
            </a:r>
            <a:endParaRPr lang="ru-RU" sz="3200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10484761"/>
              </p:ext>
            </p:extLst>
          </p:nvPr>
        </p:nvGraphicFramePr>
        <p:xfrm>
          <a:off x="8967998" y="2082180"/>
          <a:ext cx="13402733" cy="8935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21976" y="1437270"/>
            <a:ext cx="9741216" cy="911090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Первое правило бизнеса – поступай с другим так, как он хотел бы поступить с тобой.</a:t>
            </a:r>
          </a:p>
          <a:p>
            <a:pPr algn="r"/>
            <a:r>
              <a:rPr lang="ru-RU" i="1" dirty="0"/>
              <a:t>Чарлз Диккенс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385" y="3540062"/>
            <a:ext cx="13287684" cy="72889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559163" y="6113701"/>
            <a:ext cx="2499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Школы </a:t>
            </a:r>
            <a:r>
              <a:rPr lang="ru-RU" sz="2000" b="1" dirty="0">
                <a:latin typeface="+mj-lt"/>
              </a:rPr>
              <a:t>и </a:t>
            </a:r>
            <a:r>
              <a:rPr lang="ru-RU" sz="2000" b="1" dirty="0" smtClean="0">
                <a:latin typeface="+mj-lt"/>
              </a:rPr>
              <a:t>спортивные организации</a:t>
            </a:r>
            <a:endParaRPr lang="ru-RU" sz="2000" b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54227" y="4664633"/>
            <a:ext cx="28086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Обеспечение </a:t>
            </a:r>
            <a:r>
              <a:rPr lang="ru-RU" sz="2000" b="1" dirty="0">
                <a:latin typeface="+mj-lt"/>
              </a:rPr>
              <a:t>бесперебойной работы за счет технологии и программного продукта; </a:t>
            </a:r>
            <a:r>
              <a:rPr lang="ru-RU" sz="2000" b="1" dirty="0" smtClean="0">
                <a:latin typeface="+mj-lt"/>
              </a:rPr>
              <a:t>ускоренное обучение </a:t>
            </a:r>
            <a:r>
              <a:rPr lang="ru-RU" sz="2000" b="1" dirty="0">
                <a:latin typeface="+mj-lt"/>
              </a:rPr>
              <a:t>новых арбитров; </a:t>
            </a:r>
            <a:r>
              <a:rPr lang="ru-RU" sz="2000" b="1" dirty="0" smtClean="0">
                <a:latin typeface="+mj-lt"/>
              </a:rPr>
              <a:t>высокая точность </a:t>
            </a:r>
            <a:r>
              <a:rPr lang="ru-RU" sz="2000" b="1" dirty="0">
                <a:latin typeface="+mj-lt"/>
              </a:rPr>
              <a:t>и реалистичность проекции</a:t>
            </a:r>
            <a:endParaRPr lang="ru-RU" sz="2000" b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5923" y="4971779"/>
            <a:ext cx="2829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Разработка </a:t>
            </a:r>
            <a:r>
              <a:rPr lang="ru-RU" sz="2000" b="1" dirty="0">
                <a:latin typeface="+mj-lt"/>
              </a:rPr>
              <a:t>ПО и реализация </a:t>
            </a:r>
            <a:r>
              <a:rPr lang="ru-RU" sz="2000" b="1" dirty="0" smtClean="0">
                <a:latin typeface="+mj-lt"/>
              </a:rPr>
              <a:t>аппаратного комплекса</a:t>
            </a:r>
            <a:endParaRPr lang="ru-RU" sz="20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79379" y="7174465"/>
            <a:ext cx="30558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Команда разработчиков, интеллектуальные ресурсы, государственная поддержка</a:t>
            </a:r>
            <a:endParaRPr lang="ru-RU" sz="2000" b="1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768764" y="7174465"/>
            <a:ext cx="2952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Интернет-реклама, выставки, ярмарки</a:t>
            </a:r>
            <a:r>
              <a:rPr lang="ru-RU" sz="2000" b="1" dirty="0">
                <a:latin typeface="+mj-lt"/>
              </a:rPr>
              <a:t>, семинарах и конференциях, связанных с баскетболом </a:t>
            </a:r>
            <a:endParaRPr lang="ru-RU" sz="2000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810128" y="4788809"/>
            <a:ext cx="2817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Поддержка оборудования, помощь в изучении ПО</a:t>
            </a:r>
            <a:endParaRPr lang="ru-RU" sz="2000" b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891494" y="9721564"/>
            <a:ext cx="5658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Продажа и последующее 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 </a:t>
            </a:r>
          </a:p>
          <a:p>
            <a:pPr algn="ctr"/>
            <a:r>
              <a:rPr lang="ru-RU" sz="2000" b="1" dirty="0" smtClean="0">
                <a:latin typeface="+mj-lt"/>
              </a:rPr>
              <a:t>сопровождение</a:t>
            </a:r>
            <a:endParaRPr lang="ru-RU" sz="2000" b="1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47922" y="9800398"/>
            <a:ext cx="6434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Затраты на разработку, заработная плата </a:t>
            </a:r>
            <a:r>
              <a:rPr lang="ru-RU" sz="2000" b="1" dirty="0" smtClean="0">
                <a:latin typeface="+mj-lt"/>
              </a:rPr>
              <a:t>разработчикам, </a:t>
            </a:r>
            <a:r>
              <a:rPr lang="ru-RU" sz="2000" b="1" dirty="0">
                <a:latin typeface="+mj-lt"/>
              </a:rPr>
              <a:t>налоги, реклама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82169" y="1766007"/>
            <a:ext cx="9741217" cy="1135824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Командная работа настолько важна, что практически невозможно достичь высот ваших способностей или заработать желаемых денег, не достигнув успеха в команде. </a:t>
            </a:r>
            <a:endParaRPr lang="ru-RU" sz="4400" dirty="0" smtClean="0"/>
          </a:p>
          <a:p>
            <a:pPr algn="r"/>
            <a:r>
              <a:rPr lang="ru-RU" i="1" dirty="0" smtClean="0"/>
              <a:t>Брайан Трейси</a:t>
            </a:r>
            <a:endParaRPr lang="ru-RU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r="12528"/>
          <a:stretch>
            <a:fillRect/>
          </a:stretch>
        </p:blipFill>
        <p:spPr>
          <a:xfrm>
            <a:off x="5197527" y="5913412"/>
            <a:ext cx="3392962" cy="3395480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7527" y="9630849"/>
            <a:ext cx="4906321" cy="813381"/>
          </a:xfrm>
        </p:spPr>
        <p:txBody>
          <a:bodyPr/>
          <a:lstStyle/>
          <a:p>
            <a:r>
              <a:rPr lang="ru-RU" sz="3600" dirty="0" smtClean="0"/>
              <a:t>Инженер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9947073" y="5913412"/>
            <a:ext cx="3392962" cy="3395480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865863" y="9619772"/>
            <a:ext cx="4906321" cy="813381"/>
          </a:xfrm>
        </p:spPr>
        <p:txBody>
          <a:bodyPr/>
          <a:lstStyle/>
          <a:p>
            <a:r>
              <a:rPr lang="ru-RU" sz="3600" dirty="0" smtClean="0"/>
              <a:t>Экономист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28122" y="1544117"/>
            <a:ext cx="9741217" cy="1135824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Будущее любого из нас – сундук с неведомыми сокровищами, из которого мы достаем одни только непрошеные дары. </a:t>
            </a:r>
            <a:endParaRPr lang="ru-RU" sz="4400" dirty="0" smtClean="0"/>
          </a:p>
          <a:p>
            <a:pPr algn="r"/>
            <a:r>
              <a:rPr lang="ru-RU" i="1" dirty="0" smtClean="0"/>
              <a:t>Джон </a:t>
            </a:r>
            <a:r>
              <a:rPr lang="ru-RU" i="1" dirty="0" err="1" smtClean="0"/>
              <a:t>Дансани</a:t>
            </a:r>
            <a:endParaRPr lang="ru-RU" i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646950"/>
            <a:ext cx="8793162" cy="58503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61" y="4898179"/>
            <a:ext cx="8763293" cy="584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952) 122-26-21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kiruhinaelena344@gmail.com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136" y="3132944"/>
            <a:ext cx="6359731" cy="6243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3781</TotalTime>
  <Words>361</Words>
  <Application>Microsoft Office PowerPoint</Application>
  <PresentationFormat>Произвольный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ОБЛОЖКИ</vt:lpstr>
      <vt:lpstr>РАЗДЕЛИТЕЛИ</vt:lpstr>
      <vt:lpstr>BasketBask Trainer: обучение арбитров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pc</cp:lastModifiedBy>
  <cp:revision>233</cp:revision>
  <dcterms:created xsi:type="dcterms:W3CDTF">2021-03-01T12:07:13Z</dcterms:created>
  <dcterms:modified xsi:type="dcterms:W3CDTF">2023-11-22T22:38:21Z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