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1" r:id="rId2"/>
  </p:sldMasterIdLst>
  <p:notesMasterIdLst>
    <p:notesMasterId r:id="rId1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12192000" cy="6858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1" roundtripDataSignature="AMtx7mhk4oY66guEC+j+mOab6eoXgFMVY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>
        <p:guide orient="horz" pos="2795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3" Type="http://schemas.openxmlformats.org/officeDocument/2006/relationships/slide" Target="slides/slide1.xml"/><Relationship Id="rId21" Type="http://customschemas.google.com/relationships/presentationmetadata" Target="meta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1914164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446366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071648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239446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554898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193696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611457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741060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579571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923642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275882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97030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" type="tx">
  <p:cSld name="TITLE_AND_BOD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body" idx="1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1"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1"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1"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1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sz="5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body" idx="2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None/>
              <a:defRPr sz="2750" b="1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" name="Google Shape;19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4" name="Google Shape;44;p2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2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2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2" name="Google Shape;62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3" name="Google Shape;63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0" name="Google Shape;70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 и объект">
  <p:cSld name="1_Заголовок и объект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4" name="Google Shape;104;p16"/>
          <p:cNvSpPr txBox="1">
            <a:spLocks noGrp="1"/>
          </p:cNvSpPr>
          <p:nvPr>
            <p:ph type="body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5" name="Google Shape;105;p16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">
  <p:cSld name="Пользовательский макет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sz="3638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>
  <p:cSld name="Два объекта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" type="tx">
  <p:cSld name="TITLE_AND_BODY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>
            <a:spLocks noGrp="1"/>
          </p:cNvSpPr>
          <p:nvPr>
            <p:ph type="body" idx="1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2" name="Google Shape;112;p20"/>
          <p:cNvSpPr txBox="1">
            <a:spLocks noGrp="1"/>
          </p:cNvSpPr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sz="5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3" name="Google Shape;113;p20"/>
          <p:cNvSpPr txBox="1">
            <a:spLocks noGrp="1"/>
          </p:cNvSpPr>
          <p:nvPr>
            <p:ph type="body" idx="2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  <a:defRPr sz="2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4" name="Google Shape;114;p20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Пользовательский макет">
  <p:cSld name="1_Пользовательский макет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sz="3638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wo Content">
  <p:cSld name="1_Two Content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17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6.xml"/><Relationship Id="rId9" Type="http://schemas.openxmlformats.org/officeDocument/2006/relationships/theme" Target="../theme/theme2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oogle Shape;86;p14"/>
          <p:cNvGrpSpPr/>
          <p:nvPr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7" name="Google Shape;87;p14"/>
            <p:cNvSpPr/>
            <p:nvPr/>
          </p:nvSpPr>
          <p:spPr>
            <a:xfrm>
              <a:off x="-15875" y="6554788"/>
              <a:ext cx="1503363" cy="327025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14"/>
            <p:cNvSpPr/>
            <p:nvPr/>
          </p:nvSpPr>
          <p:spPr>
            <a:xfrm>
              <a:off x="1481138" y="6554788"/>
              <a:ext cx="1501775" cy="327025"/>
            </a:xfrm>
            <a:prstGeom prst="rect">
              <a:avLst/>
            </a:prstGeom>
            <a:blipFill rotWithShape="1">
              <a:blip r:embed="rId11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14"/>
            <p:cNvSpPr/>
            <p:nvPr/>
          </p:nvSpPr>
          <p:spPr>
            <a:xfrm>
              <a:off x="2968625" y="6554788"/>
              <a:ext cx="1501775" cy="327025"/>
            </a:xfrm>
            <a:prstGeom prst="rect">
              <a:avLst/>
            </a:prstGeom>
            <a:blipFill rotWithShape="1">
              <a:blip r:embed="rId1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14"/>
            <p:cNvSpPr/>
            <p:nvPr/>
          </p:nvSpPr>
          <p:spPr>
            <a:xfrm>
              <a:off x="4449763" y="6554788"/>
              <a:ext cx="1503362" cy="327025"/>
            </a:xfrm>
            <a:prstGeom prst="rect">
              <a:avLst/>
            </a:prstGeom>
            <a:blipFill rotWithShape="1">
              <a:blip r:embed="rId1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14"/>
            <p:cNvSpPr/>
            <p:nvPr/>
          </p:nvSpPr>
          <p:spPr>
            <a:xfrm>
              <a:off x="5951538" y="6554788"/>
              <a:ext cx="1501775" cy="327025"/>
            </a:xfrm>
            <a:prstGeom prst="rect">
              <a:avLst/>
            </a:prstGeom>
            <a:blipFill rotWithShape="1">
              <a:blip r:embed="rId1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14"/>
            <p:cNvSpPr/>
            <p:nvPr/>
          </p:nvSpPr>
          <p:spPr>
            <a:xfrm>
              <a:off x="7419975" y="6554788"/>
              <a:ext cx="1501775" cy="327025"/>
            </a:xfrm>
            <a:prstGeom prst="rect">
              <a:avLst/>
            </a:prstGeom>
            <a:blipFill rotWithShape="1">
              <a:blip r:embed="rId1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14"/>
            <p:cNvSpPr/>
            <p:nvPr/>
          </p:nvSpPr>
          <p:spPr>
            <a:xfrm>
              <a:off x="8920163" y="6554788"/>
              <a:ext cx="1503362" cy="327025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4"/>
            <p:cNvSpPr/>
            <p:nvPr/>
          </p:nvSpPr>
          <p:spPr>
            <a:xfrm>
              <a:off x="10234613" y="6554788"/>
              <a:ext cx="1503362" cy="327025"/>
            </a:xfrm>
            <a:prstGeom prst="rect">
              <a:avLst/>
            </a:prstGeom>
            <a:blipFill rotWithShape="1">
              <a:blip r:embed="rId1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4"/>
            <p:cNvSpPr/>
            <p:nvPr/>
          </p:nvSpPr>
          <p:spPr>
            <a:xfrm>
              <a:off x="11731625" y="6554788"/>
              <a:ext cx="488950" cy="327025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" name="Google Shape;96;p14"/>
          <p:cNvSpPr/>
          <p:nvPr/>
        </p:nvSpPr>
        <p:spPr>
          <a:xfrm>
            <a:off x="11496718" y="-7697"/>
            <a:ext cx="696871" cy="1760415"/>
          </a:xfrm>
          <a:prstGeom prst="rect">
            <a:avLst/>
          </a:pr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11496718" y="1751131"/>
            <a:ext cx="696871" cy="1760413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11496718" y="3505195"/>
            <a:ext cx="696871" cy="1760415"/>
          </a:xfrm>
          <a:prstGeom prst="rect">
            <a:avLst/>
          </a:prstGeom>
          <a:blipFill rotWithShape="1">
            <a:blip r:embed="rId1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/>
          <p:nvPr/>
        </p:nvSpPr>
        <p:spPr>
          <a:xfrm>
            <a:off x="11496718" y="5264021"/>
            <a:ext cx="696871" cy="1290547"/>
          </a:xfrm>
          <a:prstGeom prst="rect">
            <a:avLst/>
          </a:pr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8988425" y="6564183"/>
            <a:ext cx="2743200" cy="307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lang="ru-RU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3.png"/><Relationship Id="rId18" Type="http://schemas.openxmlformats.org/officeDocument/2006/relationships/image" Target="../media/image48.png"/><Relationship Id="rId26" Type="http://schemas.openxmlformats.org/officeDocument/2006/relationships/image" Target="../media/image56.png"/><Relationship Id="rId39" Type="http://schemas.openxmlformats.org/officeDocument/2006/relationships/image" Target="../media/image69.png"/><Relationship Id="rId21" Type="http://schemas.openxmlformats.org/officeDocument/2006/relationships/image" Target="../media/image51.png"/><Relationship Id="rId34" Type="http://schemas.openxmlformats.org/officeDocument/2006/relationships/image" Target="../media/image64.png"/><Relationship Id="rId42" Type="http://schemas.openxmlformats.org/officeDocument/2006/relationships/image" Target="../media/image72.png"/><Relationship Id="rId47" Type="http://schemas.openxmlformats.org/officeDocument/2006/relationships/image" Target="../media/image77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46.png"/><Relationship Id="rId29" Type="http://schemas.openxmlformats.org/officeDocument/2006/relationships/image" Target="../media/image59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24" Type="http://schemas.openxmlformats.org/officeDocument/2006/relationships/image" Target="../media/image54.png"/><Relationship Id="rId32" Type="http://schemas.openxmlformats.org/officeDocument/2006/relationships/image" Target="../media/image62.png"/><Relationship Id="rId37" Type="http://schemas.openxmlformats.org/officeDocument/2006/relationships/image" Target="../media/image67.png"/><Relationship Id="rId40" Type="http://schemas.openxmlformats.org/officeDocument/2006/relationships/image" Target="../media/image70.png"/><Relationship Id="rId45" Type="http://schemas.openxmlformats.org/officeDocument/2006/relationships/image" Target="../media/image75.png"/><Relationship Id="rId5" Type="http://schemas.openxmlformats.org/officeDocument/2006/relationships/image" Target="../media/image35.png"/><Relationship Id="rId15" Type="http://schemas.openxmlformats.org/officeDocument/2006/relationships/image" Target="../media/image45.png"/><Relationship Id="rId23" Type="http://schemas.openxmlformats.org/officeDocument/2006/relationships/image" Target="../media/image53.png"/><Relationship Id="rId28" Type="http://schemas.openxmlformats.org/officeDocument/2006/relationships/image" Target="../media/image58.png"/><Relationship Id="rId36" Type="http://schemas.openxmlformats.org/officeDocument/2006/relationships/image" Target="../media/image66.png"/><Relationship Id="rId10" Type="http://schemas.openxmlformats.org/officeDocument/2006/relationships/image" Target="../media/image40.png"/><Relationship Id="rId19" Type="http://schemas.openxmlformats.org/officeDocument/2006/relationships/image" Target="../media/image49.png"/><Relationship Id="rId31" Type="http://schemas.openxmlformats.org/officeDocument/2006/relationships/image" Target="../media/image61.png"/><Relationship Id="rId44" Type="http://schemas.openxmlformats.org/officeDocument/2006/relationships/image" Target="../media/image74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Relationship Id="rId14" Type="http://schemas.openxmlformats.org/officeDocument/2006/relationships/image" Target="../media/image44.png"/><Relationship Id="rId22" Type="http://schemas.openxmlformats.org/officeDocument/2006/relationships/image" Target="../media/image52.png"/><Relationship Id="rId27" Type="http://schemas.openxmlformats.org/officeDocument/2006/relationships/image" Target="../media/image57.png"/><Relationship Id="rId30" Type="http://schemas.openxmlformats.org/officeDocument/2006/relationships/image" Target="../media/image60.png"/><Relationship Id="rId35" Type="http://schemas.openxmlformats.org/officeDocument/2006/relationships/image" Target="../media/image65.png"/><Relationship Id="rId43" Type="http://schemas.openxmlformats.org/officeDocument/2006/relationships/image" Target="../media/image73.png"/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12" Type="http://schemas.openxmlformats.org/officeDocument/2006/relationships/image" Target="../media/image42.png"/><Relationship Id="rId17" Type="http://schemas.openxmlformats.org/officeDocument/2006/relationships/image" Target="../media/image47.png"/><Relationship Id="rId25" Type="http://schemas.openxmlformats.org/officeDocument/2006/relationships/image" Target="../media/image55.png"/><Relationship Id="rId33" Type="http://schemas.openxmlformats.org/officeDocument/2006/relationships/image" Target="../media/image63.png"/><Relationship Id="rId38" Type="http://schemas.openxmlformats.org/officeDocument/2006/relationships/image" Target="../media/image68.png"/><Relationship Id="rId46" Type="http://schemas.openxmlformats.org/officeDocument/2006/relationships/image" Target="../media/image76.png"/><Relationship Id="rId20" Type="http://schemas.openxmlformats.org/officeDocument/2006/relationships/image" Target="../media/image50.png"/><Relationship Id="rId41" Type="http://schemas.openxmlformats.org/officeDocument/2006/relationships/image" Target="../media/image7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1" descr="IMG_6814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9892" y="240"/>
            <a:ext cx="12251465" cy="6892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2359672" y="3455485"/>
            <a:ext cx="2437805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9336" y="186317"/>
            <a:ext cx="2104735" cy="1658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15539" y="4403883"/>
            <a:ext cx="2500602" cy="2492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81600" y="1"/>
            <a:ext cx="2534541" cy="2538446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"/>
          <p:cNvSpPr txBox="1"/>
          <p:nvPr/>
        </p:nvSpPr>
        <p:spPr>
          <a:xfrm>
            <a:off x="-131975" y="2528551"/>
            <a:ext cx="12420737" cy="9840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7701" marR="0" lvl="0" indent="0" algn="l" rtl="0">
              <a:lnSpc>
                <a:spcPct val="1019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АКСЕЛЕРАТОР ПГУ «НЕЙРОБУМ»  </a:t>
            </a:r>
            <a:endParaRPr sz="1050" dirty="0"/>
          </a:p>
          <a:p>
            <a:pPr marL="7701" marR="0" lvl="0" indent="0" algn="l" rtl="0">
              <a:lnSpc>
                <a:spcPct val="101924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rPr lang="ru-RU" sz="28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«</a:t>
            </a:r>
            <a:r>
              <a:rPr lang="ru-RU" sz="2800" b="1" dirty="0" err="1">
                <a:solidFill>
                  <a:schemeClr val="lt1"/>
                </a:solidFill>
              </a:rPr>
              <a:t>Chinese</a:t>
            </a:r>
            <a:r>
              <a:rPr lang="ru-RU" sz="2800" b="1" dirty="0">
                <a:solidFill>
                  <a:schemeClr val="lt1"/>
                </a:solidFill>
              </a:rPr>
              <a:t> </a:t>
            </a:r>
            <a:r>
              <a:rPr lang="ru-RU" sz="2800" b="1" dirty="0" err="1">
                <a:solidFill>
                  <a:schemeClr val="lt1"/>
                </a:solidFill>
              </a:rPr>
              <a:t>Language</a:t>
            </a:r>
            <a:r>
              <a:rPr lang="ru-RU" sz="2800" b="1" dirty="0">
                <a:solidFill>
                  <a:schemeClr val="lt1"/>
                </a:solidFill>
              </a:rPr>
              <a:t> -  телеграмм-бот по изучению китайского языка</a:t>
            </a:r>
            <a:r>
              <a:rPr lang="ru-RU" sz="28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»</a:t>
            </a:r>
            <a:endParaRPr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3F63E8C3-BB7B-41FE-B324-86EB729548D9}"/>
              </a:ext>
            </a:extLst>
          </p:cNvPr>
          <p:cNvSpPr/>
          <p:nvPr/>
        </p:nvSpPr>
        <p:spPr>
          <a:xfrm>
            <a:off x="360041" y="835172"/>
            <a:ext cx="9830334" cy="3369183"/>
          </a:xfrm>
          <a:prstGeom prst="round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"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Chinese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Language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телеграмм-бот по изучению китайского языка" актуален в современном мире по ряду причин. Во-первых, наблюдается тренд на увеличение интереса к азиатской культуре, включая изучение китайского языка. Это связано как с туристическими поездками, так и с развитием бизнес-отношений с Китаем.</a:t>
            </a:r>
          </a:p>
          <a:p>
            <a:pPr algn="ctr"/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Во-вторых, современные люди все больше стремятся к саморазвитию, в том числе и в изучении иностранных языков. Изучение китайского языка может представлять интерес для тех, кто хочет расширить свои знания и навыки.</a:t>
            </a:r>
          </a:p>
          <a:p>
            <a:pPr algn="ctr"/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Третий фактор – развитие телеграмма, как одной из самых популярных площадок для общения и получения информации. Телеграмм-бот по изучению китайского языка может быть удобным инструментом для пользователей этой платформы.</a:t>
            </a:r>
          </a:p>
          <a:p>
            <a:pPr algn="ctr"/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Наконец, на рынке уже есть примеры успешных ботов, предоставляющих различные услуги, что говорит о потенциальной востребованности подобного проекта.</a:t>
            </a:r>
          </a:p>
        </p:txBody>
      </p:sp>
      <p:sp>
        <p:nvSpPr>
          <p:cNvPr id="132" name="Google Shape;132;p2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АКТУАЛЬНОСТЬ ПРОЕКТА</a:t>
            </a:r>
            <a:endParaRPr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6F71670-280A-4F96-9256-BB98EA2C96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2803045"/>
            <a:ext cx="11509513" cy="375015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</a:t>
            </a:r>
            <a:endParaRPr/>
          </a:p>
        </p:txBody>
      </p:sp>
      <p:sp>
        <p:nvSpPr>
          <p:cNvPr id="2" name="Прямоугольник 1"/>
          <p:cNvSpPr/>
          <p:nvPr/>
        </p:nvSpPr>
        <p:spPr>
          <a:xfrm>
            <a:off x="360040" y="1074553"/>
            <a:ext cx="1086839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Студенты 1-5 курс, изучающие китайский язык (доход 20000/месяц, территория РФ)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студентов характерно: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Посещение разговорных клубов, использование телеграмм-чатов по изучению китайского и китайских соц. сетей, общение с носителями языка.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аудитории есть потребность в наличии практики языка в начале обучения и при подготовке к экзаменам (в дополнение к основному обучению)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40" y="3098683"/>
            <a:ext cx="4202128" cy="324089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7806" y="3098683"/>
            <a:ext cx="6481782" cy="324089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7579" y="0"/>
            <a:ext cx="4220190" cy="281121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2815" y="3056248"/>
            <a:ext cx="3601416" cy="3469096"/>
          </a:xfrm>
          <a:prstGeom prst="rect">
            <a:avLst/>
          </a:prstGeom>
        </p:spPr>
      </p:pic>
      <p:sp>
        <p:nvSpPr>
          <p:cNvPr id="147" name="Google Shape;147;p4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КЛЮЧЕВАЯ ПРОБЛЕМА</a:t>
            </a:r>
            <a:endParaRPr/>
          </a:p>
        </p:txBody>
      </p:sp>
      <p:sp>
        <p:nvSpPr>
          <p:cNvPr id="2" name="Прямоугольник 1"/>
          <p:cNvSpPr/>
          <p:nvPr/>
        </p:nvSpPr>
        <p:spPr>
          <a:xfrm>
            <a:off x="281381" y="832097"/>
            <a:ext cx="9059264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ТОП5 выявленных проблем:</a:t>
            </a:r>
          </a:p>
          <a:p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Отсутствие языковой практики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из опроса: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Эта проблема актуальна, многие нуждаются в языковой практике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Хочу улучшить речевую практику</a:t>
            </a:r>
          </a:p>
          <a:p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Отсутствие ресурсов для поездки в Китай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из опроса: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Хочу учиться и жить в Китае, но не хватает ресурсов</a:t>
            </a:r>
          </a:p>
          <a:p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Сжатые сроки для подготовки к экзамену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из опроса: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Сроки выступают преградой для меня в изучении китайского языка</a:t>
            </a:r>
          </a:p>
          <a:p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Необходимо огромное количество времени на подготовку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из опроса: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Хочу улучшить речевую практику, но не хватает времени на поиск полезной информации</a:t>
            </a:r>
          </a:p>
          <a:p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Отсутствие прогресса в обучении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из опроса: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Не все обучающиеся в группе хорошо усваивают материал, поэтому не успевают за программой даже через большой промежуток времени обучения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2473" y="3199483"/>
            <a:ext cx="3221013" cy="32210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3486" y="2134246"/>
            <a:ext cx="2876550" cy="4286250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242053" y="1487426"/>
            <a:ext cx="5794953" cy="186537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Чат-бот по подготовке к экзаменам по китайскому языку, включающий в себя форму диалога, поиск переводов, подборки фильмов и литературы на китайском языке.</a:t>
            </a:r>
          </a:p>
        </p:txBody>
      </p:sp>
      <p:sp>
        <p:nvSpPr>
          <p:cNvPr id="155" name="Google Shape;155;p5"/>
          <p:cNvSpPr txBox="1"/>
          <p:nvPr/>
        </p:nvSpPr>
        <p:spPr>
          <a:xfrm>
            <a:off x="360040" y="332656"/>
            <a:ext cx="8472264" cy="1004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ПРЕДЛАГАЕМОЕ РЕШЕНИЕ И</a:t>
            </a:r>
            <a:endParaRPr/>
          </a:p>
          <a:p>
            <a:pPr marL="7701" marR="0" lvl="0" indent="0" algn="l" rtl="0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ОСНОВНОЙ ФУНКЦИОНАЛ</a:t>
            </a:r>
            <a:endParaRPr/>
          </a:p>
        </p:txBody>
      </p:sp>
      <p:sp>
        <p:nvSpPr>
          <p:cNvPr id="158" name="Google Shape;158;p5"/>
          <p:cNvSpPr txBox="1"/>
          <p:nvPr/>
        </p:nvSpPr>
        <p:spPr>
          <a:xfrm>
            <a:off x="6398796" y="765452"/>
            <a:ext cx="4436352" cy="2007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 бота: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языка в форме диалога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Быстрый поиск перевода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Подборки фильмов/литературы на китайском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728" y="3570926"/>
            <a:ext cx="4710745" cy="264979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6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ЦЕННОСТНОЕ ПРЕДЛОЖЕНИЕ</a:t>
            </a:r>
            <a:endParaRPr/>
          </a:p>
        </p:txBody>
      </p:sp>
      <p:sp>
        <p:nvSpPr>
          <p:cNvPr id="164" name="Google Shape;164;p6"/>
          <p:cNvSpPr txBox="1"/>
          <p:nvPr/>
        </p:nvSpPr>
        <p:spPr>
          <a:xfrm>
            <a:off x="712700" y="1043793"/>
            <a:ext cx="9964200" cy="2031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dk1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Comfortaa Medium"/>
                <a:cs typeface="Times New Roman" panose="02020603050405020304" pitchFamily="18" charset="0"/>
                <a:sym typeface="Comfortaa Medium"/>
              </a:rPr>
              <a:t>Мы создали чат-бота, который поможет вам достичь успеха в сдаче экзамена по китайскому языку! Наша ценность состоит в том, что мы предлагаем обучение китайскому языку, основанное на ваших потребностях. Благодаря нашей уникальной технологии наш чат-бот будет подготавливать вас к экзамену. Мы верим, что наш чат-бот поможет вам не только сдать экзамен успешно, но и обрести уверенность и превзойти свои ожидания в изучении китайского языка.</a:t>
            </a:r>
            <a:endParaRPr sz="2400" dirty="0">
              <a:latin typeface="Times New Roman" panose="02020603050405020304" pitchFamily="18" charset="0"/>
              <a:ea typeface="Comfortaa Medium"/>
              <a:cs typeface="Times New Roman" panose="02020603050405020304" pitchFamily="18" charset="0"/>
              <a:sym typeface="Comfortaa Medium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700" y="3286785"/>
            <a:ext cx="5072818" cy="285346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9996" y="3008671"/>
            <a:ext cx="4726904" cy="313157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7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 ПРОТОТИП</a:t>
            </a:r>
            <a:endParaRPr/>
          </a:p>
        </p:txBody>
      </p:sp>
      <p:sp>
        <p:nvSpPr>
          <p:cNvPr id="171" name="Google Shape;171;p7"/>
          <p:cNvSpPr txBox="1"/>
          <p:nvPr/>
        </p:nvSpPr>
        <p:spPr>
          <a:xfrm>
            <a:off x="3293734" y="1048860"/>
            <a:ext cx="5604532" cy="7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2800" b="1" spc="50" dirty="0">
                <a:ln w="0"/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https://t.me/chineselangu_bot</a:t>
            </a:r>
            <a:endParaRPr sz="2800" b="1" spc="50" dirty="0">
              <a:ln w="0"/>
              <a:solidFill>
                <a:schemeClr val="accent5">
                  <a:lumMod val="7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7751" y="2053175"/>
            <a:ext cx="3211111" cy="384852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F97B086-DFA3-4740-85C0-81C49D3E8FE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046" t="2748" r="19124" b="4851"/>
          <a:stretch/>
        </p:blipFill>
        <p:spPr>
          <a:xfrm>
            <a:off x="245097" y="1798847"/>
            <a:ext cx="3506684" cy="435717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354A33A-7359-4CAD-A327-19F4602D8D3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8737" t="3023" r="19124" b="4851"/>
          <a:stretch/>
        </p:blipFill>
        <p:spPr>
          <a:xfrm>
            <a:off x="7584118" y="1657617"/>
            <a:ext cx="3727128" cy="458342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8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БИЗНЕС-МОДЕЛЬ ПРОЕКТА</a:t>
            </a:r>
            <a:endParaRPr/>
          </a:p>
        </p:txBody>
      </p:sp>
      <p:grpSp>
        <p:nvGrpSpPr>
          <p:cNvPr id="177" name="Google Shape;177;p8"/>
          <p:cNvGrpSpPr/>
          <p:nvPr/>
        </p:nvGrpSpPr>
        <p:grpSpPr>
          <a:xfrm>
            <a:off x="337285" y="872188"/>
            <a:ext cx="11015299" cy="5653156"/>
            <a:chOff x="2016572" y="1920875"/>
            <a:chExt cx="16189912" cy="8382000"/>
          </a:xfrm>
        </p:grpSpPr>
        <p:grpSp>
          <p:nvGrpSpPr>
            <p:cNvPr id="178" name="Google Shape;178;p8"/>
            <p:cNvGrpSpPr/>
            <p:nvPr/>
          </p:nvGrpSpPr>
          <p:grpSpPr>
            <a:xfrm>
              <a:off x="2051050" y="1920875"/>
              <a:ext cx="16155434" cy="8382000"/>
              <a:chOff x="1135616" y="1844675"/>
              <a:chExt cx="16155434" cy="8382000"/>
            </a:xfrm>
          </p:grpSpPr>
          <p:sp>
            <p:nvSpPr>
              <p:cNvPr id="179" name="Google Shape;179;p8"/>
              <p:cNvSpPr/>
              <p:nvPr/>
            </p:nvSpPr>
            <p:spPr>
              <a:xfrm>
                <a:off x="1136650" y="8245475"/>
                <a:ext cx="8077200" cy="19812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0" name="Google Shape;180;p8"/>
              <p:cNvSpPr/>
              <p:nvPr/>
            </p:nvSpPr>
            <p:spPr>
              <a:xfrm>
                <a:off x="9213850" y="8245475"/>
                <a:ext cx="8077200" cy="19812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1" name="Google Shape;181;p8"/>
              <p:cNvSpPr/>
              <p:nvPr/>
            </p:nvSpPr>
            <p:spPr>
              <a:xfrm>
                <a:off x="1135616" y="1844675"/>
                <a:ext cx="2895600" cy="64008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" name="Google Shape;182;p8"/>
              <p:cNvSpPr/>
              <p:nvPr/>
            </p:nvSpPr>
            <p:spPr>
              <a:xfrm>
                <a:off x="4031216" y="1844675"/>
                <a:ext cx="3810000" cy="33528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" name="Google Shape;183;p8"/>
              <p:cNvSpPr/>
              <p:nvPr/>
            </p:nvSpPr>
            <p:spPr>
              <a:xfrm>
                <a:off x="4031216" y="5197475"/>
                <a:ext cx="3810000" cy="30480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4" name="Google Shape;184;p8"/>
              <p:cNvSpPr/>
              <p:nvPr/>
            </p:nvSpPr>
            <p:spPr>
              <a:xfrm>
                <a:off x="7841216" y="1844675"/>
                <a:ext cx="2895600" cy="64008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5" name="Google Shape;185;p8"/>
              <p:cNvSpPr/>
              <p:nvPr/>
            </p:nvSpPr>
            <p:spPr>
              <a:xfrm>
                <a:off x="10736816" y="1844675"/>
                <a:ext cx="3200400" cy="33528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6" name="Google Shape;186;p8"/>
              <p:cNvSpPr/>
              <p:nvPr/>
            </p:nvSpPr>
            <p:spPr>
              <a:xfrm>
                <a:off x="10736816" y="5197475"/>
                <a:ext cx="3200400" cy="30480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7" name="Google Shape;187;p8"/>
              <p:cNvSpPr/>
              <p:nvPr/>
            </p:nvSpPr>
            <p:spPr>
              <a:xfrm>
                <a:off x="13937216" y="1844675"/>
                <a:ext cx="3352800" cy="64008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88" name="Google Shape;188;p8"/>
            <p:cNvSpPr txBox="1"/>
            <p:nvPr/>
          </p:nvSpPr>
          <p:spPr>
            <a:xfrm>
              <a:off x="2050015" y="2073276"/>
              <a:ext cx="2894700" cy="177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 dirty="0">
                  <a:solidFill>
                    <a:schemeClr val="dk2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2</a:t>
              </a:r>
              <a:r>
                <a:rPr lang="ru-RU" sz="1800" b="1" i="0" u="none" strike="noStrike" cap="none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</a:t>
              </a:r>
              <a:r>
                <a:rPr lang="ru-RU" sz="1800" b="1" i="0" u="none" strike="noStrike" cap="none" dirty="0">
                  <a:solidFill>
                    <a:schemeClr val="dk2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Проблема и существующие альтернативы</a:t>
              </a:r>
              <a:endParaRPr sz="14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 dirty="0">
                  <a:solidFill>
                    <a:schemeClr val="dk2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…..</a:t>
              </a:r>
              <a:endParaRPr sz="1800" b="0" i="0" u="none" strike="noStrike" cap="none" dirty="0">
                <a:solidFill>
                  <a:schemeClr val="dk2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sp>
          <p:nvSpPr>
            <p:cNvPr id="189" name="Google Shape;189;p8"/>
            <p:cNvSpPr txBox="1"/>
            <p:nvPr/>
          </p:nvSpPr>
          <p:spPr>
            <a:xfrm>
              <a:off x="4945615" y="2041304"/>
              <a:ext cx="3807930" cy="15058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 dirty="0">
                  <a:solidFill>
                    <a:schemeClr val="dk2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4</a:t>
              </a:r>
              <a:r>
                <a:rPr lang="ru-RU" sz="1800" b="1" i="0" u="none" strike="noStrike" cap="none" dirty="0">
                  <a:solidFill>
                    <a:schemeClr val="dk2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. Решение</a:t>
              </a:r>
            </a:p>
            <a:p>
              <a:pPr lvl="0">
                <a:buSzPts val="1400"/>
              </a:pP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Телеграмм-бот, включающий в себя музыку, книги, фильмы, переписку с ИИ на китайском</a:t>
              </a:r>
              <a:endParaRPr sz="14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90" name="Google Shape;190;p8"/>
            <p:cNvSpPr txBox="1"/>
            <p:nvPr/>
          </p:nvSpPr>
          <p:spPr>
            <a:xfrm>
              <a:off x="4951171" y="5421593"/>
              <a:ext cx="3729280" cy="24641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 dirty="0">
                  <a:solidFill>
                    <a:schemeClr val="dk2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8</a:t>
              </a:r>
              <a:r>
                <a:rPr lang="ru-RU" sz="1800" b="1" i="0" u="none" strike="noStrike" cap="none" dirty="0">
                  <a:solidFill>
                    <a:schemeClr val="dk2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. Ключевые метрики</a:t>
              </a:r>
              <a:endParaRPr sz="14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  <a:p>
              <a:pPr lvl="0">
                <a:buSzPts val="1800"/>
              </a:pPr>
              <a:r>
                <a:rPr lang="ru-RU" dirty="0">
                  <a:solidFill>
                    <a:schemeClr val="dk2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Количество подписчиков, статистика подписок/отписок, отзывы, прибыль за период времени (месяц), количество активаций Бота среди подписчиков (в месяц)</a:t>
              </a:r>
              <a:endParaRPr b="0" i="0" u="none" strike="noStrike" cap="none" dirty="0">
                <a:solidFill>
                  <a:schemeClr val="dk2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sp>
          <p:nvSpPr>
            <p:cNvPr id="191" name="Google Shape;191;p8"/>
            <p:cNvSpPr txBox="1"/>
            <p:nvPr/>
          </p:nvSpPr>
          <p:spPr>
            <a:xfrm>
              <a:off x="8755617" y="2044773"/>
              <a:ext cx="2892492" cy="63203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 dirty="0">
                  <a:solidFill>
                    <a:schemeClr val="dk2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3</a:t>
              </a:r>
              <a:r>
                <a:rPr lang="ru-RU" sz="1800" b="1" i="0" u="none" strike="noStrike" cap="none" dirty="0">
                  <a:solidFill>
                    <a:schemeClr val="dk2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. Уникальная ценность</a:t>
              </a:r>
            </a:p>
            <a:p>
              <a:pPr lvl="0">
                <a:buSzPts val="1400"/>
              </a:pPr>
              <a:r>
                <a:rPr lang="ru-RU" sz="13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Наша ценность состоит в том, что мы предлагаем обучение китайскому языку, основанное на ваших потребностях. Благодаря нашей уникальной технологии наш чат-бот будет подготавливать вас к экзамену. Мы верим, что наш чат-бот поможет вам не только сдать экзамен успешно, но и обрести уверенность и превзойти свои ожидания в изучении китайского языка.</a:t>
              </a: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92" name="Google Shape;192;p8"/>
            <p:cNvSpPr txBox="1"/>
            <p:nvPr/>
          </p:nvSpPr>
          <p:spPr>
            <a:xfrm>
              <a:off x="11728449" y="2073276"/>
              <a:ext cx="3013464" cy="25554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 dirty="0">
                  <a:solidFill>
                    <a:schemeClr val="dk2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9</a:t>
              </a:r>
              <a:r>
                <a:rPr lang="ru-RU" sz="1800" b="1" i="0" u="none" strike="noStrike" cap="none" dirty="0">
                  <a:solidFill>
                    <a:schemeClr val="dk2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. Скрытое преимущество</a:t>
              </a:r>
              <a:endParaRPr sz="14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  <a:p>
              <a:pPr lvl="0">
                <a:buSzPts val="1800"/>
              </a:pP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Отсутствие спама, структурированная информация, возможно скидки на подписки у партнеров</a:t>
              </a:r>
              <a:endParaRPr i="0" u="none" strike="noStrike" cap="none" dirty="0">
                <a:solidFill>
                  <a:schemeClr val="dk2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sp>
          <p:nvSpPr>
            <p:cNvPr id="193" name="Google Shape;193;p8"/>
            <p:cNvSpPr txBox="1"/>
            <p:nvPr/>
          </p:nvSpPr>
          <p:spPr>
            <a:xfrm>
              <a:off x="11652249" y="5341420"/>
              <a:ext cx="3089664" cy="19165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 dirty="0">
                  <a:solidFill>
                    <a:schemeClr val="dk2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5</a:t>
              </a:r>
              <a:r>
                <a:rPr lang="ru-RU" sz="1800" b="1" i="0" u="none" strike="noStrike" cap="none" dirty="0">
                  <a:solidFill>
                    <a:schemeClr val="dk2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. Каналы распространения</a:t>
              </a:r>
              <a:endParaRPr sz="14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  <a:p>
              <a:pPr lvl="0">
                <a:buSzPts val="1800"/>
              </a:pPr>
              <a:r>
                <a:rPr lang="ru-RU" dirty="0">
                  <a:solidFill>
                    <a:schemeClr val="dk2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Сарафанное радио, рассылки в студенческих чатах, таргетинг</a:t>
              </a:r>
              <a:endParaRPr b="0" i="0" u="none" strike="noStrike" cap="none" dirty="0">
                <a:solidFill>
                  <a:schemeClr val="dk2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sp>
          <p:nvSpPr>
            <p:cNvPr id="194" name="Google Shape;194;p8"/>
            <p:cNvSpPr txBox="1"/>
            <p:nvPr/>
          </p:nvSpPr>
          <p:spPr>
            <a:xfrm>
              <a:off x="14852648" y="1997075"/>
              <a:ext cx="3352799" cy="4472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 b="1" i="0" u="none" strike="noStrike" cap="none" dirty="0">
                  <a:solidFill>
                    <a:schemeClr val="dk2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1. Сегмент потребителей</a:t>
              </a:r>
              <a:endParaRPr sz="14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  <a:p>
              <a:pPr lvl="0">
                <a:buSzPts val="1800"/>
              </a:pPr>
              <a:r>
                <a:rPr lang="ru-RU" dirty="0">
                  <a:solidFill>
                    <a:schemeClr val="dk2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Студенты 1-5 курс, изучающие китайский язык, доход 20000/месяц, (территория РФ)</a:t>
              </a:r>
            </a:p>
            <a:p>
              <a:pPr lvl="0">
                <a:buSzPts val="1800"/>
              </a:pP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Они посещают разговорные клубы, состоят в телеграмм-чатах по изучению китайского, в китайских соцсетях, общаются с носителями языка</a:t>
              </a:r>
              <a:endParaRPr b="0" i="0" u="none" strike="noStrike" cap="none" dirty="0">
                <a:solidFill>
                  <a:schemeClr val="dk2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sp>
          <p:nvSpPr>
            <p:cNvPr id="195" name="Google Shape;195;p8"/>
            <p:cNvSpPr txBox="1"/>
            <p:nvPr/>
          </p:nvSpPr>
          <p:spPr>
            <a:xfrm>
              <a:off x="2016572" y="8268638"/>
              <a:ext cx="4256603" cy="15058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 b="1" i="0" u="none" strike="noStrike" cap="none" dirty="0">
                  <a:solidFill>
                    <a:schemeClr val="dk2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7. Структура расходов</a:t>
              </a:r>
            </a:p>
            <a:p>
              <a:pPr lvl="0">
                <a:buSzPts val="1800"/>
              </a:pP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Затраты на разработку:</a:t>
              </a:r>
            </a:p>
            <a:p>
              <a:pPr lvl="0">
                <a:buSzPts val="1800"/>
              </a:pP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 подключение к чату GPT 5000р.</a:t>
              </a:r>
            </a:p>
            <a:p>
              <a:pPr lvl="0">
                <a:buSzPts val="1800"/>
              </a:pP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2. реклама бота 5000р.</a:t>
              </a:r>
            </a:p>
          </p:txBody>
        </p:sp>
        <p:sp>
          <p:nvSpPr>
            <p:cNvPr id="196" name="Google Shape;196;p8"/>
            <p:cNvSpPr txBox="1"/>
            <p:nvPr/>
          </p:nvSpPr>
          <p:spPr>
            <a:xfrm>
              <a:off x="10129285" y="8380642"/>
              <a:ext cx="8076164" cy="11864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 dirty="0">
                  <a:solidFill>
                    <a:schemeClr val="dk2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6</a:t>
              </a:r>
              <a:r>
                <a:rPr lang="ru-RU" sz="1800" b="1" i="0" u="none" strike="noStrike" cap="none" dirty="0">
                  <a:solidFill>
                    <a:schemeClr val="dk2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. Потоки доходов</a:t>
              </a:r>
              <a:endParaRPr sz="14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  <a:p>
              <a:pPr lvl="0">
                <a:buSzPts val="1800"/>
              </a:pPr>
              <a:r>
                <a:rPr lang="ru-RU" dirty="0">
                  <a:solidFill>
                    <a:schemeClr val="dk2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Ежемесячная подписка - оплата за период пользования продуктом 300р./мес.</a:t>
              </a:r>
              <a:endParaRPr b="0" i="0" u="none" strike="noStrike" cap="none" dirty="0">
                <a:solidFill>
                  <a:schemeClr val="dk2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</p:grpSp>
      <p:sp>
        <p:nvSpPr>
          <p:cNvPr id="197" name="Google Shape;197;p8"/>
          <p:cNvSpPr txBox="1"/>
          <p:nvPr/>
        </p:nvSpPr>
        <p:spPr>
          <a:xfrm>
            <a:off x="360075" y="1837500"/>
            <a:ext cx="1943400" cy="2554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языковой практики</a:t>
            </a:r>
            <a:endParaRPr dirty="0">
              <a:solidFill>
                <a:schemeClr val="dk1"/>
              </a:solidFill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ресурсов для поездки в Китай</a:t>
            </a:r>
            <a:endParaRPr dirty="0">
              <a:solidFill>
                <a:schemeClr val="dk1"/>
              </a:solidFill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Сжатые сроки для подготовки к экзамену</a:t>
            </a:r>
            <a:endParaRPr dirty="0">
              <a:solidFill>
                <a:schemeClr val="dk1"/>
              </a:solidFill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огромное количество времени на подготовку</a:t>
            </a:r>
            <a:endParaRPr dirty="0">
              <a:solidFill>
                <a:schemeClr val="dk1"/>
              </a:solidFill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прогресса в обучении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E9DEA81-5B6C-4F24-BBA1-AE2DD166AA91}"/>
              </a:ext>
            </a:extLst>
          </p:cNvPr>
          <p:cNvSpPr/>
          <p:nvPr/>
        </p:nvSpPr>
        <p:spPr>
          <a:xfrm>
            <a:off x="3109231" y="5447351"/>
            <a:ext cx="24666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Постоянные затраты: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чат GPT по API  90000р.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Переменные затраты: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реклама 14000р.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9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ФИНАНСОВЫЕ ПОКАЗАТЕЛИ ПРОЕКТА</a:t>
            </a:r>
            <a:endParaRPr/>
          </a:p>
        </p:txBody>
      </p:sp>
      <p:sp>
        <p:nvSpPr>
          <p:cNvPr id="204" name="Google Shape;204;p9"/>
          <p:cNvSpPr txBox="1"/>
          <p:nvPr/>
        </p:nvSpPr>
        <p:spPr>
          <a:xfrm>
            <a:off x="301316" y="1097240"/>
            <a:ext cx="3154947" cy="2954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на разработку:</a:t>
            </a:r>
            <a:endParaRPr sz="1800" b="1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подключение к чату GPT 5000р.</a:t>
            </a:r>
            <a:endParaRPr sz="1800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реклама бота 5000р.</a:t>
            </a:r>
            <a:endParaRPr sz="1800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Постоянные затраты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sz="1800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чат GPT по API  90000р.</a:t>
            </a:r>
            <a:endParaRPr sz="1800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Переменные затраты:</a:t>
            </a:r>
            <a:endParaRPr sz="1800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реклама 14000р.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5" name="Google Shape;205;p9"/>
          <p:cNvSpPr txBox="1"/>
          <p:nvPr/>
        </p:nvSpPr>
        <p:spPr>
          <a:xfrm>
            <a:off x="3717846" y="1097240"/>
            <a:ext cx="3228237" cy="20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Точка окупаемости проекта: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месяца.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7323590" y="1097240"/>
            <a:ext cx="38505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Потенциальная прибыль за 12 месяцев: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427 440 рублей.</a:t>
            </a: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1757" y="2182207"/>
            <a:ext cx="4011649" cy="401164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0849" y="2574552"/>
            <a:ext cx="4689325" cy="366939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39" y="3580392"/>
            <a:ext cx="2759287" cy="2759287"/>
          </a:xfrm>
          <a:prstGeom prst="rect">
            <a:avLst/>
          </a:prstGeom>
        </p:spPr>
      </p:pic>
      <p:sp>
        <p:nvSpPr>
          <p:cNvPr id="210" name="Google Shape;210;p10"/>
          <p:cNvSpPr txBox="1"/>
          <p:nvPr/>
        </p:nvSpPr>
        <p:spPr>
          <a:xfrm>
            <a:off x="360040" y="14822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НАША КОМАНДА</a:t>
            </a:r>
            <a:endParaRPr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01832" y="817133"/>
            <a:ext cx="27008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Литвинко Софья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520914" y="817133"/>
            <a:ext cx="24416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Напалкова Ольга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596294" y="804608"/>
            <a:ext cx="28696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Джуртубаева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Асият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2317" y="3323528"/>
            <a:ext cx="23086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Лигидова Даяна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329382" y="3300412"/>
            <a:ext cx="25298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Медведева Алина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56040" y="3354799"/>
            <a:ext cx="23326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Азизова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Ясмина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937523" y="3299357"/>
            <a:ext cx="24577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Литвинова Юлия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5481" y="3886531"/>
            <a:ext cx="2528053" cy="245314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2340" y="1231408"/>
            <a:ext cx="2265183" cy="221274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2949" y="3738525"/>
            <a:ext cx="3054727" cy="255409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15408" y="1163909"/>
            <a:ext cx="2146440" cy="213650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0039" y="3795153"/>
            <a:ext cx="2836195" cy="2481037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7728" y="1264984"/>
            <a:ext cx="2357728" cy="2106673"/>
          </a:xfrm>
          <a:prstGeom prst="rect">
            <a:avLst/>
          </a:prstGeom>
        </p:spPr>
      </p:pic>
      <p:sp>
        <p:nvSpPr>
          <p:cNvPr id="19" name="Скругленный прямоугольник 18"/>
          <p:cNvSpPr/>
          <p:nvPr/>
        </p:nvSpPr>
        <p:spPr>
          <a:xfrm>
            <a:off x="9221276" y="1708648"/>
            <a:ext cx="2173971" cy="90404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Трекер: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Воронцова Юлия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6405" y="0"/>
            <a:ext cx="12208405" cy="6867228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11"/>
          <p:cNvSpPr txBox="1"/>
          <p:nvPr/>
        </p:nvSpPr>
        <p:spPr>
          <a:xfrm>
            <a:off x="360040" y="130754"/>
            <a:ext cx="9205343" cy="830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Будем на связи!</a:t>
            </a:r>
            <a:endParaRPr sz="4800" b="1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11"/>
          <p:cNvSpPr txBox="1"/>
          <p:nvPr/>
        </p:nvSpPr>
        <p:spPr>
          <a:xfrm>
            <a:off x="3301584" y="3248081"/>
            <a:ext cx="666312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0" name="Google Shape;220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19934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22920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1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11062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1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036872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1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81814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1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70878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1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75487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1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63629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1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38069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39912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11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66432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11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28054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1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1134778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11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792750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11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4599417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1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799203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1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687345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1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351771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11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3490054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11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127132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11"/>
          <p:cNvPicPr preferRelativeResize="0"/>
          <p:nvPr/>
        </p:nvPicPr>
        <p:blipFill rotWithShape="1">
          <a:blip r:embed="rId24">
            <a:alphaModFix/>
          </a:blip>
          <a:srcRect/>
          <a:stretch/>
        </p:blipFill>
        <p:spPr>
          <a:xfrm>
            <a:off x="16196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11"/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1275349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11"/>
          <p:cNvPicPr preferRelativeResize="0"/>
          <p:nvPr/>
        </p:nvPicPr>
        <p:blipFill rotWithShape="1">
          <a:blip r:embed="rId26">
            <a:alphaModFix/>
          </a:blip>
          <a:srcRect/>
          <a:stretch/>
        </p:blipFill>
        <p:spPr>
          <a:xfrm>
            <a:off x="10146685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11"/>
          <p:cNvPicPr preferRelativeResize="0"/>
          <p:nvPr/>
        </p:nvPicPr>
        <p:blipFill rotWithShape="1">
          <a:blip r:embed="rId27">
            <a:alphaModFix/>
          </a:blip>
          <a:srcRect/>
          <a:stretch/>
        </p:blipFill>
        <p:spPr>
          <a:xfrm>
            <a:off x="11255600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1"/>
          <p:cNvPicPr preferRelativeResize="0"/>
          <p:nvPr/>
        </p:nvPicPr>
        <p:blipFill rotWithShape="1">
          <a:blip r:embed="rId28">
            <a:alphaModFix/>
          </a:blip>
          <a:srcRect/>
          <a:stretch/>
        </p:blipFill>
        <p:spPr>
          <a:xfrm>
            <a:off x="7928851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1"/>
          <p:cNvPicPr preferRelativeResize="0"/>
          <p:nvPr/>
        </p:nvPicPr>
        <p:blipFill rotWithShape="1">
          <a:blip r:embed="rId29">
            <a:alphaModFix/>
          </a:blip>
          <a:srcRect/>
          <a:stretch/>
        </p:blipFill>
        <p:spPr>
          <a:xfrm>
            <a:off x="10146236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1"/>
          <p:cNvPicPr preferRelativeResize="0"/>
          <p:nvPr/>
        </p:nvPicPr>
        <p:blipFill rotWithShape="1">
          <a:blip r:embed="rId30">
            <a:alphaModFix/>
          </a:blip>
          <a:srcRect/>
          <a:stretch/>
        </p:blipFill>
        <p:spPr>
          <a:xfrm>
            <a:off x="6819934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1"/>
          <p:cNvPicPr preferRelativeResize="0"/>
          <p:nvPr/>
        </p:nvPicPr>
        <p:blipFill rotWithShape="1">
          <a:blip r:embed="rId31">
            <a:alphaModFix/>
          </a:blip>
          <a:srcRect/>
          <a:stretch/>
        </p:blipFill>
        <p:spPr>
          <a:xfrm>
            <a:off x="5711017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11"/>
          <p:cNvPicPr preferRelativeResize="0"/>
          <p:nvPr/>
        </p:nvPicPr>
        <p:blipFill rotWithShape="1">
          <a:blip r:embed="rId32">
            <a:alphaModFix/>
          </a:blip>
          <a:srcRect/>
          <a:stretch/>
        </p:blipFill>
        <p:spPr>
          <a:xfrm>
            <a:off x="4602100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11"/>
          <p:cNvPicPr preferRelativeResize="0"/>
          <p:nvPr/>
        </p:nvPicPr>
        <p:blipFill rotWithShape="1">
          <a:blip r:embed="rId33">
            <a:alphaModFix/>
          </a:blip>
          <a:srcRect/>
          <a:stretch/>
        </p:blipFill>
        <p:spPr>
          <a:xfrm>
            <a:off x="3493183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1"/>
          <p:cNvPicPr preferRelativeResize="0"/>
          <p:nvPr/>
        </p:nvPicPr>
        <p:blipFill rotWithShape="1">
          <a:blip r:embed="rId34">
            <a:alphaModFix/>
          </a:blip>
          <a:srcRect/>
          <a:stretch/>
        </p:blipFill>
        <p:spPr>
          <a:xfrm>
            <a:off x="3493183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1"/>
          <p:cNvPicPr preferRelativeResize="0"/>
          <p:nvPr/>
        </p:nvPicPr>
        <p:blipFill rotWithShape="1">
          <a:blip r:embed="rId35">
            <a:alphaModFix/>
          </a:blip>
          <a:srcRect/>
          <a:stretch/>
        </p:blipFill>
        <p:spPr>
          <a:xfrm>
            <a:off x="1275349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1"/>
          <p:cNvPicPr preferRelativeResize="0"/>
          <p:nvPr/>
        </p:nvPicPr>
        <p:blipFill rotWithShape="1">
          <a:blip r:embed="rId36">
            <a:alphaModFix/>
          </a:blip>
          <a:srcRect/>
          <a:stretch/>
        </p:blipFill>
        <p:spPr>
          <a:xfrm>
            <a:off x="166432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11"/>
          <p:cNvPicPr preferRelativeResize="0"/>
          <p:nvPr/>
        </p:nvPicPr>
        <p:blipFill rotWithShape="1">
          <a:blip r:embed="rId37">
            <a:alphaModFix/>
          </a:blip>
          <a:srcRect/>
          <a:stretch/>
        </p:blipFill>
        <p:spPr>
          <a:xfrm>
            <a:off x="903776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11"/>
          <p:cNvPicPr preferRelativeResize="0"/>
          <p:nvPr/>
        </p:nvPicPr>
        <p:blipFill rotWithShape="1">
          <a:blip r:embed="rId38">
            <a:alphaModFix/>
          </a:blip>
          <a:srcRect/>
          <a:stretch/>
        </p:blipFill>
        <p:spPr>
          <a:xfrm>
            <a:off x="1125559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1"/>
          <p:cNvPicPr preferRelativeResize="0"/>
          <p:nvPr/>
        </p:nvPicPr>
        <p:blipFill rotWithShape="1">
          <a:blip r:embed="rId39">
            <a:alphaModFix/>
          </a:blip>
          <a:srcRect/>
          <a:stretch/>
        </p:blipFill>
        <p:spPr>
          <a:xfrm>
            <a:off x="1125559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11"/>
          <p:cNvPicPr preferRelativeResize="0"/>
          <p:nvPr/>
        </p:nvPicPr>
        <p:blipFill rotWithShape="1">
          <a:blip r:embed="rId40">
            <a:alphaModFix/>
          </a:blip>
          <a:srcRect/>
          <a:stretch/>
        </p:blipFill>
        <p:spPr>
          <a:xfrm>
            <a:off x="10146685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11"/>
          <p:cNvPicPr preferRelativeResize="0"/>
          <p:nvPr/>
        </p:nvPicPr>
        <p:blipFill rotWithShape="1">
          <a:blip r:embed="rId41">
            <a:alphaModFix/>
          </a:blip>
          <a:srcRect/>
          <a:stretch/>
        </p:blipFill>
        <p:spPr>
          <a:xfrm>
            <a:off x="7928851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11"/>
          <p:cNvPicPr preferRelativeResize="0"/>
          <p:nvPr/>
        </p:nvPicPr>
        <p:blipFill rotWithShape="1">
          <a:blip r:embed="rId42">
            <a:alphaModFix/>
          </a:blip>
          <a:srcRect/>
          <a:stretch/>
        </p:blipFill>
        <p:spPr>
          <a:xfrm>
            <a:off x="903776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11"/>
          <p:cNvPicPr preferRelativeResize="0"/>
          <p:nvPr/>
        </p:nvPicPr>
        <p:blipFill rotWithShape="1">
          <a:blip r:embed="rId43">
            <a:alphaModFix/>
          </a:blip>
          <a:srcRect/>
          <a:stretch/>
        </p:blipFill>
        <p:spPr>
          <a:xfrm>
            <a:off x="16196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11"/>
          <p:cNvPicPr preferRelativeResize="0"/>
          <p:nvPr/>
        </p:nvPicPr>
        <p:blipFill rotWithShape="1">
          <a:blip r:embed="rId44">
            <a:alphaModFix/>
          </a:blip>
          <a:srcRect/>
          <a:stretch/>
        </p:blipFill>
        <p:spPr>
          <a:xfrm>
            <a:off x="2384266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11"/>
          <p:cNvPicPr preferRelativeResize="0"/>
          <p:nvPr/>
        </p:nvPicPr>
        <p:blipFill rotWithShape="1">
          <a:blip r:embed="rId45">
            <a:alphaModFix/>
          </a:blip>
          <a:srcRect/>
          <a:stretch/>
        </p:blipFill>
        <p:spPr>
          <a:xfrm>
            <a:off x="2384266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11"/>
          <p:cNvPicPr preferRelativeResize="0"/>
          <p:nvPr/>
        </p:nvPicPr>
        <p:blipFill rotWithShape="1">
          <a:blip r:embed="rId46">
            <a:alphaModFix/>
          </a:blip>
          <a:srcRect/>
          <a:stretch/>
        </p:blipFill>
        <p:spPr>
          <a:xfrm>
            <a:off x="4602100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11"/>
          <p:cNvPicPr preferRelativeResize="0"/>
          <p:nvPr/>
        </p:nvPicPr>
        <p:blipFill rotWithShape="1">
          <a:blip r:embed="rId47">
            <a:alphaModFix/>
          </a:blip>
          <a:srcRect/>
          <a:stretch/>
        </p:blipFill>
        <p:spPr>
          <a:xfrm>
            <a:off x="5711017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11"/>
          <p:cNvSpPr txBox="1"/>
          <p:nvPr/>
        </p:nvSpPr>
        <p:spPr>
          <a:xfrm>
            <a:off x="360040" y="1052736"/>
            <a:ext cx="1099254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Укажите контакты как с вами можно связаться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Другая 13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849</Words>
  <Application>Microsoft Office PowerPoint</Application>
  <PresentationFormat>Широкоэкранный</PresentationFormat>
  <Paragraphs>106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Times New Roman</vt:lpstr>
      <vt:lpstr>Calibri</vt:lpstr>
      <vt:lpstr>Arial</vt:lpstr>
      <vt:lpstr>Специальное оформление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Мария Дрепа</dc:creator>
  <cp:lastModifiedBy>софья литвинко</cp:lastModifiedBy>
  <cp:revision>15</cp:revision>
  <dcterms:created xsi:type="dcterms:W3CDTF">2023-10-22T07:00:01Z</dcterms:created>
  <dcterms:modified xsi:type="dcterms:W3CDTF">2023-11-16T14:12:24Z</dcterms:modified>
</cp:coreProperties>
</file>