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18288000" cy="10287000"/>
  <p:embeddedFontLst>
    <p:embeddedFont>
      <p:font typeface="Raleway SemiBold" pitchFamily="2" charset="-52"/>
      <p:bold r:id="rId18"/>
      <p:boldItalic r:id="rId19"/>
    </p:embeddedFont>
    <p:embeddedFont>
      <p:font typeface="Trebuchet MS" panose="020B060302020202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484"/>
    <a:srgbClr val="DEC18D"/>
    <a:srgbClr val="591B2E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32" d="100"/>
          <a:sy n="32" d="100"/>
        </p:scale>
        <p:origin x="53" y="9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EF060-A3FF-457F-BEAF-24B89BFD4F4B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C6838-5F30-4C1B-AE0F-76132C8AB5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479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C6838-5F30-4C1B-AE0F-76132C8AB59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362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8.jpeg"/><Relationship Id="rId5" Type="http://schemas.openxmlformats.org/officeDocument/2006/relationships/image" Target="../media/image24.png"/><Relationship Id="rId10" Type="http://schemas.openxmlformats.org/officeDocument/2006/relationships/image" Target="../media/image27.jpg"/><Relationship Id="rId4" Type="http://schemas.openxmlformats.org/officeDocument/2006/relationships/image" Target="../media/image23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30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17.png"/><Relationship Id="rId7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33.jpg"/><Relationship Id="rId4" Type="http://schemas.openxmlformats.org/officeDocument/2006/relationships/image" Target="../media/image23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41.jpg"/><Relationship Id="rId5" Type="http://schemas.openxmlformats.org/officeDocument/2006/relationships/image" Target="../media/image9.png"/><Relationship Id="rId10" Type="http://schemas.openxmlformats.org/officeDocument/2006/relationships/image" Target="../media/image40.jpg"/><Relationship Id="rId4" Type="http://schemas.openxmlformats.org/officeDocument/2006/relationships/image" Target="../media/image36.png"/><Relationship Id="rId9" Type="http://schemas.openxmlformats.org/officeDocument/2006/relationships/image" Target="../media/image3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1.png"/><Relationship Id="rId7" Type="http://schemas.openxmlformats.org/officeDocument/2006/relationships/image" Target="../media/image19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43.jf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17.png"/><Relationship Id="rId7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17.png"/><Relationship Id="rId7" Type="http://schemas.openxmlformats.org/officeDocument/2006/relationships/image" Target="../media/image46.jf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50.jpeg"/><Relationship Id="rId5" Type="http://schemas.openxmlformats.org/officeDocument/2006/relationships/image" Target="../media/image19.png"/><Relationship Id="rId10" Type="http://schemas.openxmlformats.org/officeDocument/2006/relationships/image" Target="../media/image49.jpg"/><Relationship Id="rId4" Type="http://schemas.openxmlformats.org/officeDocument/2006/relationships/image" Target="../media/image18.png"/><Relationship Id="rId9" Type="http://schemas.openxmlformats.org/officeDocument/2006/relationships/image" Target="../media/image4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0.png"/><Relationship Id="rId3" Type="http://schemas.openxmlformats.org/officeDocument/2006/relationships/image" Target="../media/image52.png"/><Relationship Id="rId7" Type="http://schemas.openxmlformats.org/officeDocument/2006/relationships/hyperlink" Target="mailto:nazarevtimofej@gmail.com" TargetMode="External"/><Relationship Id="rId12" Type="http://schemas.openxmlformats.org/officeDocument/2006/relationships/image" Target="../media/image1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59.png"/><Relationship Id="rId5" Type="http://schemas.openxmlformats.org/officeDocument/2006/relationships/image" Target="../media/image54.jpg"/><Relationship Id="rId10" Type="http://schemas.openxmlformats.org/officeDocument/2006/relationships/image" Target="../media/image58.png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292343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t="4904" b="10566"/>
            <a:stretch/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3" name="Freeform 3"/>
          <p:cNvSpPr/>
          <p:nvPr/>
        </p:nvSpPr>
        <p:spPr bwMode="auto">
          <a:xfrm>
            <a:off x="15579274" y="1028700"/>
            <a:ext cx="1594621" cy="1594621"/>
          </a:xfrm>
          <a:custGeom>
            <a:avLst/>
            <a:gdLst/>
            <a:ahLst/>
            <a:cxnLst/>
            <a:rect l="l" t="t" r="r" b="b"/>
            <a:pathLst>
              <a:path w="1594621" h="1594621" extrusionOk="0">
                <a:moveTo>
                  <a:pt x="0" y="0"/>
                </a:moveTo>
                <a:lnTo>
                  <a:pt x="1594622" y="0"/>
                </a:lnTo>
                <a:lnTo>
                  <a:pt x="1594622" y="1594621"/>
                </a:lnTo>
                <a:lnTo>
                  <a:pt x="0" y="15946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/>
          </a:blipFill>
        </p:spPr>
      </p:sp>
      <p:sp>
        <p:nvSpPr>
          <p:cNvPr id="4" name="Freeform 4"/>
          <p:cNvSpPr/>
          <p:nvPr/>
        </p:nvSpPr>
        <p:spPr bwMode="auto">
          <a:xfrm rot="-10800000">
            <a:off x="-83114" y="5699595"/>
            <a:ext cx="1479790" cy="2219685"/>
          </a:xfrm>
          <a:custGeom>
            <a:avLst/>
            <a:gdLst/>
            <a:ahLst/>
            <a:cxnLst/>
            <a:rect l="l" t="t" r="r" b="b"/>
            <a:pathLst>
              <a:path w="1479790" h="2219685" extrusionOk="0">
                <a:moveTo>
                  <a:pt x="0" y="0"/>
                </a:moveTo>
                <a:lnTo>
                  <a:pt x="1479790" y="0"/>
                </a:lnTo>
                <a:lnTo>
                  <a:pt x="1479790" y="2219685"/>
                </a:lnTo>
                <a:lnTo>
                  <a:pt x="0" y="22196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/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 bwMode="auto">
          <a:xfrm>
            <a:off x="1036871" y="1788811"/>
            <a:ext cx="719611" cy="719611"/>
          </a:xfrm>
          <a:custGeom>
            <a:avLst/>
            <a:gdLst/>
            <a:ahLst/>
            <a:cxnLst/>
            <a:rect l="l" t="t" r="r" b="b"/>
            <a:pathLst>
              <a:path w="719611" h="719611" extrusionOk="0">
                <a:moveTo>
                  <a:pt x="0" y="0"/>
                </a:moveTo>
                <a:lnTo>
                  <a:pt x="719611" y="0"/>
                </a:lnTo>
                <a:lnTo>
                  <a:pt x="719611" y="719612"/>
                </a:lnTo>
                <a:lnTo>
                  <a:pt x="0" y="7196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 l="18265" t="32466" r="14486" b="30378"/>
            <a:stretch/>
          </a:blipFill>
        </p:spPr>
      </p:sp>
      <p:sp>
        <p:nvSpPr>
          <p:cNvPr id="6" name="Freeform 6"/>
          <p:cNvSpPr/>
          <p:nvPr/>
        </p:nvSpPr>
        <p:spPr bwMode="auto">
          <a:xfrm>
            <a:off x="1756482" y="1028700"/>
            <a:ext cx="760111" cy="760111"/>
          </a:xfrm>
          <a:custGeom>
            <a:avLst/>
            <a:gdLst/>
            <a:ahLst/>
            <a:cxnLst/>
            <a:rect l="l" t="t" r="r" b="b"/>
            <a:pathLst>
              <a:path w="760111" h="760111" extrusionOk="0">
                <a:moveTo>
                  <a:pt x="0" y="0"/>
                </a:moveTo>
                <a:lnTo>
                  <a:pt x="760111" y="0"/>
                </a:lnTo>
                <a:lnTo>
                  <a:pt x="760111" y="760111"/>
                </a:lnTo>
                <a:lnTo>
                  <a:pt x="0" y="7601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 l="25872" t="18095" r="28765" b="21923"/>
            <a:stretch/>
          </a:blipFill>
        </p:spPr>
      </p:sp>
      <p:sp>
        <p:nvSpPr>
          <p:cNvPr id="7" name="Freeform 7"/>
          <p:cNvSpPr/>
          <p:nvPr/>
        </p:nvSpPr>
        <p:spPr bwMode="auto">
          <a:xfrm>
            <a:off x="15199219" y="6049326"/>
            <a:ext cx="760111" cy="760111"/>
          </a:xfrm>
          <a:custGeom>
            <a:avLst/>
            <a:gdLst/>
            <a:ahLst/>
            <a:cxnLst/>
            <a:rect l="l" t="t" r="r" b="b"/>
            <a:pathLst>
              <a:path w="760111" h="760111" extrusionOk="0">
                <a:moveTo>
                  <a:pt x="0" y="0"/>
                </a:moveTo>
                <a:lnTo>
                  <a:pt x="760111" y="0"/>
                </a:lnTo>
                <a:lnTo>
                  <a:pt x="760111" y="760112"/>
                </a:lnTo>
                <a:lnTo>
                  <a:pt x="0" y="7601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31064" t="37583" r="38747" b="30971"/>
            <a:stretch/>
          </a:blipFill>
        </p:spPr>
      </p:sp>
      <p:sp>
        <p:nvSpPr>
          <p:cNvPr id="8" name="Freeform 8"/>
          <p:cNvSpPr/>
          <p:nvPr/>
        </p:nvSpPr>
        <p:spPr bwMode="auto">
          <a:xfrm>
            <a:off x="15284623" y="6134730"/>
            <a:ext cx="589302" cy="589302"/>
          </a:xfrm>
          <a:custGeom>
            <a:avLst/>
            <a:gdLst/>
            <a:ahLst/>
            <a:cxnLst/>
            <a:rect l="l" t="t" r="r" b="b"/>
            <a:pathLst>
              <a:path w="589303" h="589303" extrusionOk="0">
                <a:moveTo>
                  <a:pt x="0" y="0"/>
                </a:moveTo>
                <a:lnTo>
                  <a:pt x="589303" y="0"/>
                </a:lnTo>
                <a:lnTo>
                  <a:pt x="589303" y="589303"/>
                </a:lnTo>
                <a:lnTo>
                  <a:pt x="0" y="589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/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 bwMode="auto">
          <a:xfrm>
            <a:off x="0" y="0"/>
            <a:ext cx="7805593" cy="8086465"/>
            <a:chOff x="0" y="0"/>
            <a:chExt cx="4203259" cy="4354506"/>
          </a:xfrm>
        </p:grpSpPr>
        <p:sp>
          <p:nvSpPr>
            <p:cNvPr id="3" name="Freeform 3"/>
            <p:cNvSpPr/>
            <p:nvPr/>
          </p:nvSpPr>
          <p:spPr bwMode="auto">
            <a:xfrm>
              <a:off x="0" y="0"/>
              <a:ext cx="4203259" cy="4354507"/>
            </a:xfrm>
            <a:custGeom>
              <a:avLst/>
              <a:gdLst/>
              <a:ahLst/>
              <a:cxnLst/>
              <a:rect l="l" t="t" r="r" b="b"/>
              <a:pathLst>
                <a:path w="4203259" h="4354507" extrusionOk="0">
                  <a:moveTo>
                    <a:pt x="0" y="0"/>
                  </a:moveTo>
                  <a:lnTo>
                    <a:pt x="4203259" y="0"/>
                  </a:lnTo>
                  <a:lnTo>
                    <a:pt x="4203259" y="4354507"/>
                  </a:lnTo>
                  <a:lnTo>
                    <a:pt x="0" y="4354507"/>
                  </a:lnTo>
                  <a:close/>
                </a:path>
              </a:pathLst>
            </a:custGeom>
            <a:blipFill>
              <a:blip r:embed="rId2"/>
              <a:srcRect l="33471" r="4590"/>
              <a:stretch/>
            </a:blipFill>
          </p:spPr>
        </p:sp>
      </p:grpSp>
      <p:grpSp>
        <p:nvGrpSpPr>
          <p:cNvPr id="4" name="Group 4"/>
          <p:cNvGrpSpPr/>
          <p:nvPr/>
        </p:nvGrpSpPr>
        <p:grpSpPr bwMode="auto">
          <a:xfrm>
            <a:off x="7805593" y="8086465"/>
            <a:ext cx="8856462" cy="1171835"/>
            <a:chOff x="0" y="0"/>
            <a:chExt cx="4769145" cy="631025"/>
          </a:xfrm>
        </p:grpSpPr>
        <p:sp>
          <p:nvSpPr>
            <p:cNvPr id="5" name="Freeform 5"/>
            <p:cNvSpPr/>
            <p:nvPr/>
          </p:nvSpPr>
          <p:spPr bwMode="auto">
            <a:xfrm>
              <a:off x="0" y="0"/>
              <a:ext cx="4769145" cy="631025"/>
            </a:xfrm>
            <a:custGeom>
              <a:avLst/>
              <a:gdLst/>
              <a:ahLst/>
              <a:cxnLst/>
              <a:rect l="l" t="t" r="r" b="b"/>
              <a:pathLst>
                <a:path w="4769145" h="631025" extrusionOk="0">
                  <a:moveTo>
                    <a:pt x="0" y="0"/>
                  </a:moveTo>
                  <a:lnTo>
                    <a:pt x="4769145" y="0"/>
                  </a:lnTo>
                  <a:lnTo>
                    <a:pt x="4769145" y="631025"/>
                  </a:lnTo>
                  <a:lnTo>
                    <a:pt x="0" y="631025"/>
                  </a:lnTo>
                  <a:close/>
                </a:path>
              </a:pathLst>
            </a:custGeom>
            <a:blipFill>
              <a:blip r:embed="rId3">
                <a:alphaModFix amt="78000"/>
              </a:blip>
              <a:srcRect t="39225" b="53365"/>
              <a:stretch/>
            </a:blipFill>
            <a:ln cap="sq">
              <a:noFill/>
              <a:prstDash val="solid"/>
              <a:miter/>
            </a:ln>
          </p:spPr>
        </p:sp>
      </p:grpSp>
      <p:sp>
        <p:nvSpPr>
          <p:cNvPr id="6" name="TextBox 6"/>
          <p:cNvSpPr txBox="1"/>
          <p:nvPr/>
        </p:nvSpPr>
        <p:spPr bwMode="auto">
          <a:xfrm>
            <a:off x="8524224" y="1162050"/>
            <a:ext cx="7489258" cy="124751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9105"/>
              </a:lnSpc>
              <a:defRPr/>
            </a:pPr>
            <a:r>
              <a:rPr lang="ru-RU" sz="8850" dirty="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«</a:t>
            </a:r>
            <a:r>
              <a:rPr lang="en-US" sz="8850" dirty="0" err="1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FoodNet</a:t>
            </a:r>
            <a:r>
              <a:rPr lang="ru-RU" sz="8850" dirty="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»</a:t>
            </a:r>
            <a:endParaRPr lang="en-US" sz="8850" dirty="0">
              <a:solidFill>
                <a:srgbClr val="000000"/>
              </a:solidFill>
              <a:latin typeface="Cy Grotesk Key"/>
              <a:ea typeface="Cy Grotesk Key"/>
              <a:cs typeface="Cy Grotesk Key"/>
            </a:endParaRPr>
          </a:p>
        </p:txBody>
      </p:sp>
      <p:sp>
        <p:nvSpPr>
          <p:cNvPr id="7" name="TextBox 7"/>
          <p:cNvSpPr txBox="1"/>
          <p:nvPr/>
        </p:nvSpPr>
        <p:spPr bwMode="auto">
          <a:xfrm>
            <a:off x="8727030" y="5645280"/>
            <a:ext cx="4457074" cy="1303809"/>
          </a:xfrm>
          <a:prstGeom prst="rect">
            <a:avLst/>
          </a:prstGeom>
        </p:spPr>
        <p:txBody>
          <a:bodyPr wrap="square" lIns="36000" tIns="36000" rIns="36000" bIns="36000" rtlCol="0" anchor="t">
            <a:spAutoFit/>
          </a:bodyPr>
          <a:lstStyle/>
          <a:p>
            <a:pPr algn="l">
              <a:lnSpc>
                <a:spcPts val="3220"/>
              </a:lnSpc>
              <a:defRPr/>
            </a:pPr>
            <a:r>
              <a:rPr lang="ru-RU" sz="28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Назарьев Тимофей Николаевич</a:t>
            </a:r>
            <a:endParaRPr lang="en-US" sz="28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  <a:p>
            <a:pPr algn="l">
              <a:lnSpc>
                <a:spcPts val="3220"/>
              </a:lnSpc>
              <a:spcBef>
                <a:spcPts val="0"/>
              </a:spcBef>
              <a:defRPr/>
            </a:pPr>
            <a:r>
              <a:rPr lang="ru-RU" sz="28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«</a:t>
            </a:r>
            <a:r>
              <a:rPr lang="ru-RU" sz="2800" dirty="0" err="1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Савоярди</a:t>
            </a:r>
            <a:r>
              <a:rPr lang="ru-RU" sz="28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»</a:t>
            </a:r>
            <a:endParaRPr lang="en-US" sz="28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16013482" y="1028700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l="45789" t="24091" r="47160" b="32522"/>
            <a:stretch/>
          </a:blipFill>
        </p:spPr>
      </p:sp>
      <p:sp>
        <p:nvSpPr>
          <p:cNvPr id="10" name="Freeform 10"/>
          <p:cNvSpPr/>
          <p:nvPr/>
        </p:nvSpPr>
        <p:spPr bwMode="auto">
          <a:xfrm>
            <a:off x="16013482" y="1677274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3"/>
                </a:lnTo>
                <a:lnTo>
                  <a:pt x="0" y="6485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 l="35616" t="11771" r="36170" b="13242"/>
            <a:stretch/>
          </a:blipFill>
        </p:spPr>
      </p:sp>
      <p:sp>
        <p:nvSpPr>
          <p:cNvPr id="11" name="Freeform 11"/>
          <p:cNvSpPr/>
          <p:nvPr/>
        </p:nvSpPr>
        <p:spPr bwMode="auto">
          <a:xfrm>
            <a:off x="16662056" y="7439624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 l="45098" t="12149" r="44511" b="16198"/>
            <a:stretch/>
          </a:blipFill>
        </p:spPr>
      </p:sp>
      <p:sp>
        <p:nvSpPr>
          <p:cNvPr id="12" name="Freeform 12"/>
          <p:cNvSpPr/>
          <p:nvPr/>
        </p:nvSpPr>
        <p:spPr bwMode="auto">
          <a:xfrm>
            <a:off x="6653721" y="5805062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3" y="0"/>
                </a:lnTo>
                <a:lnTo>
                  <a:pt x="648573" y="648573"/>
                </a:lnTo>
                <a:lnTo>
                  <a:pt x="0" y="6485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25542" t="31840" r="34212" b="38278"/>
            <a:stretch/>
          </a:blipFill>
        </p:spPr>
      </p:sp>
      <p:sp>
        <p:nvSpPr>
          <p:cNvPr id="13" name="Freeform 13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rcRect l="45098" t="12149" r="44511" b="16198"/>
            <a:stretch/>
          </a:blipFill>
        </p:spPr>
      </p:sp>
      <p:sp>
        <p:nvSpPr>
          <p:cNvPr id="14" name="TextBox 14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2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92624CA-3367-3C43-8DE4-8F955254B6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99388" y="2158"/>
            <a:ext cx="7904980" cy="92561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15440755" y="3191829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7143" t="27143" r="41062" b="41062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15897492" y="3648566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6167" t="27180" r="48700" b="48756"/>
            <a:stretch/>
          </a:blipFill>
        </p:spPr>
      </p:sp>
      <p:sp>
        <p:nvSpPr>
          <p:cNvPr id="4" name="Freeform 4"/>
          <p:cNvSpPr/>
          <p:nvPr/>
        </p:nvSpPr>
        <p:spPr bwMode="auto"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000"/>
            </a:blip>
            <a:stretch/>
          </a:blipFill>
        </p:spPr>
      </p:sp>
      <p:sp>
        <p:nvSpPr>
          <p:cNvPr id="5" name="Freeform 5"/>
          <p:cNvSpPr/>
          <p:nvPr/>
        </p:nvSpPr>
        <p:spPr bwMode="auto">
          <a:xfrm>
            <a:off x="1028700" y="925830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/>
          </a:blipFill>
        </p:spPr>
      </p:sp>
      <p:sp>
        <p:nvSpPr>
          <p:cNvPr id="6" name="TextBox 6"/>
          <p:cNvSpPr txBox="1"/>
          <p:nvPr/>
        </p:nvSpPr>
        <p:spPr bwMode="auto">
          <a:xfrm>
            <a:off x="1028700" y="1969574"/>
            <a:ext cx="9725574" cy="1813687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 dirty="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АКТУАЛЬНОСТЬ ПРОЕКТА</a:t>
            </a:r>
          </a:p>
        </p:txBody>
      </p:sp>
      <p:grpSp>
        <p:nvGrpSpPr>
          <p:cNvPr id="7" name="Group 7"/>
          <p:cNvGrpSpPr/>
          <p:nvPr/>
        </p:nvGrpSpPr>
        <p:grpSpPr bwMode="auto">
          <a:xfrm>
            <a:off x="7805593" y="5021"/>
            <a:ext cx="8091898" cy="1797040"/>
            <a:chOff x="0" y="0"/>
            <a:chExt cx="4357432" cy="967694"/>
          </a:xfrm>
        </p:grpSpPr>
        <p:sp>
          <p:nvSpPr>
            <p:cNvPr id="8" name="Freeform 8"/>
            <p:cNvSpPr/>
            <p:nvPr/>
          </p:nvSpPr>
          <p:spPr bwMode="auto">
            <a:xfrm>
              <a:off x="0" y="0"/>
              <a:ext cx="4357432" cy="967694"/>
            </a:xfrm>
            <a:custGeom>
              <a:avLst/>
              <a:gdLst/>
              <a:ahLst/>
              <a:cxnLst/>
              <a:rect l="l" t="t" r="r" b="b"/>
              <a:pathLst>
                <a:path w="4357432" h="967694" extrusionOk="0">
                  <a:moveTo>
                    <a:pt x="0" y="0"/>
                  </a:moveTo>
                  <a:lnTo>
                    <a:pt x="4357432" y="0"/>
                  </a:lnTo>
                  <a:lnTo>
                    <a:pt x="4357432" y="967694"/>
                  </a:lnTo>
                  <a:lnTo>
                    <a:pt x="0" y="967694"/>
                  </a:lnTo>
                  <a:close/>
                </a:path>
              </a:pathLst>
            </a:custGeom>
            <a:blipFill>
              <a:blip r:embed="rId6">
                <a:alphaModFix amt="78000"/>
              </a:blip>
              <a:srcRect t="35430" b="52123"/>
              <a:stretch/>
            </a:blipFill>
            <a:ln cap="sq">
              <a:noFill/>
              <a:prstDash val="solid"/>
              <a:miter/>
            </a:ln>
          </p:spPr>
        </p:sp>
      </p:grpSp>
      <p:sp>
        <p:nvSpPr>
          <p:cNvPr id="9" name="TextBox 9"/>
          <p:cNvSpPr txBox="1"/>
          <p:nvPr/>
        </p:nvSpPr>
        <p:spPr bwMode="auto">
          <a:xfrm>
            <a:off x="66503" y="3570952"/>
            <a:ext cx="7282353" cy="5519835"/>
          </a:xfrm>
          <a:prstGeom prst="rect">
            <a:avLst/>
          </a:prstGeom>
        </p:spPr>
        <p:txBody>
          <a:bodyPr wrap="square" lIns="36000" tIns="36000" rIns="36000" bIns="36000" rtlCol="0" anchor="t">
            <a:spAutoFit/>
          </a:bodyPr>
          <a:lstStyle/>
          <a:p>
            <a:pPr marL="781050" lvl="1" indent="-457200">
              <a:lnSpc>
                <a:spcPts val="3900"/>
              </a:lnSpc>
              <a:buFont typeface="+mj-lt"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Рост осведомленности о здоровье и благополучии</a:t>
            </a:r>
          </a:p>
          <a:p>
            <a:pPr marL="781050" lvl="1" indent="-457200">
              <a:lnSpc>
                <a:spcPts val="3900"/>
              </a:lnSpc>
              <a:buFont typeface="+mj-lt"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Растущий спрос на продукты с </a:t>
            </a:r>
            <a:r>
              <a:rPr lang="en-US" sz="24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“</a:t>
            </a:r>
            <a:r>
              <a:rPr lang="ru-RU" sz="24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добавленной ценностью</a:t>
            </a:r>
            <a:r>
              <a:rPr lang="en-US" sz="24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”</a:t>
            </a:r>
            <a:endParaRPr lang="ru-RU" sz="24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  <a:p>
            <a:pPr marL="781050" lvl="1" indent="-457200">
              <a:lnSpc>
                <a:spcPts val="3900"/>
              </a:lnSpc>
              <a:buFont typeface="+mj-lt"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Изменение образа жизни и диетических предпочтений</a:t>
            </a:r>
          </a:p>
          <a:p>
            <a:pPr marL="781050" lvl="1" indent="-457200">
              <a:lnSpc>
                <a:spcPts val="3900"/>
              </a:lnSpc>
              <a:buFont typeface="+mj-lt"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Технологический прогресс в пищевой промышленности</a:t>
            </a:r>
          </a:p>
          <a:p>
            <a:pPr marL="781050" lvl="1" indent="-457200">
              <a:lnSpc>
                <a:spcPts val="3900"/>
              </a:lnSpc>
              <a:buFont typeface="+mj-lt"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Государственная поддержка инноваций в пищевой промышленности</a:t>
            </a:r>
          </a:p>
          <a:p>
            <a:pPr marL="781050" lvl="1" indent="-457200">
              <a:lnSpc>
                <a:spcPts val="3900"/>
              </a:lnSpc>
              <a:buFont typeface="+mj-lt"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Расширение рынка здорового питания</a:t>
            </a:r>
            <a:endParaRPr lang="en-US" sz="30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11" name="Freeform 11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45098" t="12149" r="44511" b="16198"/>
            <a:stretch/>
          </a:blipFill>
        </p:spPr>
      </p:sp>
      <p:sp>
        <p:nvSpPr>
          <p:cNvPr id="12" name="TextBox 12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3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2DCD020-EF39-F601-7A73-50DAD20546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593" y="3570952"/>
            <a:ext cx="9702268" cy="583651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808965" y="9378492"/>
            <a:ext cx="6088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https://adpass.ru/konditerskij-rynok-v-2025-analitika-i-trendy/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7014683" y="8782445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7" y="0"/>
                </a:lnTo>
                <a:lnTo>
                  <a:pt x="418057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2770" t="24200" r="48112" b="48211"/>
            <a:stretch/>
          </a:blipFill>
        </p:spPr>
      </p:sp>
      <p:grpSp>
        <p:nvGrpSpPr>
          <p:cNvPr id="3" name="Group 3"/>
          <p:cNvGrpSpPr/>
          <p:nvPr/>
        </p:nvGrpSpPr>
        <p:grpSpPr bwMode="auto">
          <a:xfrm>
            <a:off x="12883692" y="0"/>
            <a:ext cx="5404308" cy="10287000"/>
            <a:chOff x="0" y="0"/>
            <a:chExt cx="2910182" cy="5539479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0"/>
              <a:ext cx="2910182" cy="5539479"/>
            </a:xfrm>
            <a:custGeom>
              <a:avLst/>
              <a:gdLst/>
              <a:ahLst/>
              <a:cxnLst/>
              <a:rect l="l" t="t" r="r" b="b"/>
              <a:pathLst>
                <a:path w="2910183" h="5539479" extrusionOk="0">
                  <a:moveTo>
                    <a:pt x="0" y="0"/>
                  </a:moveTo>
                  <a:lnTo>
                    <a:pt x="2910183" y="0"/>
                  </a:lnTo>
                  <a:lnTo>
                    <a:pt x="2910183" y="5539479"/>
                  </a:lnTo>
                  <a:lnTo>
                    <a:pt x="0" y="5539479"/>
                  </a:lnTo>
                  <a:close/>
                </a:path>
              </a:pathLst>
            </a:custGeom>
            <a:blipFill>
              <a:blip r:embed="rId3">
                <a:alphaModFix amt="78000"/>
              </a:blip>
              <a:srcRect l="3093" r="3093"/>
              <a:stretch/>
            </a:blipFill>
          </p:spPr>
        </p:sp>
      </p:grpSp>
      <p:sp>
        <p:nvSpPr>
          <p:cNvPr id="5" name="Freeform 5"/>
          <p:cNvSpPr/>
          <p:nvPr/>
        </p:nvSpPr>
        <p:spPr bwMode="auto">
          <a:xfrm>
            <a:off x="1514015" y="7593775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8" y="0"/>
                </a:lnTo>
                <a:lnTo>
                  <a:pt x="418058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l="30145" t="24707" r="46535" b="45587"/>
            <a:stretch/>
          </a:blipFill>
        </p:spPr>
      </p:sp>
      <p:sp>
        <p:nvSpPr>
          <p:cNvPr id="6" name="Freeform 6"/>
          <p:cNvSpPr/>
          <p:nvPr/>
        </p:nvSpPr>
        <p:spPr bwMode="auto">
          <a:xfrm>
            <a:off x="11327956" y="7384747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8" y="0"/>
                </a:lnTo>
                <a:lnTo>
                  <a:pt x="418058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 l="24256" t="23663" r="39223" b="38975"/>
            <a:stretch/>
          </a:blipFill>
        </p:spPr>
      </p:sp>
      <p:sp>
        <p:nvSpPr>
          <p:cNvPr id="7" name="Freeform 7"/>
          <p:cNvSpPr/>
          <p:nvPr/>
        </p:nvSpPr>
        <p:spPr bwMode="auto">
          <a:xfrm>
            <a:off x="8827859" y="646462"/>
            <a:ext cx="2147258" cy="2272231"/>
          </a:xfrm>
          <a:custGeom>
            <a:avLst/>
            <a:gdLst/>
            <a:ahLst/>
            <a:cxnLst/>
            <a:rect l="l" t="t" r="r" b="b"/>
            <a:pathLst>
              <a:path w="2147258" h="2272231" extrusionOk="0">
                <a:moveTo>
                  <a:pt x="0" y="0"/>
                </a:moveTo>
                <a:lnTo>
                  <a:pt x="2147258" y="0"/>
                </a:lnTo>
                <a:lnTo>
                  <a:pt x="2147258" y="2272231"/>
                </a:lnTo>
                <a:lnTo>
                  <a:pt x="0" y="22722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/>
          </a:blipFill>
        </p:spPr>
      </p:sp>
      <p:sp>
        <p:nvSpPr>
          <p:cNvPr id="8" name="Freeform 8"/>
          <p:cNvSpPr/>
          <p:nvPr/>
        </p:nvSpPr>
        <p:spPr bwMode="auto">
          <a:xfrm>
            <a:off x="7432741" y="8345428"/>
            <a:ext cx="442104" cy="442104"/>
          </a:xfrm>
          <a:custGeom>
            <a:avLst/>
            <a:gdLst/>
            <a:ahLst/>
            <a:cxnLst/>
            <a:rect l="l" t="t" r="r" b="b"/>
            <a:pathLst>
              <a:path w="442104" h="442104" extrusionOk="0">
                <a:moveTo>
                  <a:pt x="0" y="0"/>
                </a:moveTo>
                <a:lnTo>
                  <a:pt x="442104" y="0"/>
                </a:lnTo>
                <a:lnTo>
                  <a:pt x="442104" y="442104"/>
                </a:lnTo>
                <a:lnTo>
                  <a:pt x="0" y="4421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24882" t="23315" r="32089" b="30971"/>
            <a:stretch/>
          </a:blipFill>
        </p:spPr>
      </p:sp>
      <p:sp>
        <p:nvSpPr>
          <p:cNvPr id="9" name="TextBox 9"/>
          <p:cNvSpPr txBox="1"/>
          <p:nvPr/>
        </p:nvSpPr>
        <p:spPr bwMode="auto">
          <a:xfrm>
            <a:off x="752417" y="503530"/>
            <a:ext cx="9725574" cy="92786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 dirty="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ПРОБЛЕМА</a:t>
            </a:r>
          </a:p>
        </p:txBody>
      </p:sp>
      <p:sp>
        <p:nvSpPr>
          <p:cNvPr id="10" name="TextBox 10"/>
          <p:cNvSpPr txBox="1"/>
          <p:nvPr/>
        </p:nvSpPr>
        <p:spPr bwMode="auto">
          <a:xfrm>
            <a:off x="250887" y="2046429"/>
            <a:ext cx="11415000" cy="5019698"/>
          </a:xfrm>
          <a:prstGeom prst="rect">
            <a:avLst/>
          </a:prstGeom>
        </p:spPr>
        <p:txBody>
          <a:bodyPr wrap="square" lIns="36000" tIns="36000" rIns="36000" bIns="36000" rtlCol="0" anchor="t">
            <a:spAutoFit/>
          </a:bodyPr>
          <a:lstStyle/>
          <a:p>
            <a:pPr marL="457200" indent="-457200">
              <a:lnSpc>
                <a:spcPts val="3900"/>
              </a:lnSpc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Традиционные десерты часто бедны витаминами, минералами, клетчаткой и другими полезными веществами. Отсутствие функциональных десертов лишает потребителей возможности получать эти важные нутриенты из приятного и удобного продукта. </a:t>
            </a:r>
          </a:p>
          <a:p>
            <a:pPr marL="342900" indent="-342900">
              <a:lnSpc>
                <a:spcPts val="3900"/>
              </a:lnSpc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Плохое здоровье и хронические заболевания приводят к снижению качества жизни, ограничению физической активности и социальной изоляции.</a:t>
            </a:r>
          </a:p>
          <a:p>
            <a:pPr marL="342900" indent="-342900">
              <a:lnSpc>
                <a:spcPts val="3900"/>
              </a:lnSpc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Отсутствие функциональных десертов можно рассматривать как упущенную возможность для улучшения здоровья населения, развития экономики и повышения качества жизни.</a:t>
            </a:r>
          </a:p>
          <a:p>
            <a:pPr marL="342900" indent="-342900">
              <a:lnSpc>
                <a:spcPts val="3900"/>
              </a:lnSpc>
              <a:buFontTx/>
              <a:buChar char="-"/>
              <a:defRPr/>
            </a:pPr>
            <a:endParaRPr lang="en-US" sz="24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11" name="Freeform 11"/>
          <p:cNvSpPr/>
          <p:nvPr/>
        </p:nvSpPr>
        <p:spPr bwMode="auto">
          <a:xfrm>
            <a:off x="1028700" y="925830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/>
          </a:blipFill>
        </p:spPr>
      </p:sp>
      <p:sp>
        <p:nvSpPr>
          <p:cNvPr id="13" name="Freeform 13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rcRect l="45098" t="12149" r="44511" b="16198"/>
            <a:stretch/>
          </a:blipFill>
        </p:spPr>
      </p:sp>
      <p:sp>
        <p:nvSpPr>
          <p:cNvPr id="14" name="TextBox 14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4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6B2717D-329D-895C-4332-FD84AE0FF7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3" r="12583"/>
          <a:stretch>
            <a:fillRect/>
          </a:stretch>
        </p:blipFill>
        <p:spPr>
          <a:xfrm>
            <a:off x="12356656" y="-1"/>
            <a:ext cx="5931344" cy="10287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56BCD85-2F85-83F8-4F3E-39F6859AF56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530" y="7115353"/>
            <a:ext cx="3628702" cy="29022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 bwMode="auto">
          <a:xfrm>
            <a:off x="0" y="0"/>
            <a:ext cx="10354507" cy="5444244"/>
            <a:chOff x="0" y="0"/>
            <a:chExt cx="5575831" cy="2931688"/>
          </a:xfrm>
        </p:grpSpPr>
        <p:sp>
          <p:nvSpPr>
            <p:cNvPr id="3" name="Freeform 3"/>
            <p:cNvSpPr/>
            <p:nvPr/>
          </p:nvSpPr>
          <p:spPr bwMode="auto">
            <a:xfrm>
              <a:off x="0" y="0"/>
              <a:ext cx="5575831" cy="2931688"/>
            </a:xfrm>
            <a:custGeom>
              <a:avLst/>
              <a:gdLst/>
              <a:ahLst/>
              <a:cxnLst/>
              <a:rect l="l" t="t" r="r" b="b"/>
              <a:pathLst>
                <a:path w="5575831" h="2931688" extrusionOk="0">
                  <a:moveTo>
                    <a:pt x="0" y="0"/>
                  </a:moveTo>
                  <a:lnTo>
                    <a:pt x="5575831" y="0"/>
                  </a:lnTo>
                  <a:lnTo>
                    <a:pt x="5575831" y="2931688"/>
                  </a:lnTo>
                  <a:lnTo>
                    <a:pt x="0" y="2931688"/>
                  </a:lnTo>
                  <a:close/>
                </a:path>
              </a:pathLst>
            </a:custGeom>
            <a:blipFill>
              <a:blip r:embed="rId3"/>
              <a:srcRect t="28724" b="41831"/>
              <a:stretch/>
            </a:blipFill>
          </p:spPr>
        </p:sp>
      </p:grpSp>
      <p:grpSp>
        <p:nvGrpSpPr>
          <p:cNvPr id="4" name="Group 4"/>
          <p:cNvGrpSpPr/>
          <p:nvPr/>
        </p:nvGrpSpPr>
        <p:grpSpPr bwMode="auto">
          <a:xfrm>
            <a:off x="10354507" y="5444244"/>
            <a:ext cx="7933493" cy="4842755"/>
            <a:chOff x="0" y="0"/>
            <a:chExt cx="4272132" cy="2607791"/>
          </a:xfrm>
        </p:grpSpPr>
        <p:sp>
          <p:nvSpPr>
            <p:cNvPr id="5" name="Freeform 5"/>
            <p:cNvSpPr/>
            <p:nvPr/>
          </p:nvSpPr>
          <p:spPr bwMode="auto">
            <a:xfrm>
              <a:off x="0" y="0"/>
              <a:ext cx="4272132" cy="2607791"/>
            </a:xfrm>
            <a:custGeom>
              <a:avLst/>
              <a:gdLst/>
              <a:ahLst/>
              <a:cxnLst/>
              <a:rect l="l" t="t" r="r" b="b"/>
              <a:pathLst>
                <a:path w="4272132" h="2607791" extrusionOk="0">
                  <a:moveTo>
                    <a:pt x="0" y="0"/>
                  </a:moveTo>
                  <a:lnTo>
                    <a:pt x="4272132" y="0"/>
                  </a:lnTo>
                  <a:lnTo>
                    <a:pt x="4272132" y="2607791"/>
                  </a:lnTo>
                  <a:lnTo>
                    <a:pt x="0" y="2607791"/>
                  </a:lnTo>
                  <a:close/>
                </a:path>
              </a:pathLst>
            </a:custGeom>
            <a:blipFill>
              <a:blip r:embed="rId4"/>
              <a:srcRect b="65789"/>
              <a:stretch/>
            </a:blipFill>
          </p:spPr>
        </p:sp>
      </p:grpSp>
      <p:sp>
        <p:nvSpPr>
          <p:cNvPr id="6" name="Freeform 6"/>
          <p:cNvSpPr/>
          <p:nvPr/>
        </p:nvSpPr>
        <p:spPr bwMode="auto">
          <a:xfrm>
            <a:off x="17466570" y="4622814"/>
            <a:ext cx="821430" cy="821430"/>
          </a:xfrm>
          <a:custGeom>
            <a:avLst/>
            <a:gdLst/>
            <a:ahLst/>
            <a:cxnLst/>
            <a:rect l="l" t="t" r="r" b="b"/>
            <a:pathLst>
              <a:path w="821430" h="821430" extrusionOk="0">
                <a:moveTo>
                  <a:pt x="0" y="0"/>
                </a:moveTo>
                <a:lnTo>
                  <a:pt x="821430" y="0"/>
                </a:lnTo>
                <a:lnTo>
                  <a:pt x="821430" y="821430"/>
                </a:lnTo>
                <a:lnTo>
                  <a:pt x="0" y="8214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 l="28985" t="30797" r="36231" b="37419"/>
            <a:stretch/>
          </a:blipFill>
        </p:spPr>
      </p:sp>
      <p:sp>
        <p:nvSpPr>
          <p:cNvPr id="7" name="TextBox 7"/>
          <p:cNvSpPr txBox="1"/>
          <p:nvPr/>
        </p:nvSpPr>
        <p:spPr bwMode="auto">
          <a:xfrm>
            <a:off x="11904436" y="280040"/>
            <a:ext cx="4833633" cy="92786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 dirty="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РЕШЕНИЕ</a:t>
            </a:r>
          </a:p>
        </p:txBody>
      </p:sp>
      <p:sp>
        <p:nvSpPr>
          <p:cNvPr id="8" name="TextBox 8"/>
          <p:cNvSpPr txBox="1"/>
          <p:nvPr/>
        </p:nvSpPr>
        <p:spPr bwMode="auto">
          <a:xfrm>
            <a:off x="792334" y="5705268"/>
            <a:ext cx="8769838" cy="4079569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3510"/>
              </a:lnSpc>
              <a:defRPr/>
            </a:pPr>
            <a:endParaRPr dirty="0"/>
          </a:p>
          <a:p>
            <a:pPr marL="582930" lvl="1" indent="-291465">
              <a:lnSpc>
                <a:spcPts val="3510"/>
              </a:lnSpc>
              <a:buFont typeface="Arial"/>
              <a:buChar char="•"/>
              <a:defRPr/>
            </a:pPr>
            <a:r>
              <a:rPr lang="ru-RU" sz="27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Пищевая химия и технология</a:t>
            </a:r>
          </a:p>
          <a:p>
            <a:pPr marL="582930" lvl="1" indent="-291465">
              <a:lnSpc>
                <a:spcPts val="3510"/>
              </a:lnSpc>
              <a:buFont typeface="Arial"/>
              <a:buChar char="•"/>
              <a:defRPr/>
            </a:pPr>
            <a:r>
              <a:rPr lang="ru-RU" sz="27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Нутрициология и биохимия</a:t>
            </a:r>
          </a:p>
          <a:p>
            <a:pPr marL="582930" lvl="1" indent="-291465">
              <a:lnSpc>
                <a:spcPts val="3510"/>
              </a:lnSpc>
              <a:buFont typeface="Arial"/>
              <a:buChar char="•"/>
              <a:defRPr/>
            </a:pPr>
            <a:endParaRPr lang="ru-RU" sz="27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  <a:p>
            <a:pPr marL="291465" lvl="1">
              <a:lnSpc>
                <a:spcPts val="3510"/>
              </a:lnSpc>
              <a:defRPr/>
            </a:pPr>
            <a:r>
              <a:rPr lang="ru-RU" sz="27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Функциональные десерты - это не просто сладость, это инвестиция в ваше здоровье и благополучие. Мы объединили науку, инновации и вкус, чтобы предложить вам десерт, который приносит удовольствие и пользу.</a:t>
            </a:r>
            <a:endParaRPr lang="en-US" sz="27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9" name="TextBox 9"/>
          <p:cNvSpPr txBox="1"/>
          <p:nvPr/>
        </p:nvSpPr>
        <p:spPr bwMode="auto">
          <a:xfrm>
            <a:off x="1252332" y="2043942"/>
            <a:ext cx="7164866" cy="1318260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510"/>
              </a:lnSpc>
              <a:defRPr/>
            </a:pPr>
            <a:r>
              <a:rPr lang="en-US" sz="265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</a:rPr>
              <a:t>💡</a:t>
            </a:r>
            <a:r>
              <a:rPr lang="en-US" sz="2650">
                <a:solidFill>
                  <a:srgbClr val="FFFFFF"/>
                </a:solidFill>
                <a:latin typeface="Trebuchet MS"/>
                <a:ea typeface="Darker Grotesque"/>
                <a:cs typeface="Darker Grotesque"/>
              </a:rPr>
              <a:t> здесь можно добавить схему, принцип действия или визуальную иллюстрацию технологии</a:t>
            </a:r>
          </a:p>
        </p:txBody>
      </p:sp>
      <p:sp>
        <p:nvSpPr>
          <p:cNvPr id="10" name="TextBox 10"/>
          <p:cNvSpPr txBox="1"/>
          <p:nvPr/>
        </p:nvSpPr>
        <p:spPr bwMode="auto">
          <a:xfrm>
            <a:off x="10712419" y="7187442"/>
            <a:ext cx="7164866" cy="1318260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510"/>
              </a:lnSpc>
              <a:defRPr/>
            </a:pPr>
            <a:r>
              <a:rPr lang="en-US" sz="2650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</a:rPr>
              <a:t>💡 </a:t>
            </a:r>
            <a:r>
              <a:rPr lang="en-US" sz="2650">
                <a:solidFill>
                  <a:srgbClr val="FFFFFF"/>
                </a:solidFill>
                <a:latin typeface="Trebuchet MS"/>
                <a:ea typeface="Darker Grotesque"/>
                <a:cs typeface="Darker Grotesque"/>
              </a:rPr>
              <a:t>здесь можно добавить схему, принцип действия или визуальную иллюстрацию технологии</a:t>
            </a:r>
          </a:p>
        </p:txBody>
      </p:sp>
      <p:sp>
        <p:nvSpPr>
          <p:cNvPr id="11" name="TextBox 11"/>
          <p:cNvSpPr txBox="1"/>
          <p:nvPr/>
        </p:nvSpPr>
        <p:spPr bwMode="auto">
          <a:xfrm>
            <a:off x="11060579" y="1207902"/>
            <a:ext cx="5699919" cy="3197148"/>
          </a:xfrm>
          <a:prstGeom prst="rect">
            <a:avLst/>
          </a:prstGeom>
        </p:spPr>
        <p:txBody>
          <a:bodyPr wrap="square" lIns="36000" tIns="36000" rIns="36000" bIns="36000" rtlCol="0" anchor="t">
            <a:spAutoFit/>
          </a:bodyPr>
          <a:lstStyle/>
          <a:p>
            <a:pPr marL="457200" indent="-457200">
              <a:lnSpc>
                <a:spcPts val="3510"/>
              </a:lnSpc>
              <a:buFont typeface="Wingdings" panose="05000000000000000000" pitchFamily="2" charset="2"/>
              <a:buChar char="Ø"/>
              <a:defRPr/>
            </a:pPr>
            <a:r>
              <a:rPr lang="ru-RU" sz="2800" dirty="0"/>
              <a:t>Создание десерта с повышенной биологической ценностью</a:t>
            </a:r>
          </a:p>
          <a:p>
            <a:pPr marL="457200" indent="-457200">
              <a:lnSpc>
                <a:spcPts val="3510"/>
              </a:lnSpc>
              <a:buFont typeface="Wingdings" panose="05000000000000000000" pitchFamily="2" charset="2"/>
              <a:buChar char="Ø"/>
              <a:defRPr/>
            </a:pPr>
            <a:r>
              <a:rPr lang="ru-RU" sz="2800" dirty="0">
                <a:solidFill>
                  <a:srgbClr val="000000"/>
                </a:solidFill>
                <a:ea typeface="Darker Grotesque"/>
                <a:cs typeface="Darker Grotesque"/>
              </a:rPr>
              <a:t>Использование современных технологий обработки сырья</a:t>
            </a:r>
          </a:p>
          <a:p>
            <a:pPr marL="457200" indent="-457200">
              <a:lnSpc>
                <a:spcPts val="3510"/>
              </a:lnSpc>
              <a:buFont typeface="Wingdings" panose="05000000000000000000" pitchFamily="2" charset="2"/>
              <a:buChar char="Ø"/>
              <a:defRPr/>
            </a:pPr>
            <a:r>
              <a:rPr lang="ru-RU" sz="2800" dirty="0">
                <a:solidFill>
                  <a:srgbClr val="000000"/>
                </a:solidFill>
                <a:ea typeface="Darker Grotesque"/>
                <a:cs typeface="Darker Grotesque"/>
              </a:rPr>
              <a:t>Информирование потребителей о пользе функциональных десертов</a:t>
            </a:r>
            <a:endParaRPr lang="en-US" sz="2800" dirty="0">
              <a:solidFill>
                <a:srgbClr val="000000"/>
              </a:solidFill>
              <a:ea typeface="Darker Grotesque"/>
              <a:cs typeface="Darker Grotesque"/>
            </a:endParaRPr>
          </a:p>
        </p:txBody>
      </p:sp>
      <p:sp>
        <p:nvSpPr>
          <p:cNvPr id="12" name="Freeform 12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 l="45098" t="12149" r="44511" b="16198"/>
            <a:stretch/>
          </a:blipFill>
        </p:spPr>
      </p:sp>
      <p:sp>
        <p:nvSpPr>
          <p:cNvPr id="13" name="TextBox 13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5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BFABF18-AA90-E94A-A7C0-B5E390BD86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4" y="0"/>
            <a:ext cx="10354506" cy="547173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5A9C0DB-8982-5DA8-1675-A77F05B8AD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506" y="5017838"/>
            <a:ext cx="7933493" cy="526916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15440755" y="3191829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7143" t="27143" r="41062" b="41062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15897492" y="3648566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6167" t="27180" r="48700" b="48756"/>
            <a:stretch/>
          </a:blipFill>
        </p:spPr>
      </p:sp>
      <p:sp>
        <p:nvSpPr>
          <p:cNvPr id="4" name="Freeform 4"/>
          <p:cNvSpPr/>
          <p:nvPr/>
        </p:nvSpPr>
        <p:spPr bwMode="auto"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000"/>
            </a:blip>
            <a:stretch/>
          </a:blipFill>
        </p:spPr>
      </p:sp>
      <p:sp>
        <p:nvSpPr>
          <p:cNvPr id="5" name="Freeform 5"/>
          <p:cNvSpPr/>
          <p:nvPr/>
        </p:nvSpPr>
        <p:spPr bwMode="auto">
          <a:xfrm>
            <a:off x="1028700" y="925830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/>
          </a:blipFill>
        </p:spPr>
      </p:sp>
      <p:sp>
        <p:nvSpPr>
          <p:cNvPr id="6" name="TextBox 6"/>
          <p:cNvSpPr txBox="1"/>
          <p:nvPr/>
        </p:nvSpPr>
        <p:spPr bwMode="auto">
          <a:xfrm>
            <a:off x="324286" y="1793073"/>
            <a:ext cx="13278615" cy="976156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>
              <a:lnSpc>
                <a:spcPts val="7005"/>
              </a:lnSpc>
              <a:defRPr/>
            </a:pPr>
            <a:r>
              <a:rPr lang="ru-RU" sz="6800" dirty="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Тирамису «Крымская Ночь»</a:t>
            </a:r>
            <a:endParaRPr lang="en-US" sz="6800" dirty="0">
              <a:solidFill>
                <a:srgbClr val="000000"/>
              </a:solidFill>
              <a:latin typeface="Cy Grotesk Key"/>
              <a:ea typeface="Cy Grotesk Key"/>
              <a:cs typeface="Cy Grotesk Key"/>
            </a:endParaRPr>
          </a:p>
        </p:txBody>
      </p:sp>
      <p:grpSp>
        <p:nvGrpSpPr>
          <p:cNvPr id="7" name="Group 7"/>
          <p:cNvGrpSpPr/>
          <p:nvPr/>
        </p:nvGrpSpPr>
        <p:grpSpPr bwMode="auto">
          <a:xfrm>
            <a:off x="7805593" y="5021"/>
            <a:ext cx="8091898" cy="1797040"/>
            <a:chOff x="0" y="0"/>
            <a:chExt cx="4357432" cy="967694"/>
          </a:xfrm>
        </p:grpSpPr>
        <p:sp>
          <p:nvSpPr>
            <p:cNvPr id="8" name="Freeform 8"/>
            <p:cNvSpPr/>
            <p:nvPr/>
          </p:nvSpPr>
          <p:spPr bwMode="auto">
            <a:xfrm>
              <a:off x="0" y="0"/>
              <a:ext cx="4357432" cy="967694"/>
            </a:xfrm>
            <a:custGeom>
              <a:avLst/>
              <a:gdLst/>
              <a:ahLst/>
              <a:cxnLst/>
              <a:rect l="l" t="t" r="r" b="b"/>
              <a:pathLst>
                <a:path w="4357432" h="967694" extrusionOk="0">
                  <a:moveTo>
                    <a:pt x="0" y="0"/>
                  </a:moveTo>
                  <a:lnTo>
                    <a:pt x="4357432" y="0"/>
                  </a:lnTo>
                  <a:lnTo>
                    <a:pt x="4357432" y="967694"/>
                  </a:lnTo>
                  <a:lnTo>
                    <a:pt x="0" y="967694"/>
                  </a:lnTo>
                  <a:close/>
                </a:path>
              </a:pathLst>
            </a:custGeom>
            <a:blipFill>
              <a:blip r:embed="rId6">
                <a:alphaModFix amt="78000"/>
              </a:blip>
              <a:srcRect t="35430" b="52123"/>
              <a:stretch/>
            </a:blipFill>
            <a:ln cap="sq">
              <a:noFill/>
              <a:prstDash val="solid"/>
              <a:miter/>
            </a:ln>
          </p:spPr>
        </p:sp>
      </p:grpSp>
      <p:sp>
        <p:nvSpPr>
          <p:cNvPr id="11" name="Freeform 11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45098" t="12149" r="44511" b="16198"/>
            <a:stretch/>
          </a:blipFill>
        </p:spPr>
      </p:sp>
      <p:sp>
        <p:nvSpPr>
          <p:cNvPr id="12" name="TextBox 12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6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2FE23FD-743B-4FCD-E9BF-1C52F4F946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97" b="25092"/>
          <a:stretch>
            <a:fillRect/>
          </a:stretch>
        </p:blipFill>
        <p:spPr>
          <a:xfrm>
            <a:off x="7805593" y="17272"/>
            <a:ext cx="8091898" cy="181368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CAF5490-4CFB-66D4-FA73-B5FA5E2DBF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6" t="51708" r="52924" b="16175"/>
          <a:stretch>
            <a:fillRect/>
          </a:stretch>
        </p:blipFill>
        <p:spPr>
          <a:xfrm>
            <a:off x="1180820" y="6766977"/>
            <a:ext cx="3257619" cy="281022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7D6BF33-063E-E0FF-878F-54C8EB972A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7" t="20604" r="8348" b="48700"/>
          <a:stretch>
            <a:fillRect/>
          </a:stretch>
        </p:blipFill>
        <p:spPr>
          <a:xfrm>
            <a:off x="14494423" y="2713530"/>
            <a:ext cx="3074504" cy="308775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93651E4-3FD0-72E0-C16A-62368FC004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9" t="3362" r="32374" b="66223"/>
          <a:stretch>
            <a:fillRect/>
          </a:stretch>
        </p:blipFill>
        <p:spPr>
          <a:xfrm>
            <a:off x="278148" y="2865121"/>
            <a:ext cx="3442366" cy="295858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521D698-B3DB-8C4E-BA1F-896130970A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16" t="64092" r="752" b="7617"/>
          <a:stretch>
            <a:fillRect/>
          </a:stretch>
        </p:blipFill>
        <p:spPr>
          <a:xfrm>
            <a:off x="12617732" y="6560651"/>
            <a:ext cx="3922644" cy="291038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1E9E769-9E1F-53A0-85F3-209D58428E49}"/>
              </a:ext>
            </a:extLst>
          </p:cNvPr>
          <p:cNvSpPr txBox="1"/>
          <p:nvPr/>
        </p:nvSpPr>
        <p:spPr>
          <a:xfrm>
            <a:off x="4836818" y="2692658"/>
            <a:ext cx="7515314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•  Основа: Вместо традиционного печенья "</a:t>
            </a:r>
            <a:r>
              <a:rPr lang="ru-RU" sz="2400" b="1" dirty="0" err="1"/>
              <a:t>Савоярди</a:t>
            </a:r>
            <a:r>
              <a:rPr lang="ru-RU" sz="2400" b="1" dirty="0"/>
              <a:t>" используются нежные, слегка сладковатые бисквиты, сделанные из свеклы. Они придают десерту красивый рубиновый цвет и легкий землистый оттенок вкуса.</a:t>
            </a:r>
          </a:p>
          <a:p>
            <a:endParaRPr lang="ru-RU" sz="2400" b="1" dirty="0"/>
          </a:p>
          <a:p>
            <a:r>
              <a:rPr lang="ru-RU" sz="2400" b="1" dirty="0"/>
              <a:t>•  Пропитка: Бисквиты не пропитаны кофе, как в классическом тирамису, а нежным смородиновым сиропом. Это добавляет яркую ягодную кислинку и освежает десерт.</a:t>
            </a:r>
          </a:p>
          <a:p>
            <a:endParaRPr lang="ru-RU" sz="2400" b="1" dirty="0"/>
          </a:p>
          <a:p>
            <a:r>
              <a:rPr lang="ru-RU" sz="2400" b="1" dirty="0"/>
              <a:t>•  Крем: Вместо традиционного крема используется крем на основе сливочного сыра Маскарпоне, смешанного с измельченным свежим инжиром. Это придает крему насыщенный фруктовый вкус и приятную текстуру.</a:t>
            </a:r>
          </a:p>
          <a:p>
            <a:endParaRPr lang="ru-RU" sz="2400" b="1" dirty="0"/>
          </a:p>
          <a:p>
            <a:r>
              <a:rPr lang="ru-RU" sz="2400" b="1" dirty="0"/>
              <a:t>•  Посыпка: Десерт посыпан пудрой, сделанной из сушеной свеклы. Эта пудра добавляет десерту легкий сладковатый оттенок и красивый визуальный эффект.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 bwMode="auto">
          <a:xfrm>
            <a:off x="12883692" y="0"/>
            <a:ext cx="5404308" cy="10287000"/>
            <a:chOff x="0" y="0"/>
            <a:chExt cx="2910182" cy="5539479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0"/>
              <a:ext cx="2910182" cy="5539479"/>
            </a:xfrm>
            <a:custGeom>
              <a:avLst/>
              <a:gdLst/>
              <a:ahLst/>
              <a:cxnLst/>
              <a:rect l="l" t="t" r="r" b="b"/>
              <a:pathLst>
                <a:path w="2910183" h="5539479" extrusionOk="0">
                  <a:moveTo>
                    <a:pt x="0" y="0"/>
                  </a:moveTo>
                  <a:lnTo>
                    <a:pt x="2910183" y="0"/>
                  </a:lnTo>
                  <a:lnTo>
                    <a:pt x="2910183" y="5539479"/>
                  </a:lnTo>
                  <a:lnTo>
                    <a:pt x="0" y="5539479"/>
                  </a:lnTo>
                  <a:close/>
                </a:path>
              </a:pathLst>
            </a:custGeom>
            <a:blipFill>
              <a:blip r:embed="rId2">
                <a:alphaModFix amt="78000"/>
              </a:blip>
              <a:srcRect l="3093" r="3093"/>
              <a:stretch/>
            </a:blipFill>
          </p:spPr>
        </p:sp>
      </p:grpSp>
      <p:sp>
        <p:nvSpPr>
          <p:cNvPr id="2" name="Freeform 2"/>
          <p:cNvSpPr/>
          <p:nvPr/>
        </p:nvSpPr>
        <p:spPr bwMode="auto">
          <a:xfrm>
            <a:off x="7014683" y="8782445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7" y="0"/>
                </a:lnTo>
                <a:lnTo>
                  <a:pt x="418057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2770" t="24200" r="48112" b="48211"/>
            <a:stretch/>
          </a:blipFill>
        </p:spPr>
      </p:sp>
      <p:sp>
        <p:nvSpPr>
          <p:cNvPr id="5" name="Freeform 5"/>
          <p:cNvSpPr/>
          <p:nvPr/>
        </p:nvSpPr>
        <p:spPr bwMode="auto">
          <a:xfrm>
            <a:off x="1514015" y="8374363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8" y="0"/>
                </a:lnTo>
                <a:lnTo>
                  <a:pt x="418058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l="30145" t="24707" r="46535" b="45587"/>
            <a:stretch/>
          </a:blipFill>
        </p:spPr>
      </p:sp>
      <p:sp>
        <p:nvSpPr>
          <p:cNvPr id="6" name="Freeform 6"/>
          <p:cNvSpPr/>
          <p:nvPr/>
        </p:nvSpPr>
        <p:spPr bwMode="auto">
          <a:xfrm>
            <a:off x="11456494" y="9167224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7" y="0"/>
                </a:lnTo>
                <a:lnTo>
                  <a:pt x="418057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 l="24256" t="23663" r="39223" b="38975"/>
            <a:stretch/>
          </a:blipFill>
        </p:spPr>
      </p:sp>
      <p:sp>
        <p:nvSpPr>
          <p:cNvPr id="7" name="Freeform 7"/>
          <p:cNvSpPr/>
          <p:nvPr/>
        </p:nvSpPr>
        <p:spPr bwMode="auto">
          <a:xfrm>
            <a:off x="8827859" y="646462"/>
            <a:ext cx="2147258" cy="2272231"/>
          </a:xfrm>
          <a:custGeom>
            <a:avLst/>
            <a:gdLst/>
            <a:ahLst/>
            <a:cxnLst/>
            <a:rect l="l" t="t" r="r" b="b"/>
            <a:pathLst>
              <a:path w="2147258" h="2272231" extrusionOk="0">
                <a:moveTo>
                  <a:pt x="0" y="0"/>
                </a:moveTo>
                <a:lnTo>
                  <a:pt x="2147258" y="0"/>
                </a:lnTo>
                <a:lnTo>
                  <a:pt x="2147258" y="2272231"/>
                </a:lnTo>
                <a:lnTo>
                  <a:pt x="0" y="22722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/>
          </a:blipFill>
        </p:spPr>
      </p:sp>
      <p:sp>
        <p:nvSpPr>
          <p:cNvPr id="8" name="Freeform 8"/>
          <p:cNvSpPr/>
          <p:nvPr/>
        </p:nvSpPr>
        <p:spPr bwMode="auto">
          <a:xfrm>
            <a:off x="7432741" y="8345428"/>
            <a:ext cx="442104" cy="442104"/>
          </a:xfrm>
          <a:custGeom>
            <a:avLst/>
            <a:gdLst/>
            <a:ahLst/>
            <a:cxnLst/>
            <a:rect l="l" t="t" r="r" b="b"/>
            <a:pathLst>
              <a:path w="442104" h="442104" extrusionOk="0">
                <a:moveTo>
                  <a:pt x="0" y="0"/>
                </a:moveTo>
                <a:lnTo>
                  <a:pt x="442104" y="0"/>
                </a:lnTo>
                <a:lnTo>
                  <a:pt x="442104" y="442104"/>
                </a:lnTo>
                <a:lnTo>
                  <a:pt x="0" y="4421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24882" t="23315" r="32089" b="30971"/>
            <a:stretch/>
          </a:blipFill>
        </p:spPr>
      </p:sp>
      <p:sp>
        <p:nvSpPr>
          <p:cNvPr id="9" name="TextBox 9"/>
          <p:cNvSpPr txBox="1"/>
          <p:nvPr/>
        </p:nvSpPr>
        <p:spPr bwMode="auto">
          <a:xfrm>
            <a:off x="1028700" y="1133475"/>
            <a:ext cx="9725574" cy="1813687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ЦЕЛЕВАЯ АУДИТОРИЯ</a:t>
            </a:r>
          </a:p>
        </p:txBody>
      </p:sp>
      <p:sp>
        <p:nvSpPr>
          <p:cNvPr id="10" name="TextBox 10"/>
          <p:cNvSpPr txBox="1"/>
          <p:nvPr/>
        </p:nvSpPr>
        <p:spPr bwMode="auto">
          <a:xfrm>
            <a:off x="309657" y="1974533"/>
            <a:ext cx="11509326" cy="403712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3900"/>
              </a:lnSpc>
              <a:defRPr/>
            </a:pPr>
            <a:endParaRPr lang="ru-RU" sz="36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  <a:p>
            <a:pPr marL="457200" indent="-457200" algn="l">
              <a:lnSpc>
                <a:spcPts val="3900"/>
              </a:lnSpc>
              <a:buFontTx/>
              <a:buChar char="-"/>
              <a:defRPr/>
            </a:pPr>
            <a:r>
              <a:rPr lang="ru-RU" sz="36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Спортсмены</a:t>
            </a:r>
          </a:p>
          <a:p>
            <a:pPr marL="457200" indent="-457200" algn="l">
              <a:lnSpc>
                <a:spcPts val="3900"/>
              </a:lnSpc>
              <a:buFontTx/>
              <a:buChar char="-"/>
              <a:defRPr/>
            </a:pPr>
            <a:endParaRPr lang="ru-RU" sz="36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  <a:p>
            <a:pPr marL="457200" indent="-457200" algn="l">
              <a:lnSpc>
                <a:spcPts val="3900"/>
              </a:lnSpc>
              <a:buFontTx/>
              <a:buChar char="-"/>
              <a:defRPr/>
            </a:pPr>
            <a:r>
              <a:rPr lang="ru-RU" sz="36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Люди, следящие за своим здоровьем</a:t>
            </a:r>
          </a:p>
          <a:p>
            <a:pPr marL="457200" indent="-457200" algn="l">
              <a:lnSpc>
                <a:spcPts val="3900"/>
              </a:lnSpc>
              <a:buFontTx/>
              <a:buChar char="-"/>
              <a:defRPr/>
            </a:pPr>
            <a:endParaRPr lang="ru-RU" sz="36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  <a:p>
            <a:pPr marL="457200" indent="-457200" algn="l">
              <a:lnSpc>
                <a:spcPts val="3900"/>
              </a:lnSpc>
              <a:buFontTx/>
              <a:buChar char="-"/>
              <a:defRPr/>
            </a:pPr>
            <a:r>
              <a:rPr lang="ru-RU" sz="36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Гости города Севастополь</a:t>
            </a:r>
          </a:p>
          <a:p>
            <a:pPr marL="457200" indent="-457200" algn="l">
              <a:lnSpc>
                <a:spcPts val="3900"/>
              </a:lnSpc>
              <a:buFontTx/>
              <a:buChar char="-"/>
              <a:defRPr/>
            </a:pPr>
            <a:endParaRPr lang="ru-RU" sz="30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  <a:p>
            <a:pPr marL="457200" indent="-457200" algn="l">
              <a:lnSpc>
                <a:spcPts val="3900"/>
              </a:lnSpc>
              <a:buFontTx/>
              <a:buChar char="-"/>
              <a:defRPr/>
            </a:pPr>
            <a:endParaRPr lang="en-US" sz="30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11" name="Freeform 11"/>
          <p:cNvSpPr/>
          <p:nvPr/>
        </p:nvSpPr>
        <p:spPr bwMode="auto">
          <a:xfrm>
            <a:off x="1028700" y="925830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/>
          </a:blipFill>
        </p:spPr>
      </p:sp>
      <p:sp>
        <p:nvSpPr>
          <p:cNvPr id="12" name="Freeform 12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rcRect l="45098" t="12149" r="44511" b="16198"/>
            <a:stretch/>
          </a:blipFill>
        </p:spPr>
      </p:sp>
      <p:sp>
        <p:nvSpPr>
          <p:cNvPr id="13" name="TextBox 13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7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F4AE007-2420-B79C-453A-C71E34C7A0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1" r="42337"/>
          <a:stretch>
            <a:fillRect/>
          </a:stretch>
        </p:blipFill>
        <p:spPr>
          <a:xfrm>
            <a:off x="12883692" y="0"/>
            <a:ext cx="5404308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16652345" y="8651345"/>
            <a:ext cx="606955" cy="606955"/>
          </a:xfrm>
          <a:custGeom>
            <a:avLst/>
            <a:gdLst/>
            <a:ahLst/>
            <a:cxnLst/>
            <a:rect l="l" t="t" r="r" b="b"/>
            <a:pathLst>
              <a:path w="606955" h="606955" extrusionOk="0">
                <a:moveTo>
                  <a:pt x="0" y="0"/>
                </a:moveTo>
                <a:lnTo>
                  <a:pt x="606955" y="0"/>
                </a:lnTo>
                <a:lnTo>
                  <a:pt x="606955" y="606955"/>
                </a:lnTo>
                <a:lnTo>
                  <a:pt x="0" y="6069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3844" t="23174" r="27073" b="26485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10840320" y="2061337"/>
            <a:ext cx="644220" cy="644220"/>
          </a:xfrm>
          <a:custGeom>
            <a:avLst/>
            <a:gdLst/>
            <a:ahLst/>
            <a:cxnLst/>
            <a:rect l="l" t="t" r="r" b="b"/>
            <a:pathLst>
              <a:path w="644220" h="644220" extrusionOk="0">
                <a:moveTo>
                  <a:pt x="0" y="0"/>
                </a:moveTo>
                <a:lnTo>
                  <a:pt x="644220" y="0"/>
                </a:lnTo>
                <a:lnTo>
                  <a:pt x="644220" y="644220"/>
                </a:lnTo>
                <a:lnTo>
                  <a:pt x="0" y="6442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1361" t="16007" r="47161" b="46630"/>
            <a:stretch/>
          </a:blipFill>
        </p:spPr>
      </p:sp>
      <p:sp>
        <p:nvSpPr>
          <p:cNvPr id="4" name="Freeform 4"/>
          <p:cNvSpPr/>
          <p:nvPr/>
        </p:nvSpPr>
        <p:spPr bwMode="auto">
          <a:xfrm>
            <a:off x="10196102" y="2061337"/>
            <a:ext cx="644220" cy="644220"/>
          </a:xfrm>
          <a:custGeom>
            <a:avLst/>
            <a:gdLst/>
            <a:ahLst/>
            <a:cxnLst/>
            <a:rect l="l" t="t" r="r" b="b"/>
            <a:pathLst>
              <a:path w="644220" h="644220" extrusionOk="0">
                <a:moveTo>
                  <a:pt x="0" y="0"/>
                </a:moveTo>
                <a:lnTo>
                  <a:pt x="644219" y="0"/>
                </a:lnTo>
                <a:lnTo>
                  <a:pt x="644219" y="644220"/>
                </a:lnTo>
                <a:lnTo>
                  <a:pt x="0" y="6442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l="61291" t="22306" r="29573" b="21486"/>
            <a:stretch/>
          </a:blipFill>
        </p:spPr>
      </p:sp>
      <p:sp>
        <p:nvSpPr>
          <p:cNvPr id="6" name="TextBox 6"/>
          <p:cNvSpPr txBox="1"/>
          <p:nvPr/>
        </p:nvSpPr>
        <p:spPr bwMode="auto">
          <a:xfrm>
            <a:off x="1063666" y="928739"/>
            <a:ext cx="6883865" cy="97038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000" dirty="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КОНКУРЕНТЫ</a:t>
            </a:r>
          </a:p>
        </p:txBody>
      </p:sp>
      <p:sp>
        <p:nvSpPr>
          <p:cNvPr id="7" name="TextBox 7"/>
          <p:cNvSpPr txBox="1"/>
          <p:nvPr/>
        </p:nvSpPr>
        <p:spPr bwMode="auto">
          <a:xfrm>
            <a:off x="66503" y="2061337"/>
            <a:ext cx="8878192" cy="353698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marL="781050" lvl="1" indent="-457200">
              <a:lnSpc>
                <a:spcPts val="3900"/>
              </a:lnSpc>
              <a:buFont typeface="Wingdings" panose="05000000000000000000" pitchFamily="2" charset="2"/>
              <a:buChar char="Ø"/>
              <a:defRPr/>
            </a:pPr>
            <a:r>
              <a:rPr lang="ru-RU" sz="30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Кафе и рестораны, предлагающие тирамису</a:t>
            </a:r>
          </a:p>
          <a:p>
            <a:pPr marL="781050" lvl="1" indent="-457200">
              <a:lnSpc>
                <a:spcPts val="3900"/>
              </a:lnSpc>
              <a:buFont typeface="Wingdings" panose="05000000000000000000" pitchFamily="2" charset="2"/>
              <a:buChar char="Ø"/>
              <a:defRPr/>
            </a:pPr>
            <a:r>
              <a:rPr lang="ru-RU" sz="30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 Производители кондитерских изделий</a:t>
            </a:r>
          </a:p>
          <a:p>
            <a:pPr marL="781050" lvl="1" indent="-457200">
              <a:lnSpc>
                <a:spcPts val="3900"/>
              </a:lnSpc>
              <a:buFont typeface="Wingdings" panose="05000000000000000000" pitchFamily="2" charset="2"/>
              <a:buChar char="Ø"/>
              <a:defRPr/>
            </a:pPr>
            <a:r>
              <a:rPr lang="ru-RU" sz="30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Заведения, предлагающие здоровые альтернативы десертам</a:t>
            </a:r>
          </a:p>
          <a:p>
            <a:pPr marL="781050" lvl="1" indent="-457200">
              <a:lnSpc>
                <a:spcPts val="3900"/>
              </a:lnSpc>
              <a:buFont typeface="Wingdings" panose="05000000000000000000" pitchFamily="2" charset="2"/>
              <a:buChar char="Ø"/>
              <a:defRPr/>
            </a:pPr>
            <a:r>
              <a:rPr lang="ru-RU" sz="30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Производители функциональных продуктов питания</a:t>
            </a:r>
          </a:p>
          <a:p>
            <a:pPr marL="781050" lvl="1" indent="-457200">
              <a:lnSpc>
                <a:spcPts val="3900"/>
              </a:lnSpc>
              <a:buFont typeface="Wingdings" panose="05000000000000000000" pitchFamily="2" charset="2"/>
              <a:buChar char="Ø"/>
              <a:defRPr/>
            </a:pPr>
            <a:r>
              <a:rPr lang="ru-RU" sz="30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 Домашние кондитеры</a:t>
            </a:r>
            <a:endParaRPr lang="en-US" sz="30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grpSp>
        <p:nvGrpSpPr>
          <p:cNvPr id="8" name="Group 8"/>
          <p:cNvGrpSpPr/>
          <p:nvPr/>
        </p:nvGrpSpPr>
        <p:grpSpPr bwMode="auto">
          <a:xfrm>
            <a:off x="9144282" y="8480369"/>
            <a:ext cx="8091898" cy="1797040"/>
            <a:chOff x="150971" y="-290329"/>
            <a:chExt cx="4357432" cy="967694"/>
          </a:xfrm>
        </p:grpSpPr>
        <p:sp>
          <p:nvSpPr>
            <p:cNvPr id="9" name="Freeform 9"/>
            <p:cNvSpPr/>
            <p:nvPr/>
          </p:nvSpPr>
          <p:spPr bwMode="auto">
            <a:xfrm>
              <a:off x="150971" y="-290329"/>
              <a:ext cx="4357432" cy="967694"/>
            </a:xfrm>
            <a:custGeom>
              <a:avLst/>
              <a:gdLst/>
              <a:ahLst/>
              <a:cxnLst/>
              <a:rect l="l" t="t" r="r" b="b"/>
              <a:pathLst>
                <a:path w="4357432" h="967694" extrusionOk="0">
                  <a:moveTo>
                    <a:pt x="0" y="0"/>
                  </a:moveTo>
                  <a:lnTo>
                    <a:pt x="4357432" y="0"/>
                  </a:lnTo>
                  <a:lnTo>
                    <a:pt x="4357432" y="967694"/>
                  </a:lnTo>
                  <a:lnTo>
                    <a:pt x="0" y="967694"/>
                  </a:lnTo>
                  <a:close/>
                </a:path>
              </a:pathLst>
            </a:custGeom>
            <a:blipFill>
              <a:blip r:embed="rId5">
                <a:alphaModFix amt="78000"/>
              </a:blip>
              <a:srcRect t="35430" b="52123"/>
              <a:stretch/>
            </a:blipFill>
            <a:ln cap="sq">
              <a:noFill/>
              <a:prstDash val="solid"/>
              <a:miter/>
            </a:ln>
          </p:spPr>
        </p:sp>
      </p:grpSp>
      <p:sp>
        <p:nvSpPr>
          <p:cNvPr id="10" name="Freeform 10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 l="45098" t="12149" r="44511" b="16198"/>
            <a:stretch/>
          </a:blipFill>
        </p:spPr>
      </p:sp>
      <p:sp>
        <p:nvSpPr>
          <p:cNvPr id="11" name="TextBox 11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923C59-FC92-3A63-98AC-75F15707CC61}"/>
              </a:ext>
            </a:extLst>
          </p:cNvPr>
          <p:cNvSpPr txBox="1"/>
          <p:nvPr/>
        </p:nvSpPr>
        <p:spPr>
          <a:xfrm>
            <a:off x="10196102" y="2631502"/>
            <a:ext cx="72388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/>
              <a:t>•  Уникальность рецептуры и вкуса.</a:t>
            </a:r>
          </a:p>
          <a:p>
            <a:r>
              <a:rPr lang="ru-RU" sz="3000" dirty="0"/>
              <a:t>•  Полезные свойства за счёт натуральных ингредиентов</a:t>
            </a:r>
          </a:p>
          <a:p>
            <a:r>
              <a:rPr lang="ru-RU" sz="3000" dirty="0"/>
              <a:t>•  Привлекательная цена.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953CE0F-127B-0B3F-39D6-F127E79FB437}"/>
              </a:ext>
            </a:extLst>
          </p:cNvPr>
          <p:cNvSpPr/>
          <p:nvPr/>
        </p:nvSpPr>
        <p:spPr>
          <a:xfrm>
            <a:off x="9643914" y="883461"/>
            <a:ext cx="800732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0" cap="none" spc="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Чем наш десерт лучше?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0F628F2-0D58-19EC-6995-A70944B09FE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65" y="6027710"/>
            <a:ext cx="2598042" cy="25980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D073F29-3CBA-1FD9-CD02-EFF511AD89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011" y="7062046"/>
            <a:ext cx="3353562" cy="219625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BE228FC-ACA9-54B8-2DFF-90FB363054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125" y="5380836"/>
            <a:ext cx="2237537" cy="22375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BC8FCB8-8102-813F-D4DE-66E5D44A7C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540" y="6194516"/>
            <a:ext cx="2237537" cy="21927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71133BA-8793-7912-24A2-1D0C5E53E1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8285" y="5356282"/>
            <a:ext cx="2237537" cy="22375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6561126"/>
            <a:ext cx="5402000" cy="3662373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 bwMode="auto">
          <a:xfrm>
            <a:off x="9778244" y="2529105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7" y="0"/>
                </a:lnTo>
                <a:lnTo>
                  <a:pt x="418057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2770" t="24200" r="48112" b="48211"/>
            <a:stretch/>
          </a:blipFill>
        </p:spPr>
      </p:sp>
      <p:sp>
        <p:nvSpPr>
          <p:cNvPr id="5" name="Freeform 5"/>
          <p:cNvSpPr/>
          <p:nvPr/>
        </p:nvSpPr>
        <p:spPr bwMode="auto">
          <a:xfrm>
            <a:off x="14341442" y="9429750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8" y="0"/>
                </a:lnTo>
                <a:lnTo>
                  <a:pt x="418058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l="30145" t="24707" r="46535" b="45587"/>
            <a:stretch/>
          </a:blipFill>
        </p:spPr>
      </p:sp>
      <p:sp>
        <p:nvSpPr>
          <p:cNvPr id="6" name="Freeform 6"/>
          <p:cNvSpPr/>
          <p:nvPr/>
        </p:nvSpPr>
        <p:spPr bwMode="auto">
          <a:xfrm>
            <a:off x="10196301" y="2111048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 extrusionOk="0">
                <a:moveTo>
                  <a:pt x="0" y="0"/>
                </a:moveTo>
                <a:lnTo>
                  <a:pt x="418058" y="0"/>
                </a:lnTo>
                <a:lnTo>
                  <a:pt x="418058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 l="24256" t="23663" r="39223" b="38975"/>
            <a:stretch/>
          </a:blipFill>
        </p:spPr>
      </p:sp>
      <p:sp>
        <p:nvSpPr>
          <p:cNvPr id="7" name="Freeform 7"/>
          <p:cNvSpPr/>
          <p:nvPr/>
        </p:nvSpPr>
        <p:spPr bwMode="auto">
          <a:xfrm>
            <a:off x="14120391" y="807647"/>
            <a:ext cx="442104" cy="442104"/>
          </a:xfrm>
          <a:custGeom>
            <a:avLst/>
            <a:gdLst/>
            <a:ahLst/>
            <a:cxnLst/>
            <a:rect l="l" t="t" r="r" b="b"/>
            <a:pathLst>
              <a:path w="442104" h="442104" extrusionOk="0">
                <a:moveTo>
                  <a:pt x="0" y="0"/>
                </a:moveTo>
                <a:lnTo>
                  <a:pt x="442103" y="0"/>
                </a:lnTo>
                <a:lnTo>
                  <a:pt x="442103" y="442104"/>
                </a:lnTo>
                <a:lnTo>
                  <a:pt x="0" y="4421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 l="24882" t="23315" r="32089" b="30971"/>
            <a:stretch/>
          </a:blipFill>
        </p:spPr>
      </p:sp>
      <p:sp>
        <p:nvSpPr>
          <p:cNvPr id="8" name="TextBox 8"/>
          <p:cNvSpPr txBox="1"/>
          <p:nvPr/>
        </p:nvSpPr>
        <p:spPr bwMode="auto">
          <a:xfrm>
            <a:off x="1056560" y="491026"/>
            <a:ext cx="12585538" cy="1813687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ЦЕННОСТЬ, ЦЕННОСТНОЕ ПРЕДЛОЖЕНИЕ</a:t>
            </a:r>
          </a:p>
        </p:txBody>
      </p:sp>
      <p:sp>
        <p:nvSpPr>
          <p:cNvPr id="9" name="TextBox 9"/>
          <p:cNvSpPr txBox="1"/>
          <p:nvPr/>
        </p:nvSpPr>
        <p:spPr bwMode="auto">
          <a:xfrm>
            <a:off x="1016676" y="1959242"/>
            <a:ext cx="13533794" cy="536163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3900"/>
              </a:lnSpc>
              <a:defRPr/>
            </a:pPr>
            <a:endParaRPr lang="en-US" sz="30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2281942" y="5682728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3"/>
                </a:lnTo>
                <a:lnTo>
                  <a:pt x="0" y="6539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/>
          </a:blipFill>
        </p:spPr>
      </p:sp>
      <p:sp>
        <p:nvSpPr>
          <p:cNvPr id="11" name="TextBox 11"/>
          <p:cNvSpPr txBox="1"/>
          <p:nvPr/>
        </p:nvSpPr>
        <p:spPr bwMode="auto">
          <a:xfrm>
            <a:off x="4330021" y="3883471"/>
            <a:ext cx="6560625" cy="633626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4550"/>
              </a:lnSpc>
              <a:defRPr/>
            </a:pPr>
            <a:endParaRPr lang="en-US" sz="3500" dirty="0">
              <a:solidFill>
                <a:srgbClr val="000000"/>
              </a:solidFill>
              <a:latin typeface="Darker Grotesque"/>
              <a:ea typeface="Darker Grotesque"/>
              <a:cs typeface="Darker Grotesque"/>
            </a:endParaRPr>
          </a:p>
        </p:txBody>
      </p:sp>
      <p:sp>
        <p:nvSpPr>
          <p:cNvPr id="12" name="Freeform 12"/>
          <p:cNvSpPr/>
          <p:nvPr/>
        </p:nvSpPr>
        <p:spPr bwMode="auto">
          <a:xfrm rot="-10800000">
            <a:off x="10405330" y="8326402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/>
          </a:blipFill>
        </p:spPr>
      </p:sp>
      <p:sp>
        <p:nvSpPr>
          <p:cNvPr id="13" name="Freeform 13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rcRect l="45098" t="12149" r="44511" b="16198"/>
            <a:stretch/>
          </a:blipFill>
        </p:spPr>
      </p:sp>
      <p:sp>
        <p:nvSpPr>
          <p:cNvPr id="14" name="TextBox 14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16629" y="3883471"/>
            <a:ext cx="772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996906" y="2750238"/>
            <a:ext cx="69363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"</a:t>
            </a:r>
            <a:r>
              <a:rPr lang="ru-RU" sz="2400" dirty="0" err="1"/>
              <a:t>Тирамису</a:t>
            </a:r>
            <a:r>
              <a:rPr lang="ru-RU" sz="2400" dirty="0"/>
              <a:t> "Крымская Ночь" – это функциональный десерт, созданный для тех, кто заботится о своем здоровье, но не хочет отказываться от сладкого. Мы снизили содержание сахара, добавили свеклу, инжир и смородину - источники витаминов, минералов и клетчатки, а также используем </a:t>
            </a:r>
            <a:r>
              <a:rPr lang="ru-RU" sz="2400" dirty="0" err="1"/>
              <a:t>цельнозерновую</a:t>
            </a:r>
            <a:r>
              <a:rPr lang="ru-RU" sz="2400" dirty="0"/>
              <a:t> муку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169172" y="6525633"/>
            <a:ext cx="60351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Забота о здоровье может быть вкусной!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7" t="3301" r="667" b="6159"/>
          <a:stretch/>
        </p:blipFill>
        <p:spPr>
          <a:xfrm>
            <a:off x="13049328" y="1"/>
            <a:ext cx="5221271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15440755" y="3191829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7143" t="27143" r="41062" b="41062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15897492" y="3648566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6167" t="27180" r="48700" b="48756"/>
            <a:stretch/>
          </a:blipFill>
        </p:spPr>
      </p:sp>
      <p:sp>
        <p:nvSpPr>
          <p:cNvPr id="4" name="Freeform 4"/>
          <p:cNvSpPr/>
          <p:nvPr/>
        </p:nvSpPr>
        <p:spPr bwMode="auto"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000"/>
            </a:blip>
            <a:stretch/>
          </a:blipFill>
        </p:spPr>
      </p:sp>
      <p:sp>
        <p:nvSpPr>
          <p:cNvPr id="5" name="Freeform 5"/>
          <p:cNvSpPr/>
          <p:nvPr/>
        </p:nvSpPr>
        <p:spPr bwMode="auto">
          <a:xfrm>
            <a:off x="1028700" y="8604338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/>
          </a:blipFill>
        </p:spPr>
      </p:sp>
      <p:sp>
        <p:nvSpPr>
          <p:cNvPr id="6" name="TextBox 6"/>
          <p:cNvSpPr txBox="1"/>
          <p:nvPr/>
        </p:nvSpPr>
        <p:spPr bwMode="auto">
          <a:xfrm>
            <a:off x="1028700" y="1338130"/>
            <a:ext cx="13278615" cy="92786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 dirty="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РЫНОК</a:t>
            </a:r>
          </a:p>
        </p:txBody>
      </p:sp>
      <p:grpSp>
        <p:nvGrpSpPr>
          <p:cNvPr id="7" name="Group 7"/>
          <p:cNvGrpSpPr/>
          <p:nvPr/>
        </p:nvGrpSpPr>
        <p:grpSpPr bwMode="auto">
          <a:xfrm>
            <a:off x="7805593" y="5021"/>
            <a:ext cx="8091898" cy="1797040"/>
            <a:chOff x="0" y="0"/>
            <a:chExt cx="4357432" cy="967694"/>
          </a:xfrm>
        </p:grpSpPr>
        <p:sp>
          <p:nvSpPr>
            <p:cNvPr id="8" name="Freeform 8"/>
            <p:cNvSpPr/>
            <p:nvPr/>
          </p:nvSpPr>
          <p:spPr bwMode="auto">
            <a:xfrm>
              <a:off x="0" y="0"/>
              <a:ext cx="4357432" cy="967694"/>
            </a:xfrm>
            <a:custGeom>
              <a:avLst/>
              <a:gdLst/>
              <a:ahLst/>
              <a:cxnLst/>
              <a:rect l="l" t="t" r="r" b="b"/>
              <a:pathLst>
                <a:path w="4357432" h="967694" extrusionOk="0">
                  <a:moveTo>
                    <a:pt x="0" y="0"/>
                  </a:moveTo>
                  <a:lnTo>
                    <a:pt x="4357432" y="0"/>
                  </a:lnTo>
                  <a:lnTo>
                    <a:pt x="4357432" y="967694"/>
                  </a:lnTo>
                  <a:lnTo>
                    <a:pt x="0" y="967694"/>
                  </a:lnTo>
                  <a:close/>
                </a:path>
              </a:pathLst>
            </a:custGeom>
            <a:blipFill>
              <a:blip r:embed="rId6">
                <a:alphaModFix amt="78000"/>
              </a:blip>
              <a:srcRect t="35430" b="52123"/>
              <a:stretch/>
            </a:blipFill>
            <a:ln cap="sq">
              <a:noFill/>
              <a:prstDash val="solid"/>
              <a:miter/>
            </a:ln>
          </p:spPr>
        </p:sp>
      </p:grpSp>
      <p:sp>
        <p:nvSpPr>
          <p:cNvPr id="9" name="TextBox 9"/>
          <p:cNvSpPr txBox="1"/>
          <p:nvPr/>
        </p:nvSpPr>
        <p:spPr bwMode="auto">
          <a:xfrm>
            <a:off x="1028700" y="2688703"/>
            <a:ext cx="15792994" cy="7074620"/>
          </a:xfrm>
          <a:prstGeom prst="rect">
            <a:avLst/>
          </a:prstGeom>
        </p:spPr>
        <p:txBody>
          <a:bodyPr wrap="square" lIns="36000" tIns="36000" rIns="36000" bIns="36000" rtlCol="0" anchor="t">
            <a:spAutoFit/>
          </a:bodyPr>
          <a:lstStyle/>
          <a:p>
            <a:pPr>
              <a:lnSpc>
                <a:spcPts val="3900"/>
              </a:lnSpc>
              <a:defRPr/>
            </a:pPr>
            <a:r>
              <a:rPr lang="ru-RU" sz="2000" b="1" dirty="0"/>
              <a:t>"</a:t>
            </a:r>
            <a:r>
              <a:rPr lang="ru-RU" sz="2000" b="1" dirty="0" err="1"/>
              <a:t>Тирамису</a:t>
            </a:r>
            <a:r>
              <a:rPr lang="ru-RU" sz="2000" b="1" dirty="0"/>
              <a:t> Крымская Ночь" в Севастополе: Возможности рынка</a:t>
            </a:r>
            <a:br>
              <a:rPr lang="ru-RU" sz="2000" dirty="0"/>
            </a:br>
            <a:r>
              <a:rPr lang="ru-RU" sz="2000" dirty="0"/>
              <a:t>• Рынок: Десерты, с фокусом на здоровое питание и туризм.</a:t>
            </a:r>
            <a:br>
              <a:rPr lang="ru-RU" sz="2000" dirty="0"/>
            </a:br>
            <a:r>
              <a:rPr lang="ru-RU" sz="2000" dirty="0"/>
              <a:t>• Уникальность: Натуральные местные ингредиенты (смородина, свекла), без сахара, функциональный десерт.</a:t>
            </a:r>
            <a:br>
              <a:rPr lang="ru-RU" sz="2000" dirty="0"/>
            </a:br>
            <a:r>
              <a:rPr lang="ru-RU" sz="2000" dirty="0"/>
              <a:t>• Целевая аудитория: Спортсмены, ЗОЖ, туристы, ищущие уникальные местные продукты.</a:t>
            </a:r>
            <a:br>
              <a:rPr lang="ru-RU" sz="2000" dirty="0"/>
            </a:br>
            <a:r>
              <a:rPr lang="ru-RU" sz="2000" b="1" dirty="0"/>
              <a:t>Возможности:</a:t>
            </a:r>
            <a:br>
              <a:rPr lang="ru-RU" sz="2000" dirty="0"/>
            </a:br>
            <a:r>
              <a:rPr lang="ru-RU" sz="2000" dirty="0"/>
              <a:t>• Объем: Растущая ниша функциональных десертов + поток туристов.</a:t>
            </a:r>
            <a:br>
              <a:rPr lang="ru-RU" sz="2000" dirty="0"/>
            </a:br>
            <a:r>
              <a:rPr lang="ru-RU" sz="2000" dirty="0"/>
              <a:t>• Рост: ЗОЖ-тренд, интерес к местной кухне.</a:t>
            </a:r>
            <a:br>
              <a:rPr lang="ru-RU" sz="2000" dirty="0"/>
            </a:br>
            <a:r>
              <a:rPr lang="ru-RU" sz="2000" dirty="0"/>
              <a:t>• Конкуренция: Ограниченная в сегменте уникальных, полезных </a:t>
            </a:r>
            <a:r>
              <a:rPr lang="ru-RU" sz="2000" dirty="0" err="1"/>
              <a:t>тирамису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b="1" dirty="0"/>
              <a:t>Ключевые преимущества:</a:t>
            </a:r>
            <a:br>
              <a:rPr lang="ru-RU" sz="2000" dirty="0"/>
            </a:br>
            <a:r>
              <a:rPr lang="ru-RU" sz="2000" dirty="0"/>
              <a:t>• Уникальный вкус и состав</a:t>
            </a:r>
            <a:br>
              <a:rPr lang="ru-RU" sz="2000" dirty="0"/>
            </a:br>
            <a:r>
              <a:rPr lang="ru-RU" sz="2000" dirty="0"/>
              <a:t>• Натуральные местные продукты</a:t>
            </a:r>
            <a:br>
              <a:rPr lang="ru-RU" sz="2000" dirty="0"/>
            </a:br>
            <a:r>
              <a:rPr lang="ru-RU" sz="2000" dirty="0"/>
              <a:t>• Здоровый и функциональный</a:t>
            </a:r>
            <a:br>
              <a:rPr lang="ru-RU" sz="2000" dirty="0"/>
            </a:br>
            <a:r>
              <a:rPr lang="ru-RU" sz="2000" dirty="0"/>
              <a:t>• Узнаваемый формат</a:t>
            </a:r>
            <a:br>
              <a:rPr lang="ru-RU" sz="2000" dirty="0"/>
            </a:br>
            <a:r>
              <a:rPr lang="ru-RU" sz="2000" b="1" dirty="0"/>
              <a:t>Стратегия:</a:t>
            </a:r>
            <a:r>
              <a:rPr lang="ru-RU" sz="2000" dirty="0"/>
              <a:t> Фокус на позиционировании, акцент на уникальности и ценности для целевой аудитории.</a:t>
            </a:r>
            <a:endParaRPr lang="en-US" sz="20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11" name="Freeform 11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45098" t="12149" r="44511" b="16198"/>
            <a:stretch/>
          </a:blipFill>
        </p:spPr>
      </p:sp>
      <p:sp>
        <p:nvSpPr>
          <p:cNvPr id="12" name="TextBox 12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10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3222B68-82D8-12E0-A1DB-FEA416A315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629" y="4895553"/>
            <a:ext cx="7937500" cy="4127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16652345" y="8651345"/>
            <a:ext cx="606955" cy="606955"/>
          </a:xfrm>
          <a:custGeom>
            <a:avLst/>
            <a:gdLst/>
            <a:ahLst/>
            <a:cxnLst/>
            <a:rect l="l" t="t" r="r" b="b"/>
            <a:pathLst>
              <a:path w="606955" h="606955" extrusionOk="0">
                <a:moveTo>
                  <a:pt x="0" y="0"/>
                </a:moveTo>
                <a:lnTo>
                  <a:pt x="606955" y="0"/>
                </a:lnTo>
                <a:lnTo>
                  <a:pt x="606955" y="606955"/>
                </a:lnTo>
                <a:lnTo>
                  <a:pt x="0" y="6069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3844" t="23174" r="27073" b="26485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10840320" y="2061337"/>
            <a:ext cx="644220" cy="644220"/>
          </a:xfrm>
          <a:custGeom>
            <a:avLst/>
            <a:gdLst/>
            <a:ahLst/>
            <a:cxnLst/>
            <a:rect l="l" t="t" r="r" b="b"/>
            <a:pathLst>
              <a:path w="644220" h="644220" extrusionOk="0">
                <a:moveTo>
                  <a:pt x="0" y="0"/>
                </a:moveTo>
                <a:lnTo>
                  <a:pt x="644220" y="0"/>
                </a:lnTo>
                <a:lnTo>
                  <a:pt x="644220" y="644220"/>
                </a:lnTo>
                <a:lnTo>
                  <a:pt x="0" y="6442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1361" t="16007" r="47161" b="46630"/>
            <a:stretch/>
          </a:blipFill>
        </p:spPr>
      </p:sp>
      <p:sp>
        <p:nvSpPr>
          <p:cNvPr id="4" name="Freeform 4"/>
          <p:cNvSpPr/>
          <p:nvPr/>
        </p:nvSpPr>
        <p:spPr bwMode="auto">
          <a:xfrm>
            <a:off x="16615079" y="1028700"/>
            <a:ext cx="644220" cy="644220"/>
          </a:xfrm>
          <a:custGeom>
            <a:avLst/>
            <a:gdLst/>
            <a:ahLst/>
            <a:cxnLst/>
            <a:rect l="l" t="t" r="r" b="b"/>
            <a:pathLst>
              <a:path w="644220" h="644220" extrusionOk="0">
                <a:moveTo>
                  <a:pt x="0" y="0"/>
                </a:moveTo>
                <a:lnTo>
                  <a:pt x="644220" y="0"/>
                </a:lnTo>
                <a:lnTo>
                  <a:pt x="644220" y="644220"/>
                </a:lnTo>
                <a:lnTo>
                  <a:pt x="0" y="6442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l="61291" t="22306" r="29573" b="21486"/>
            <a:stretch/>
          </a:blipFill>
        </p:spPr>
      </p:sp>
      <p:sp>
        <p:nvSpPr>
          <p:cNvPr id="6" name="TextBox 6"/>
          <p:cNvSpPr txBox="1"/>
          <p:nvPr/>
        </p:nvSpPr>
        <p:spPr bwMode="auto">
          <a:xfrm>
            <a:off x="1028700" y="1133475"/>
            <a:ext cx="10133731" cy="92786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 dirty="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БИЗНЕС-МОДЕЛЬ</a:t>
            </a:r>
          </a:p>
        </p:txBody>
      </p:sp>
      <p:grpSp>
        <p:nvGrpSpPr>
          <p:cNvPr id="8" name="Group 8"/>
          <p:cNvGrpSpPr/>
          <p:nvPr/>
        </p:nvGrpSpPr>
        <p:grpSpPr bwMode="auto">
          <a:xfrm>
            <a:off x="8863924" y="8954822"/>
            <a:ext cx="8091898" cy="1797040"/>
            <a:chOff x="0" y="0"/>
            <a:chExt cx="4357432" cy="967694"/>
          </a:xfrm>
        </p:grpSpPr>
        <p:sp>
          <p:nvSpPr>
            <p:cNvPr id="9" name="Freeform 9"/>
            <p:cNvSpPr/>
            <p:nvPr/>
          </p:nvSpPr>
          <p:spPr bwMode="auto">
            <a:xfrm>
              <a:off x="0" y="0"/>
              <a:ext cx="4357432" cy="967694"/>
            </a:xfrm>
            <a:custGeom>
              <a:avLst/>
              <a:gdLst/>
              <a:ahLst/>
              <a:cxnLst/>
              <a:rect l="l" t="t" r="r" b="b"/>
              <a:pathLst>
                <a:path w="4357432" h="967694" extrusionOk="0">
                  <a:moveTo>
                    <a:pt x="0" y="0"/>
                  </a:moveTo>
                  <a:lnTo>
                    <a:pt x="4357432" y="0"/>
                  </a:lnTo>
                  <a:lnTo>
                    <a:pt x="4357432" y="967694"/>
                  </a:lnTo>
                  <a:lnTo>
                    <a:pt x="0" y="967694"/>
                  </a:lnTo>
                  <a:close/>
                </a:path>
              </a:pathLst>
            </a:custGeom>
            <a:blipFill>
              <a:blip r:embed="rId5">
                <a:alphaModFix amt="78000"/>
              </a:blip>
              <a:srcRect t="35430" b="52123"/>
              <a:stretch/>
            </a:blipFill>
            <a:ln cap="sq">
              <a:noFill/>
              <a:prstDash val="solid"/>
              <a:miter/>
            </a:ln>
          </p:spPr>
        </p:sp>
      </p:grpSp>
      <p:sp>
        <p:nvSpPr>
          <p:cNvPr id="10" name="TextBox 10"/>
          <p:cNvSpPr txBox="1"/>
          <p:nvPr/>
        </p:nvSpPr>
        <p:spPr bwMode="auto">
          <a:xfrm>
            <a:off x="324286" y="2061337"/>
            <a:ext cx="9193201" cy="8084896"/>
          </a:xfrm>
          <a:prstGeom prst="rect">
            <a:avLst/>
          </a:prstGeom>
        </p:spPr>
        <p:txBody>
          <a:bodyPr wrap="square" lIns="36000" tIns="36000" rIns="36000" bIns="36000" rtlCol="0" anchor="t">
            <a:spAutoFit/>
          </a:bodyPr>
          <a:lstStyle/>
          <a:p>
            <a:pPr marL="690880" lvl="1" indent="-345440">
              <a:lnSpc>
                <a:spcPts val="4160"/>
              </a:lnSpc>
              <a:buFont typeface="Arial"/>
              <a:buChar char="•"/>
              <a:defRPr/>
            </a:pPr>
            <a:r>
              <a:rPr lang="ru-RU" sz="2000" b="1" dirty="0"/>
              <a:t>1. Что делаем:</a:t>
            </a:r>
            <a:br>
              <a:rPr lang="ru-RU" sz="2000" dirty="0"/>
            </a:br>
            <a:r>
              <a:rPr lang="ru-RU" sz="2000" dirty="0"/>
              <a:t>• Функциональный </a:t>
            </a:r>
            <a:r>
              <a:rPr lang="ru-RU" sz="2000" dirty="0" err="1"/>
              <a:t>тирамису</a:t>
            </a:r>
            <a:r>
              <a:rPr lang="ru-RU" sz="2000" dirty="0"/>
              <a:t> без сахара с крымскими ингредиентами.</a:t>
            </a:r>
            <a:br>
              <a:rPr lang="ru-RU" sz="2000" dirty="0"/>
            </a:br>
            <a:r>
              <a:rPr lang="ru-RU" sz="2000" b="1" dirty="0"/>
              <a:t>2. Сколько стоит:</a:t>
            </a:r>
            <a:br>
              <a:rPr lang="ru-RU" sz="2000" dirty="0"/>
            </a:br>
            <a:r>
              <a:rPr lang="ru-RU" sz="2000" dirty="0"/>
              <a:t>• Индивидуальная порция: 250-350 руб.</a:t>
            </a:r>
            <a:br>
              <a:rPr lang="ru-RU" sz="2000" dirty="0"/>
            </a:br>
            <a:r>
              <a:rPr lang="ru-RU" sz="2000" dirty="0"/>
              <a:t>• Семейная упаковка: 800-1200 руб.</a:t>
            </a:r>
            <a:br>
              <a:rPr lang="ru-RU" sz="2000" dirty="0"/>
            </a:br>
            <a:r>
              <a:rPr lang="ru-RU" sz="2000" b="1" dirty="0"/>
              <a:t>3. Что покупают:</a:t>
            </a:r>
            <a:br>
              <a:rPr lang="ru-RU" sz="2000" dirty="0"/>
            </a:br>
            <a:r>
              <a:rPr lang="ru-RU" sz="2000" dirty="0"/>
              <a:t>• Вкусный, полезный десерт без сахара.</a:t>
            </a:r>
            <a:br>
              <a:rPr lang="ru-RU" sz="2000" dirty="0"/>
            </a:br>
            <a:r>
              <a:rPr lang="ru-RU" sz="2000" dirty="0"/>
              <a:t>• Уникальный "крымский" вкус.</a:t>
            </a:r>
            <a:br>
              <a:rPr lang="ru-RU" sz="2000" dirty="0"/>
            </a:br>
            <a:r>
              <a:rPr lang="ru-RU" sz="2000" b="1" dirty="0"/>
              <a:t>4. Бизнес-модель (основные элементы):</a:t>
            </a:r>
            <a:br>
              <a:rPr lang="ru-RU" sz="2000" dirty="0"/>
            </a:br>
            <a:r>
              <a:rPr lang="ru-RU" sz="2000" dirty="0"/>
              <a:t>• Ценность: Здоровый десерт + Крымский вкус.</a:t>
            </a:r>
            <a:br>
              <a:rPr lang="ru-RU" sz="2000" dirty="0"/>
            </a:br>
            <a:r>
              <a:rPr lang="ru-RU" sz="2000" dirty="0"/>
              <a:t>• Цель: Спортсмены, ЗОЖ, Туристы.</a:t>
            </a:r>
            <a:br>
              <a:rPr lang="ru-RU" sz="2000" dirty="0"/>
            </a:br>
            <a:r>
              <a:rPr lang="ru-RU" sz="2000" dirty="0"/>
              <a:t>• Каналы: Онлайн, Кафе, Магазины.</a:t>
            </a:r>
            <a:br>
              <a:rPr lang="ru-RU" sz="2000" dirty="0"/>
            </a:br>
            <a:r>
              <a:rPr lang="ru-RU" sz="2000" dirty="0"/>
              <a:t>• Отношения: </a:t>
            </a:r>
            <a:r>
              <a:rPr lang="ru-RU" sz="2000" dirty="0" err="1"/>
              <a:t>Соцсети</a:t>
            </a:r>
            <a:r>
              <a:rPr lang="ru-RU" sz="2000" dirty="0"/>
              <a:t>, Консультации.</a:t>
            </a:r>
            <a:br>
              <a:rPr lang="ru-RU" sz="2000" dirty="0"/>
            </a:br>
            <a:r>
              <a:rPr lang="ru-RU" sz="2000" dirty="0"/>
              <a:t>• Доход: Продажи </a:t>
            </a:r>
            <a:r>
              <a:rPr lang="ru-RU" sz="2000" dirty="0" err="1"/>
              <a:t>тирамису</a:t>
            </a:r>
            <a:r>
              <a:rPr lang="ru-RU" sz="2000" dirty="0"/>
              <a:t>.</a:t>
            </a:r>
            <a:br>
              <a:rPr lang="ru-RU" sz="2000" dirty="0"/>
            </a:br>
            <a:endParaRPr lang="en-US" sz="2000" dirty="0">
              <a:solidFill>
                <a:srgbClr val="000000"/>
              </a:solidFill>
              <a:latin typeface="Darker Grotesque"/>
              <a:ea typeface="Darker Grotesque"/>
              <a:cs typeface="Darker Grotesque"/>
            </a:endParaRPr>
          </a:p>
        </p:txBody>
      </p:sp>
      <p:sp>
        <p:nvSpPr>
          <p:cNvPr id="11" name="Freeform 11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 l="45098" t="12149" r="44511" b="16198"/>
            <a:stretch/>
          </a:blipFill>
        </p:spPr>
      </p:sp>
      <p:sp>
        <p:nvSpPr>
          <p:cNvPr id="12" name="TextBox 12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11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4320" y="2364814"/>
            <a:ext cx="679286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5. Как еще заработаем:</a:t>
            </a:r>
            <a:br>
              <a:rPr lang="ru-RU" sz="2000" dirty="0"/>
            </a:br>
            <a:r>
              <a:rPr lang="ru-RU" sz="2000" dirty="0"/>
              <a:t>• Другие десерты без сахара.</a:t>
            </a:r>
            <a:br>
              <a:rPr lang="ru-RU" sz="2000" dirty="0"/>
            </a:br>
            <a:r>
              <a:rPr lang="ru-RU" sz="2000" dirty="0"/>
              <a:t>• Мастер-классы.</a:t>
            </a:r>
            <a:br>
              <a:rPr lang="ru-RU" sz="2000" dirty="0"/>
            </a:br>
            <a:r>
              <a:rPr lang="ru-RU" sz="2000" dirty="0"/>
              <a:t>• Франшиза.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br>
              <a:rPr lang="ru-RU" sz="2000" dirty="0"/>
            </a:br>
            <a:r>
              <a:rPr lang="ru-RU" sz="2000" b="1" dirty="0"/>
              <a:t>Ключевой посыл</a:t>
            </a:r>
            <a:r>
              <a:rPr lang="ru-RU" sz="2000" dirty="0"/>
              <a:t>: Вкусный, полезный, уникальный десерт с высоким потенциалом роста на рынке Севастополя!</a:t>
            </a:r>
            <a:endParaRPr lang="en-US" sz="2000" dirty="0">
              <a:solidFill>
                <a:srgbClr val="000000"/>
              </a:solidFill>
              <a:ea typeface="Darker Grotesque"/>
              <a:cs typeface="Darker Grotesque"/>
            </a:endParaRPr>
          </a:p>
          <a:p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972" y="3729721"/>
            <a:ext cx="7838800" cy="330811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15440755" y="3191829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7143" t="27143" r="41062" b="41062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15897492" y="3648566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6167" t="27180" r="48700" b="48756"/>
            <a:stretch/>
          </a:blipFill>
        </p:spPr>
      </p:sp>
      <p:sp>
        <p:nvSpPr>
          <p:cNvPr id="4" name="Freeform 4"/>
          <p:cNvSpPr/>
          <p:nvPr/>
        </p:nvSpPr>
        <p:spPr bwMode="auto"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000"/>
            </a:blip>
            <a:stretch/>
          </a:blipFill>
        </p:spPr>
      </p:sp>
      <p:sp>
        <p:nvSpPr>
          <p:cNvPr id="5" name="Freeform 5"/>
          <p:cNvSpPr/>
          <p:nvPr/>
        </p:nvSpPr>
        <p:spPr bwMode="auto">
          <a:xfrm>
            <a:off x="1028700" y="8604338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/>
          </a:blipFill>
        </p:spPr>
      </p:sp>
      <p:sp>
        <p:nvSpPr>
          <p:cNvPr id="6" name="TextBox 6"/>
          <p:cNvSpPr txBox="1"/>
          <p:nvPr/>
        </p:nvSpPr>
        <p:spPr bwMode="auto">
          <a:xfrm>
            <a:off x="2281775" y="3296604"/>
            <a:ext cx="13278615" cy="92786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 dirty="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ТЕКУЩИЕ РЕЗУЛЬТАТЫ</a:t>
            </a:r>
          </a:p>
        </p:txBody>
      </p:sp>
      <p:grpSp>
        <p:nvGrpSpPr>
          <p:cNvPr id="7" name="Group 7"/>
          <p:cNvGrpSpPr/>
          <p:nvPr/>
        </p:nvGrpSpPr>
        <p:grpSpPr bwMode="auto">
          <a:xfrm>
            <a:off x="7805593" y="5021"/>
            <a:ext cx="8091898" cy="1797040"/>
            <a:chOff x="0" y="0"/>
            <a:chExt cx="4357432" cy="967694"/>
          </a:xfrm>
        </p:grpSpPr>
        <p:sp>
          <p:nvSpPr>
            <p:cNvPr id="8" name="Freeform 8"/>
            <p:cNvSpPr/>
            <p:nvPr/>
          </p:nvSpPr>
          <p:spPr bwMode="auto">
            <a:xfrm>
              <a:off x="0" y="0"/>
              <a:ext cx="4357432" cy="967694"/>
            </a:xfrm>
            <a:custGeom>
              <a:avLst/>
              <a:gdLst/>
              <a:ahLst/>
              <a:cxnLst/>
              <a:rect l="l" t="t" r="r" b="b"/>
              <a:pathLst>
                <a:path w="4357432" h="967694" extrusionOk="0">
                  <a:moveTo>
                    <a:pt x="0" y="0"/>
                  </a:moveTo>
                  <a:lnTo>
                    <a:pt x="4357432" y="0"/>
                  </a:lnTo>
                  <a:lnTo>
                    <a:pt x="4357432" y="967694"/>
                  </a:lnTo>
                  <a:lnTo>
                    <a:pt x="0" y="967694"/>
                  </a:lnTo>
                  <a:close/>
                </a:path>
              </a:pathLst>
            </a:custGeom>
            <a:blipFill>
              <a:blip r:embed="rId6">
                <a:alphaModFix amt="78000"/>
              </a:blip>
              <a:srcRect t="35430" b="52123"/>
              <a:stretch/>
            </a:blipFill>
            <a:ln cap="sq">
              <a:noFill/>
              <a:prstDash val="solid"/>
              <a:miter/>
            </a:ln>
          </p:spPr>
        </p:sp>
      </p:grpSp>
      <p:sp>
        <p:nvSpPr>
          <p:cNvPr id="9" name="TextBox 9"/>
          <p:cNvSpPr txBox="1"/>
          <p:nvPr/>
        </p:nvSpPr>
        <p:spPr bwMode="auto">
          <a:xfrm>
            <a:off x="2281775" y="5574757"/>
            <a:ext cx="13050246" cy="1688530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marL="571500" indent="-571500" algn="l">
              <a:lnSpc>
                <a:spcPts val="4160"/>
              </a:lnSpc>
              <a:buFont typeface="+mj-lt"/>
              <a:buAutoNum type="arabicPeriod"/>
              <a:defRPr/>
            </a:pPr>
            <a:r>
              <a:rPr lang="ru-RU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Разработана первоначальная рецептура десерта</a:t>
            </a:r>
          </a:p>
          <a:p>
            <a:pPr marL="571500" indent="-571500" algn="l">
              <a:lnSpc>
                <a:spcPts val="4160"/>
              </a:lnSpc>
              <a:buFont typeface="+mj-lt"/>
              <a:buAutoNum type="arabicPeriod"/>
              <a:defRPr/>
            </a:pPr>
            <a:r>
              <a:rPr lang="ru-RU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Проведены опросы для подтверждения актуальности проблемы</a:t>
            </a:r>
          </a:p>
          <a:p>
            <a:pPr marL="571500" indent="-571500" algn="l">
              <a:lnSpc>
                <a:spcPts val="4160"/>
              </a:lnSpc>
              <a:buFont typeface="+mj-lt"/>
              <a:buAutoNum type="arabicPeriod"/>
              <a:defRPr/>
            </a:pPr>
            <a:r>
              <a:rPr lang="ru-RU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Пообщались с потенциальными потребителями</a:t>
            </a:r>
          </a:p>
        </p:txBody>
      </p:sp>
      <p:sp>
        <p:nvSpPr>
          <p:cNvPr id="10" name="Freeform 10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45098" t="12149" r="44511" b="16198"/>
            <a:stretch/>
          </a:blipFill>
        </p:spPr>
      </p:sp>
      <p:sp>
        <p:nvSpPr>
          <p:cNvPr id="11" name="TextBox 11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16345826" y="571963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7143" t="27143" r="41062" b="41062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16802563" y="1028700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6167" t="27180" r="48700" b="48756"/>
            <a:stretch/>
          </a:blipFill>
        </p:spPr>
      </p:sp>
      <p:sp>
        <p:nvSpPr>
          <p:cNvPr id="4" name="Freeform 4"/>
          <p:cNvSpPr/>
          <p:nvPr/>
        </p:nvSpPr>
        <p:spPr bwMode="auto"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000"/>
            </a:blip>
            <a:stretch/>
          </a:blipFill>
        </p:spPr>
      </p:sp>
      <p:sp>
        <p:nvSpPr>
          <p:cNvPr id="5" name="Freeform 5"/>
          <p:cNvSpPr/>
          <p:nvPr/>
        </p:nvSpPr>
        <p:spPr bwMode="auto">
          <a:xfrm>
            <a:off x="1028700" y="8257036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3"/>
                </a:lnTo>
                <a:lnTo>
                  <a:pt x="0" y="6539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/>
          </a:blipFill>
        </p:spPr>
      </p:sp>
      <p:sp>
        <p:nvSpPr>
          <p:cNvPr id="7" name="TextBox 7"/>
          <p:cNvSpPr txBox="1"/>
          <p:nvPr/>
        </p:nvSpPr>
        <p:spPr bwMode="auto">
          <a:xfrm>
            <a:off x="715077" y="451590"/>
            <a:ext cx="13278615" cy="92786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 dirty="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КОМАНДА </a:t>
            </a:r>
          </a:p>
        </p:txBody>
      </p:sp>
      <p:sp>
        <p:nvSpPr>
          <p:cNvPr id="9" name="Freeform 9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 l="45098" t="12149" r="44511" b="16198"/>
            <a:stretch/>
          </a:blipFill>
        </p:spPr>
      </p:sp>
      <p:sp>
        <p:nvSpPr>
          <p:cNvPr id="10" name="TextBox 10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13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20362" y="1505143"/>
            <a:ext cx="222130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Лидер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764" y="2254877"/>
            <a:ext cx="2840507" cy="28405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76080" y="5262810"/>
            <a:ext cx="2262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Назарьев Тимофей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499954" y="1485437"/>
            <a:ext cx="327685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Разработчик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55156" y="5234000"/>
            <a:ext cx="17155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/>
              <a:t>Сербул</a:t>
            </a:r>
            <a:r>
              <a:rPr lang="ru-RU" sz="2000" dirty="0"/>
              <a:t> София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578569" y="1485436"/>
            <a:ext cx="253627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Аналитик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913595" y="5095384"/>
            <a:ext cx="20553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/>
              <a:t>Крока</a:t>
            </a:r>
            <a:r>
              <a:rPr lang="ru-RU" sz="2000" dirty="0"/>
              <a:t> Владислав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85189" y="5603332"/>
            <a:ext cx="26068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Дизайнер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23673" y="9593380"/>
            <a:ext cx="2340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Праздников Никита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0433156" y="5632142"/>
            <a:ext cx="31454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Маркетолог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02221" y="9593380"/>
            <a:ext cx="2207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/>
              <a:t>Сухинин</a:t>
            </a:r>
            <a:r>
              <a:rPr lang="ru-RU" sz="2000" dirty="0"/>
              <a:t> Анатолий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5" b="18122"/>
          <a:stretch/>
        </p:blipFill>
        <p:spPr>
          <a:xfrm>
            <a:off x="7694616" y="2191630"/>
            <a:ext cx="3105632" cy="295187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1D0D2E-3582-2D20-8817-06C93951F8E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41"/>
          <a:stretch>
            <a:fillRect/>
          </a:stretch>
        </p:blipFill>
        <p:spPr>
          <a:xfrm>
            <a:off x="10433156" y="6330447"/>
            <a:ext cx="3170024" cy="326293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68C3C16-57F2-DDD4-796C-6F111C804A5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" t="20206" r="-141" b="5092"/>
          <a:stretch>
            <a:fillRect/>
          </a:stretch>
        </p:blipFill>
        <p:spPr>
          <a:xfrm>
            <a:off x="4650161" y="6330447"/>
            <a:ext cx="3276859" cy="328937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B8C0318-37A6-A27E-6211-8D29F8D4B87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t="3621" r="1411" b="24170"/>
          <a:stretch>
            <a:fillRect/>
          </a:stretch>
        </p:blipFill>
        <p:spPr>
          <a:xfrm>
            <a:off x="13365518" y="2090820"/>
            <a:ext cx="3125106" cy="30526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14418547" y="1281628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27143" t="27143" r="41062" b="41062"/>
            <a:stretch/>
          </a:blipFill>
        </p:spPr>
      </p:sp>
      <p:sp>
        <p:nvSpPr>
          <p:cNvPr id="3" name="Freeform 3"/>
          <p:cNvSpPr/>
          <p:nvPr/>
        </p:nvSpPr>
        <p:spPr bwMode="auto">
          <a:xfrm>
            <a:off x="14875284" y="1738365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 extrusionOk="0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 l="26167" t="27180" r="48700" b="48756"/>
            <a:stretch/>
          </a:blipFill>
        </p:spPr>
      </p:sp>
      <p:sp>
        <p:nvSpPr>
          <p:cNvPr id="4" name="Freeform 4"/>
          <p:cNvSpPr/>
          <p:nvPr/>
        </p:nvSpPr>
        <p:spPr bwMode="auto"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000"/>
            </a:blip>
            <a:stretch/>
          </a:blipFill>
        </p:spPr>
      </p:sp>
      <p:sp>
        <p:nvSpPr>
          <p:cNvPr id="5" name="Freeform 5"/>
          <p:cNvSpPr/>
          <p:nvPr/>
        </p:nvSpPr>
        <p:spPr bwMode="auto">
          <a:xfrm>
            <a:off x="1028700" y="8604338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 extrusionOk="0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/>
          </a:blipFill>
        </p:spPr>
      </p:sp>
      <p:grpSp>
        <p:nvGrpSpPr>
          <p:cNvPr id="6" name="Group 6"/>
          <p:cNvGrpSpPr/>
          <p:nvPr/>
        </p:nvGrpSpPr>
        <p:grpSpPr bwMode="auto">
          <a:xfrm rot="5400000">
            <a:off x="13492550" y="5342531"/>
            <a:ext cx="8091898" cy="1797040"/>
            <a:chOff x="0" y="0"/>
            <a:chExt cx="4357432" cy="967694"/>
          </a:xfrm>
        </p:grpSpPr>
        <p:sp>
          <p:nvSpPr>
            <p:cNvPr id="7" name="Freeform 7"/>
            <p:cNvSpPr/>
            <p:nvPr/>
          </p:nvSpPr>
          <p:spPr bwMode="auto">
            <a:xfrm>
              <a:off x="0" y="0"/>
              <a:ext cx="4357432" cy="967694"/>
            </a:xfrm>
            <a:custGeom>
              <a:avLst/>
              <a:gdLst/>
              <a:ahLst/>
              <a:cxnLst/>
              <a:rect l="l" t="t" r="r" b="b"/>
              <a:pathLst>
                <a:path w="4357432" h="967694" extrusionOk="0">
                  <a:moveTo>
                    <a:pt x="0" y="0"/>
                  </a:moveTo>
                  <a:lnTo>
                    <a:pt x="4357432" y="0"/>
                  </a:lnTo>
                  <a:lnTo>
                    <a:pt x="4357432" y="967694"/>
                  </a:lnTo>
                  <a:lnTo>
                    <a:pt x="0" y="967694"/>
                  </a:lnTo>
                  <a:close/>
                </a:path>
              </a:pathLst>
            </a:custGeom>
            <a:blipFill>
              <a:blip r:embed="rId6">
                <a:alphaModFix amt="78000"/>
              </a:blip>
              <a:srcRect t="35430" b="52123"/>
              <a:stretch/>
            </a:blipFill>
            <a:ln cap="sq">
              <a:noFill/>
              <a:prstDash val="solid"/>
              <a:miter/>
            </a:ln>
          </p:spPr>
        </p:sp>
      </p:grpSp>
      <p:sp>
        <p:nvSpPr>
          <p:cNvPr id="9" name="TextBox 9"/>
          <p:cNvSpPr txBox="1"/>
          <p:nvPr/>
        </p:nvSpPr>
        <p:spPr bwMode="auto">
          <a:xfrm>
            <a:off x="1028700" y="1133475"/>
            <a:ext cx="8889844" cy="92786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7005"/>
              </a:lnSpc>
              <a:defRPr/>
            </a:pPr>
            <a:r>
              <a:rPr lang="en-US" sz="680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ПЛАНЫ РАЗВИТИЯ​</a:t>
            </a:r>
          </a:p>
        </p:txBody>
      </p:sp>
      <p:sp>
        <p:nvSpPr>
          <p:cNvPr id="10" name="TextBox 10"/>
          <p:cNvSpPr txBox="1"/>
          <p:nvPr/>
        </p:nvSpPr>
        <p:spPr bwMode="auto">
          <a:xfrm>
            <a:off x="1028700" y="2252980"/>
            <a:ext cx="13050246" cy="2186743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4160"/>
              </a:lnSpc>
              <a:defRPr/>
            </a:pPr>
            <a:r>
              <a:rPr lang="en-US" sz="3200" dirty="0" err="1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Планы</a:t>
            </a:r>
            <a:r>
              <a:rPr lang="en-US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развития</a:t>
            </a:r>
            <a:r>
              <a:rPr lang="en-US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перечислите</a:t>
            </a:r>
            <a:r>
              <a:rPr lang="en-US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основные</a:t>
            </a:r>
            <a:r>
              <a:rPr lang="en-US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укрупненные</a:t>
            </a:r>
            <a:r>
              <a:rPr lang="en-US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задачи</a:t>
            </a:r>
            <a:r>
              <a:rPr lang="en-US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​</a:t>
            </a:r>
          </a:p>
          <a:p>
            <a:pPr algn="l">
              <a:lnSpc>
                <a:spcPts val="4160"/>
              </a:lnSpc>
              <a:defRPr/>
            </a:pPr>
            <a:r>
              <a:rPr lang="en-US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1)</a:t>
            </a:r>
            <a:r>
              <a:rPr lang="ru-RU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 Доработка рецептуры десерта</a:t>
            </a:r>
            <a:endParaRPr lang="en-US" sz="32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  <a:p>
            <a:pPr algn="l">
              <a:lnSpc>
                <a:spcPts val="4160"/>
              </a:lnSpc>
              <a:defRPr/>
            </a:pPr>
            <a:r>
              <a:rPr lang="en-US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2)</a:t>
            </a:r>
            <a:r>
              <a:rPr lang="ru-RU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 Презентация продукта потребителям</a:t>
            </a:r>
          </a:p>
          <a:p>
            <a:pPr algn="l">
              <a:lnSpc>
                <a:spcPts val="4160"/>
              </a:lnSpc>
              <a:defRPr/>
            </a:pPr>
            <a:r>
              <a:rPr lang="en-US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3)</a:t>
            </a:r>
            <a:r>
              <a:rPr lang="ru-RU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 Дегустация для потенциальных потребителей, реализация</a:t>
            </a:r>
            <a:endParaRPr lang="en-US" sz="32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11" name="TextBox 11"/>
          <p:cNvSpPr txBox="1"/>
          <p:nvPr/>
        </p:nvSpPr>
        <p:spPr bwMode="auto">
          <a:xfrm>
            <a:off x="1028700" y="4631690"/>
            <a:ext cx="13050246" cy="611312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4160"/>
              </a:lnSpc>
              <a:defRPr/>
            </a:pPr>
            <a:r>
              <a:rPr lang="ru-RU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П</a:t>
            </a:r>
            <a:r>
              <a:rPr lang="en-US" sz="3200" dirty="0" err="1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лан-график</a:t>
            </a:r>
            <a:r>
              <a:rPr lang="en-US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на</a:t>
            </a:r>
            <a:r>
              <a:rPr lang="en-US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ближайшие</a:t>
            </a:r>
            <a:r>
              <a:rPr lang="en-US" sz="32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 2-4 </a:t>
            </a:r>
            <a:r>
              <a:rPr lang="en-US" sz="3200" dirty="0" err="1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недели</a:t>
            </a:r>
            <a:endParaRPr lang="en-US" sz="32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12" name="Freeform 12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rcRect l="45098" t="12149" r="44511" b="16198"/>
            <a:stretch/>
          </a:blipFill>
        </p:spPr>
      </p:sp>
      <p:sp>
        <p:nvSpPr>
          <p:cNvPr id="13" name="TextBox 13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14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833083"/>
              </p:ext>
            </p:extLst>
          </p:nvPr>
        </p:nvGraphicFramePr>
        <p:xfrm>
          <a:off x="1028700" y="5333314"/>
          <a:ext cx="14344643" cy="363135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63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9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81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8274">
                <a:tc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132C40"/>
                          </a:solidFill>
                          <a:latin typeface="Raleway SemiBold"/>
                        </a:rPr>
                        <a:t>ЧТО ДЕЛАЕМ</a:t>
                      </a:r>
                      <a:endParaRPr lang="ru-RU" sz="1600" dirty="0">
                        <a:solidFill>
                          <a:srgbClr val="000000"/>
                        </a:solidFill>
                        <a:latin typeface="Raleway SemiBold"/>
                      </a:endParaRP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132C40"/>
                          </a:solidFill>
                          <a:latin typeface="Raleway SemiBold"/>
                        </a:rPr>
                        <a:t>СРОК</a:t>
                      </a:r>
                      <a:endParaRPr lang="ru-RU" sz="1600" dirty="0">
                        <a:solidFill>
                          <a:srgbClr val="000000"/>
                        </a:solidFill>
                        <a:latin typeface="Raleway SemiBold"/>
                      </a:endParaRP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132C40"/>
                          </a:solidFill>
                          <a:latin typeface="Raleway SemiBold"/>
                        </a:rPr>
                        <a:t>ОТВЕТСТВЕННЫЙ</a:t>
                      </a:r>
                      <a:endParaRPr lang="ru-RU" sz="1600" dirty="0">
                        <a:solidFill>
                          <a:srgbClr val="000000"/>
                        </a:solidFill>
                        <a:latin typeface="Raleway SemiBold"/>
                      </a:endParaRP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5719"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dirty="0"/>
                        <a:t>Общаемся с потребителями, спрашиваем про актуальность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dirty="0"/>
                        <a:t>7 ноября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dirty="0"/>
                        <a:t>Назарьев Тимофей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923"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dirty="0"/>
                        <a:t>Дорабатываем</a:t>
                      </a:r>
                      <a:r>
                        <a:rPr lang="ru-RU" baseline="0" dirty="0"/>
                        <a:t> рецептуру, добиваемся максимальной пользы</a:t>
                      </a:r>
                      <a:endParaRPr lang="ru-RU" dirty="0"/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dirty="0"/>
                        <a:t>10 ноября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dirty="0" err="1"/>
                        <a:t>Сербул</a:t>
                      </a:r>
                      <a:r>
                        <a:rPr lang="ru-RU" baseline="0" dirty="0"/>
                        <a:t> София</a:t>
                      </a:r>
                      <a:endParaRPr lang="ru-RU" dirty="0"/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5719"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dirty="0"/>
                        <a:t>Делаем</a:t>
                      </a:r>
                      <a:r>
                        <a:rPr lang="ru-RU" baseline="0" dirty="0"/>
                        <a:t> красивые фото, дорабатываем дизайн проекта</a:t>
                      </a:r>
                      <a:endParaRPr lang="ru-RU" dirty="0"/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dirty="0"/>
                        <a:t>14 ноября</a:t>
                      </a:r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dirty="0"/>
                        <a:t>Праздников</a:t>
                      </a:r>
                      <a:r>
                        <a:rPr lang="ru-RU" baseline="0" dirty="0"/>
                        <a:t> Никита</a:t>
                      </a:r>
                      <a:endParaRPr lang="ru-RU" dirty="0"/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5719"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dirty="0"/>
                        <a:t>Делаем текст и презентацию,</a:t>
                      </a:r>
                      <a:r>
                        <a:rPr lang="ru-RU" baseline="0" dirty="0"/>
                        <a:t> для того чтобы представить продукт</a:t>
                      </a:r>
                      <a:endParaRPr lang="ru-RU" dirty="0"/>
                    </a:p>
                  </a:txBody>
                  <a:tcPr marL="76181" marR="76181" marT="76181" marB="76181" anchor="ctr">
                    <a:lnL w="9525" algn="ctr">
                      <a:solidFill>
                        <a:srgbClr val="DBE6FD"/>
                      </a:solidFill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dirty="0"/>
                        <a:t>17 ноября</a:t>
                      </a:r>
                    </a:p>
                  </a:txBody>
                  <a:tcPr marL="76181" marR="76181" marT="76181" marB="76181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dirty="0" err="1"/>
                        <a:t>Сухинин</a:t>
                      </a:r>
                      <a:r>
                        <a:rPr lang="ru-RU" baseline="0" dirty="0"/>
                        <a:t> Анатолий</a:t>
                      </a:r>
                      <a:endParaRPr lang="ru-RU" dirty="0"/>
                    </a:p>
                  </a:txBody>
                  <a:tcPr marL="76181" marR="76181" marT="76181" marB="76181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algn="ctr">
                      <a:solidFill>
                        <a:srgbClr val="DBE6FD"/>
                      </a:solidFill>
                    </a:lnR>
                    <a:lnT w="9525" algn="ctr">
                      <a:solidFill>
                        <a:srgbClr val="DBE6FD"/>
                      </a:solidFill>
                    </a:lnT>
                    <a:lnB w="9525" algn="ctr">
                      <a:solidFill>
                        <a:srgbClr val="DBE6F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8582543" y="1999816"/>
            <a:ext cx="7560715" cy="6287369"/>
          </a:xfrm>
          <a:custGeom>
            <a:avLst/>
            <a:gdLst/>
            <a:ahLst/>
            <a:cxnLst/>
            <a:rect l="l" t="t" r="r" b="b"/>
            <a:pathLst>
              <a:path w="7560715" h="6287369" extrusionOk="0">
                <a:moveTo>
                  <a:pt x="0" y="0"/>
                </a:moveTo>
                <a:lnTo>
                  <a:pt x="7560715" y="0"/>
                </a:lnTo>
                <a:lnTo>
                  <a:pt x="7560715" y="6287368"/>
                </a:lnTo>
                <a:lnTo>
                  <a:pt x="0" y="62873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8755" t="25135" r="12292" b="37441"/>
            <a:stretch/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3" name="Freeform 3"/>
          <p:cNvSpPr/>
          <p:nvPr/>
        </p:nvSpPr>
        <p:spPr bwMode="auto">
          <a:xfrm>
            <a:off x="9706534" y="5880494"/>
            <a:ext cx="324529" cy="324529"/>
          </a:xfrm>
          <a:custGeom>
            <a:avLst/>
            <a:gdLst/>
            <a:ahLst/>
            <a:cxnLst/>
            <a:rect l="l" t="t" r="r" b="b"/>
            <a:pathLst>
              <a:path w="324529" h="324529" extrusionOk="0">
                <a:moveTo>
                  <a:pt x="0" y="0"/>
                </a:moveTo>
                <a:lnTo>
                  <a:pt x="324529" y="0"/>
                </a:lnTo>
                <a:lnTo>
                  <a:pt x="324529" y="324530"/>
                </a:lnTo>
                <a:lnTo>
                  <a:pt x="0" y="3245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/>
          </a:blipFill>
        </p:spPr>
      </p:sp>
      <p:sp>
        <p:nvSpPr>
          <p:cNvPr id="4" name="Freeform 4"/>
          <p:cNvSpPr/>
          <p:nvPr/>
        </p:nvSpPr>
        <p:spPr bwMode="auto">
          <a:xfrm>
            <a:off x="9706534" y="6481644"/>
            <a:ext cx="384825" cy="253504"/>
          </a:xfrm>
          <a:custGeom>
            <a:avLst/>
            <a:gdLst/>
            <a:ahLst/>
            <a:cxnLst/>
            <a:rect l="l" t="t" r="r" b="b"/>
            <a:pathLst>
              <a:path w="384825" h="253504" extrusionOk="0">
                <a:moveTo>
                  <a:pt x="0" y="0"/>
                </a:moveTo>
                <a:lnTo>
                  <a:pt x="384825" y="0"/>
                </a:lnTo>
                <a:lnTo>
                  <a:pt x="384825" y="253503"/>
                </a:lnTo>
                <a:lnTo>
                  <a:pt x="0" y="2535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/>
          </a:blipFill>
        </p:spPr>
      </p:sp>
      <p:sp>
        <p:nvSpPr>
          <p:cNvPr id="5" name="Freeform 5"/>
          <p:cNvSpPr/>
          <p:nvPr/>
        </p:nvSpPr>
        <p:spPr bwMode="auto">
          <a:xfrm>
            <a:off x="9706534" y="7011372"/>
            <a:ext cx="384825" cy="384825"/>
          </a:xfrm>
          <a:custGeom>
            <a:avLst/>
            <a:gdLst/>
            <a:ahLst/>
            <a:cxnLst/>
            <a:rect l="l" t="t" r="r" b="b"/>
            <a:pathLst>
              <a:path w="384825" h="384825" extrusionOk="0">
                <a:moveTo>
                  <a:pt x="0" y="0"/>
                </a:moveTo>
                <a:lnTo>
                  <a:pt x="384825" y="0"/>
                </a:lnTo>
                <a:lnTo>
                  <a:pt x="384825" y="384825"/>
                </a:lnTo>
                <a:lnTo>
                  <a:pt x="0" y="3848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/>
          </a:blipFill>
        </p:spPr>
      </p:sp>
      <p:grpSp>
        <p:nvGrpSpPr>
          <p:cNvPr id="6" name="Group 6"/>
          <p:cNvGrpSpPr/>
          <p:nvPr/>
        </p:nvGrpSpPr>
        <p:grpSpPr bwMode="auto">
          <a:xfrm>
            <a:off x="2043970" y="2028762"/>
            <a:ext cx="6639345" cy="6258423"/>
            <a:chOff x="0" y="0"/>
            <a:chExt cx="4357432" cy="4107431"/>
          </a:xfrm>
        </p:grpSpPr>
        <p:sp>
          <p:nvSpPr>
            <p:cNvPr id="7" name="Freeform 7"/>
            <p:cNvSpPr/>
            <p:nvPr/>
          </p:nvSpPr>
          <p:spPr bwMode="auto">
            <a:xfrm>
              <a:off x="0" y="0"/>
              <a:ext cx="4357432" cy="4107431"/>
            </a:xfrm>
            <a:custGeom>
              <a:avLst/>
              <a:gdLst/>
              <a:ahLst/>
              <a:cxnLst/>
              <a:rect l="l" t="t" r="r" b="b"/>
              <a:pathLst>
                <a:path w="4357432" h="4107431" extrusionOk="0">
                  <a:moveTo>
                    <a:pt x="0" y="0"/>
                  </a:moveTo>
                  <a:lnTo>
                    <a:pt x="4357432" y="0"/>
                  </a:lnTo>
                  <a:lnTo>
                    <a:pt x="4357432" y="4107431"/>
                  </a:lnTo>
                  <a:lnTo>
                    <a:pt x="0" y="4107431"/>
                  </a:lnTo>
                  <a:close/>
                </a:path>
              </a:pathLst>
            </a:custGeom>
            <a:blipFill>
              <a:blip r:embed="rId5"/>
              <a:srcRect l="14637" r="14637"/>
              <a:stretch/>
            </a:blipFill>
            <a:ln cap="sq">
              <a:noFill/>
              <a:prstDash val="solid"/>
              <a:miter/>
            </a:ln>
          </p:spPr>
        </p:sp>
      </p:grpSp>
      <p:sp>
        <p:nvSpPr>
          <p:cNvPr id="8" name="Freeform 8"/>
          <p:cNvSpPr/>
          <p:nvPr/>
        </p:nvSpPr>
        <p:spPr bwMode="auto">
          <a:xfrm>
            <a:off x="14968218" y="7011372"/>
            <a:ext cx="1275812" cy="1275812"/>
          </a:xfrm>
          <a:custGeom>
            <a:avLst/>
            <a:gdLst/>
            <a:ahLst/>
            <a:cxnLst/>
            <a:rect l="l" t="t" r="r" b="b"/>
            <a:pathLst>
              <a:path w="1275812" h="1275812" extrusionOk="0">
                <a:moveTo>
                  <a:pt x="0" y="0"/>
                </a:moveTo>
                <a:lnTo>
                  <a:pt x="1275812" y="0"/>
                </a:lnTo>
                <a:lnTo>
                  <a:pt x="1275812" y="1275812"/>
                </a:lnTo>
                <a:lnTo>
                  <a:pt x="0" y="12758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 l="34611" t="35765" r="38373" b="39245"/>
            <a:stretch/>
          </a:blipFill>
        </p:spPr>
      </p:sp>
      <p:sp>
        <p:nvSpPr>
          <p:cNvPr id="9" name="TextBox 9"/>
          <p:cNvSpPr txBox="1"/>
          <p:nvPr/>
        </p:nvSpPr>
        <p:spPr bwMode="auto">
          <a:xfrm>
            <a:off x="9677959" y="2750586"/>
            <a:ext cx="5845130" cy="1908048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marL="0" lvl="0" indent="0" algn="l">
              <a:lnSpc>
                <a:spcPts val="7415"/>
              </a:lnSpc>
              <a:spcBef>
                <a:spcPts val="0"/>
              </a:spcBef>
              <a:defRPr/>
            </a:pPr>
            <a:r>
              <a:rPr lang="en-US" sz="7200">
                <a:solidFill>
                  <a:srgbClr val="000000"/>
                </a:solidFill>
                <a:latin typeface="Cy Grotesk Key"/>
                <a:ea typeface="Cy Grotesk Key"/>
                <a:cs typeface="Cy Grotesk Key"/>
              </a:rPr>
              <a:t>КОНТАКТЫ ЛИДЕРА</a:t>
            </a:r>
          </a:p>
        </p:txBody>
      </p:sp>
      <p:sp>
        <p:nvSpPr>
          <p:cNvPr id="10" name="TextBox 10"/>
          <p:cNvSpPr txBox="1"/>
          <p:nvPr/>
        </p:nvSpPr>
        <p:spPr bwMode="auto">
          <a:xfrm>
            <a:off x="10274924" y="5826552"/>
            <a:ext cx="4175955" cy="495896"/>
          </a:xfrm>
          <a:prstGeom prst="rect">
            <a:avLst/>
          </a:prstGeom>
        </p:spPr>
        <p:txBody>
          <a:bodyPr wrap="square" lIns="36000" tIns="36000" rIns="36000" bIns="36000" rtlCol="0" anchor="t">
            <a:spAutoFit/>
          </a:bodyPr>
          <a:lstStyle/>
          <a:p>
            <a:pPr algn="l">
              <a:lnSpc>
                <a:spcPts val="3255"/>
              </a:lnSpc>
              <a:spcBef>
                <a:spcPts val="0"/>
              </a:spcBef>
              <a:defRPr/>
            </a:pPr>
            <a:r>
              <a:rPr lang="en-US" sz="28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+7 (978) </a:t>
            </a:r>
            <a:r>
              <a:rPr lang="ru-RU" sz="28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170</a:t>
            </a:r>
            <a:r>
              <a:rPr lang="en-US" sz="28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-</a:t>
            </a:r>
            <a:r>
              <a:rPr lang="ru-RU" sz="28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2</a:t>
            </a:r>
            <a:r>
              <a:rPr lang="en-US" sz="28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8-</a:t>
            </a:r>
            <a:r>
              <a:rPr lang="ru-RU" sz="2800" dirty="0">
                <a:solidFill>
                  <a:srgbClr val="000000"/>
                </a:solidFill>
                <a:latin typeface="Trebuchet MS"/>
                <a:ea typeface="Darker Grotesque"/>
                <a:cs typeface="Darker Grotesque"/>
              </a:rPr>
              <a:t>02</a:t>
            </a:r>
            <a:endParaRPr lang="en-US" sz="2800" dirty="0">
              <a:solidFill>
                <a:srgbClr val="000000"/>
              </a:solidFill>
              <a:latin typeface="Trebuchet MS"/>
              <a:ea typeface="Darker Grotesque"/>
              <a:cs typeface="Darker Grotesque"/>
            </a:endParaRPr>
          </a:p>
        </p:txBody>
      </p:sp>
      <p:sp>
        <p:nvSpPr>
          <p:cNvPr id="11" name="TextBox 11"/>
          <p:cNvSpPr txBox="1"/>
          <p:nvPr/>
        </p:nvSpPr>
        <p:spPr bwMode="auto">
          <a:xfrm>
            <a:off x="9706534" y="5219984"/>
            <a:ext cx="3946252" cy="495896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l">
              <a:lnSpc>
                <a:spcPts val="3255"/>
              </a:lnSpc>
              <a:spcBef>
                <a:spcPts val="0"/>
              </a:spcBef>
              <a:defRPr/>
            </a:pPr>
            <a:r>
              <a:rPr lang="ru-RU" sz="3200" b="1" dirty="0">
                <a:solidFill>
                  <a:srgbClr val="000000"/>
                </a:solidFill>
                <a:latin typeface="Trebuchet MS"/>
                <a:ea typeface="Darker Grotesque Bold"/>
                <a:cs typeface="Darker Grotesque Bold"/>
              </a:rPr>
              <a:t>Назарьев Тимофей </a:t>
            </a:r>
          </a:p>
        </p:txBody>
      </p:sp>
      <p:sp>
        <p:nvSpPr>
          <p:cNvPr id="12" name="TextBox 12"/>
          <p:cNvSpPr txBox="1"/>
          <p:nvPr/>
        </p:nvSpPr>
        <p:spPr bwMode="auto">
          <a:xfrm>
            <a:off x="10274924" y="6387851"/>
            <a:ext cx="4180666" cy="503590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r>
              <a:rPr lang="en-US" sz="2800" dirty="0">
                <a:hlinkClick r:id="rId7"/>
              </a:rPr>
              <a:t>nazarevtimofej@gmail.com</a:t>
            </a:r>
            <a:endParaRPr lang="ru-RU" sz="2800" dirty="0"/>
          </a:p>
        </p:txBody>
      </p:sp>
      <p:sp>
        <p:nvSpPr>
          <p:cNvPr id="14" name="Freeform 14"/>
          <p:cNvSpPr/>
          <p:nvPr/>
        </p:nvSpPr>
        <p:spPr bwMode="auto">
          <a:xfrm>
            <a:off x="8105357" y="2028762"/>
            <a:ext cx="577957" cy="577957"/>
          </a:xfrm>
          <a:custGeom>
            <a:avLst/>
            <a:gdLst/>
            <a:ahLst/>
            <a:cxnLst/>
            <a:rect l="l" t="t" r="r" b="b"/>
            <a:pathLst>
              <a:path w="577958" h="577958" extrusionOk="0">
                <a:moveTo>
                  <a:pt x="0" y="0"/>
                </a:moveTo>
                <a:lnTo>
                  <a:pt x="577958" y="0"/>
                </a:lnTo>
                <a:lnTo>
                  <a:pt x="577958" y="577958"/>
                </a:lnTo>
                <a:lnTo>
                  <a:pt x="0" y="5779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rcRect l="28233" t="22271" r="60740" b="63682"/>
            <a:stretch/>
          </a:blipFill>
        </p:spPr>
      </p:sp>
      <p:sp>
        <p:nvSpPr>
          <p:cNvPr id="15" name="Freeform 15"/>
          <p:cNvSpPr/>
          <p:nvPr/>
        </p:nvSpPr>
        <p:spPr bwMode="auto">
          <a:xfrm>
            <a:off x="1466012" y="8287184"/>
            <a:ext cx="577957" cy="577957"/>
          </a:xfrm>
          <a:custGeom>
            <a:avLst/>
            <a:gdLst/>
            <a:ahLst/>
            <a:cxnLst/>
            <a:rect l="l" t="t" r="r" b="b"/>
            <a:pathLst>
              <a:path w="577958" h="577958" extrusionOk="0">
                <a:moveTo>
                  <a:pt x="0" y="0"/>
                </a:moveTo>
                <a:lnTo>
                  <a:pt x="577958" y="0"/>
                </a:lnTo>
                <a:lnTo>
                  <a:pt x="577958" y="577959"/>
                </a:lnTo>
                <a:lnTo>
                  <a:pt x="0" y="5779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rcRect l="28233" t="22271" r="60740" b="63682"/>
            <a:stretch/>
          </a:blipFill>
        </p:spPr>
      </p:sp>
      <p:sp>
        <p:nvSpPr>
          <p:cNvPr id="16" name="Freeform 16"/>
          <p:cNvSpPr/>
          <p:nvPr/>
        </p:nvSpPr>
        <p:spPr bwMode="auto">
          <a:xfrm>
            <a:off x="7527398" y="2577774"/>
            <a:ext cx="577957" cy="577957"/>
          </a:xfrm>
          <a:custGeom>
            <a:avLst/>
            <a:gdLst/>
            <a:ahLst/>
            <a:cxnLst/>
            <a:rect l="l" t="t" r="r" b="b"/>
            <a:pathLst>
              <a:path w="577958" h="577958" extrusionOk="0">
                <a:moveTo>
                  <a:pt x="0" y="0"/>
                </a:moveTo>
                <a:lnTo>
                  <a:pt x="577959" y="0"/>
                </a:lnTo>
                <a:lnTo>
                  <a:pt x="577959" y="577958"/>
                </a:lnTo>
                <a:lnTo>
                  <a:pt x="0" y="5779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rcRect l="17999" t="30971" r="58979" b="33059"/>
            <a:stretch/>
          </a:blipFill>
        </p:spPr>
      </p:sp>
      <p:sp>
        <p:nvSpPr>
          <p:cNvPr id="17" name="Freeform 17"/>
          <p:cNvSpPr/>
          <p:nvPr/>
        </p:nvSpPr>
        <p:spPr bwMode="auto">
          <a:xfrm>
            <a:off x="16867053" y="4169478"/>
            <a:ext cx="2841895" cy="2841895"/>
          </a:xfrm>
          <a:custGeom>
            <a:avLst/>
            <a:gdLst/>
            <a:ahLst/>
            <a:cxnLst/>
            <a:rect l="l" t="t" r="r" b="b"/>
            <a:pathLst>
              <a:path w="2841895" h="2841895" extrusionOk="0">
                <a:moveTo>
                  <a:pt x="0" y="0"/>
                </a:moveTo>
                <a:lnTo>
                  <a:pt x="2841894" y="0"/>
                </a:lnTo>
                <a:lnTo>
                  <a:pt x="2841894" y="2841894"/>
                </a:lnTo>
                <a:lnTo>
                  <a:pt x="0" y="28418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/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 bwMode="auto">
          <a:xfrm>
            <a:off x="-1420947" y="1999816"/>
            <a:ext cx="2841895" cy="2841895"/>
          </a:xfrm>
          <a:custGeom>
            <a:avLst/>
            <a:gdLst/>
            <a:ahLst/>
            <a:cxnLst/>
            <a:rect l="l" t="t" r="r" b="b"/>
            <a:pathLst>
              <a:path w="2841895" h="2841895" extrusionOk="0">
                <a:moveTo>
                  <a:pt x="0" y="0"/>
                </a:moveTo>
                <a:lnTo>
                  <a:pt x="2841894" y="0"/>
                </a:lnTo>
                <a:lnTo>
                  <a:pt x="2841894" y="2841894"/>
                </a:lnTo>
                <a:lnTo>
                  <a:pt x="0" y="28418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/>
          </a:blipFill>
          <a:ln cap="sq">
            <a:noFill/>
            <a:prstDash val="solid"/>
            <a:miter/>
          </a:ln>
        </p:spPr>
      </p:sp>
      <p:sp>
        <p:nvSpPr>
          <p:cNvPr id="19" name="Freeform 19"/>
          <p:cNvSpPr/>
          <p:nvPr/>
        </p:nvSpPr>
        <p:spPr bwMode="auto">
          <a:xfrm>
            <a:off x="15657173" y="818882"/>
            <a:ext cx="1209880" cy="1209880"/>
          </a:xfrm>
          <a:custGeom>
            <a:avLst/>
            <a:gdLst/>
            <a:ahLst/>
            <a:cxnLst/>
            <a:rect l="l" t="t" r="r" b="b"/>
            <a:pathLst>
              <a:path w="1209880" h="1209880" extrusionOk="0">
                <a:moveTo>
                  <a:pt x="0" y="0"/>
                </a:moveTo>
                <a:lnTo>
                  <a:pt x="1209880" y="0"/>
                </a:lnTo>
                <a:lnTo>
                  <a:pt x="1209880" y="1209880"/>
                </a:lnTo>
                <a:lnTo>
                  <a:pt x="0" y="120988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/>
          </a:blipFill>
        </p:spPr>
      </p:sp>
      <p:sp>
        <p:nvSpPr>
          <p:cNvPr id="21" name="Freeform 21"/>
          <p:cNvSpPr/>
          <p:nvPr/>
        </p:nvSpPr>
        <p:spPr bwMode="auto">
          <a:xfrm>
            <a:off x="0" y="9638425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 extrusionOk="0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rcRect l="45098" t="12149" r="44511" b="16198"/>
            <a:stretch/>
          </a:blipFill>
        </p:spPr>
      </p:sp>
      <p:sp>
        <p:nvSpPr>
          <p:cNvPr id="22" name="TextBox 22"/>
          <p:cNvSpPr txBox="1"/>
          <p:nvPr/>
        </p:nvSpPr>
        <p:spPr bwMode="auto">
          <a:xfrm>
            <a:off x="66503" y="9763323"/>
            <a:ext cx="515567" cy="408305"/>
          </a:xfrm>
          <a:prstGeom prst="rect">
            <a:avLst/>
          </a:prstGeom>
        </p:spPr>
        <p:txBody>
          <a:bodyPr lIns="36000" tIns="36000" rIns="36000" bIns="3600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</a:rPr>
              <a:t>15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43969" y="2028762"/>
            <a:ext cx="6639345" cy="62584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2700</TotalTime>
  <Words>889</Words>
  <Application>Microsoft Office PowerPoint</Application>
  <DocSecurity>0</DocSecurity>
  <PresentationFormat>Произвольный</PresentationFormat>
  <Paragraphs>126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Trebuchet MS</vt:lpstr>
      <vt:lpstr>Darker Grotesque Bold</vt:lpstr>
      <vt:lpstr>Wingdings</vt:lpstr>
      <vt:lpstr>Cy Grotesk Key</vt:lpstr>
      <vt:lpstr>Calibri</vt:lpstr>
      <vt:lpstr>Arial</vt:lpstr>
      <vt:lpstr>Darker Grotesque</vt:lpstr>
      <vt:lpstr>Raleway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subject/>
  <dc:creator>СевГУ</dc:creator>
  <cp:keywords/>
  <dc:description/>
  <cp:lastModifiedBy>Тимофей Назарьев</cp:lastModifiedBy>
  <cp:revision>26</cp:revision>
  <dcterms:created xsi:type="dcterms:W3CDTF">2006-08-16T00:00:00Z</dcterms:created>
  <dcterms:modified xsi:type="dcterms:W3CDTF">2025-10-28T21:54:03Z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D9C262696ABF4EF6A9F4904D79CA06CE_13</vt:lpwstr>
  </property>
  <property fmtid="{D5CDD505-2E9C-101B-9397-08002B2CF9AE}" pid="3" name="KSOProductBuildVer">
    <vt:lpwstr>1049-12.2.0.22549</vt:lpwstr>
  </property>
</Properties>
</file>