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4"/>
  </p:notesMasterIdLst>
  <p:sldIdLst>
    <p:sldId id="256" r:id="rId2"/>
    <p:sldId id="259" r:id="rId3"/>
    <p:sldId id="270" r:id="rId4"/>
    <p:sldId id="258" r:id="rId5"/>
    <p:sldId id="268" r:id="rId6"/>
    <p:sldId id="271" r:id="rId7"/>
    <p:sldId id="272" r:id="rId8"/>
    <p:sldId id="273" r:id="rId9"/>
    <p:sldId id="275" r:id="rId10"/>
    <p:sldId id="277" r:id="rId11"/>
    <p:sldId id="27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image" Target="../media/image14.png"/></Relationships>
</file>

<file path=ppt/diagrams/_rels/data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image" Target="../media/image14.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52ED7F-A2D4-4C27-A6AA-661629D8F31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CF6EF2A9-8EE8-4B43-B2BD-F4BE256BC1D1}">
      <dgm:prSet custT="1"/>
      <dgm:spPr/>
      <dgm:t>
        <a:bodyPr/>
        <a:lstStyle/>
        <a:p>
          <a:pPr rtl="0"/>
          <a:r>
            <a:rPr lang="ru-RU" sz="1800" b="1" dirty="0" smtClean="0"/>
            <a:t>Применение</a:t>
          </a:r>
          <a:r>
            <a:rPr lang="ru-RU" sz="1800" dirty="0" smtClean="0"/>
            <a:t>: </a:t>
          </a:r>
        </a:p>
        <a:p>
          <a:pPr rtl="0"/>
          <a:r>
            <a:rPr lang="ru-RU" sz="1600" i="1" dirty="0" smtClean="0"/>
            <a:t>В качестве основных источников электроэнергии на удаленных объектах без доступа к электричеству, в качестве составляющей гибридной установки, в качестве резервного источника питания в объектах ЖКХ, спорта и культурно-развлекательной сферы.</a:t>
          </a:r>
          <a:endParaRPr lang="ru-RU" sz="1600" i="1" dirty="0"/>
        </a:p>
      </dgm:t>
    </dgm:pt>
    <dgm:pt modelId="{6E6402E3-A81C-4D37-BC8A-C85F1606B9A2}" type="parTrans" cxnId="{B7536C96-A999-4241-9C28-5C43F94BA01F}">
      <dgm:prSet/>
      <dgm:spPr/>
      <dgm:t>
        <a:bodyPr/>
        <a:lstStyle/>
        <a:p>
          <a:endParaRPr lang="ru-RU"/>
        </a:p>
      </dgm:t>
    </dgm:pt>
    <dgm:pt modelId="{3ED92CFF-DD51-4AAE-9E01-A8FB0F08095A}" type="sibTrans" cxnId="{B7536C96-A999-4241-9C28-5C43F94BA01F}">
      <dgm:prSet/>
      <dgm:spPr/>
      <dgm:t>
        <a:bodyPr/>
        <a:lstStyle/>
        <a:p>
          <a:endParaRPr lang="ru-RU"/>
        </a:p>
      </dgm:t>
    </dgm:pt>
    <dgm:pt modelId="{00D8F333-A37B-4FD5-BF8C-EE9E4E4F6C06}">
      <dgm:prSet custT="1"/>
      <dgm:spPr/>
      <dgm:t>
        <a:bodyPr/>
        <a:lstStyle/>
        <a:p>
          <a:pPr rtl="0"/>
          <a:r>
            <a:rPr lang="ru-RU" sz="1800" b="1" dirty="0" smtClean="0"/>
            <a:t>Рынок</a:t>
          </a:r>
          <a:r>
            <a:rPr lang="ru-RU" sz="1800" dirty="0" smtClean="0"/>
            <a:t>:</a:t>
          </a:r>
          <a:r>
            <a:rPr lang="ru-RU" sz="1600" dirty="0" smtClean="0"/>
            <a:t> </a:t>
          </a:r>
        </a:p>
        <a:p>
          <a:pPr rtl="0"/>
          <a:r>
            <a:rPr lang="ru-RU" sz="1600" i="1" dirty="0" smtClean="0"/>
            <a:t>Более </a:t>
          </a:r>
          <a:r>
            <a:rPr lang="en-US" sz="1600" i="1" dirty="0" smtClean="0"/>
            <a:t>170</a:t>
          </a:r>
          <a:r>
            <a:rPr lang="ru-RU" sz="1600" i="1" dirty="0" smtClean="0"/>
            <a:t> млн. рублей для объектов ЖКХ, и промышленных предприятий. Цена ед. 5 млн руб. + сервисное обслуживание и ремонт.</a:t>
          </a:r>
          <a:endParaRPr lang="ru-RU" sz="1600" i="1" dirty="0"/>
        </a:p>
      </dgm:t>
    </dgm:pt>
    <dgm:pt modelId="{8E5DE5C7-10A3-42B4-A8AA-9E547A3D17AD}" type="parTrans" cxnId="{F9529E6F-1993-42C4-B3F4-22A1C866D2A2}">
      <dgm:prSet/>
      <dgm:spPr/>
      <dgm:t>
        <a:bodyPr/>
        <a:lstStyle/>
        <a:p>
          <a:endParaRPr lang="ru-RU"/>
        </a:p>
      </dgm:t>
    </dgm:pt>
    <dgm:pt modelId="{8CA5DE67-9117-481F-B97F-597007AE13B1}" type="sibTrans" cxnId="{F9529E6F-1993-42C4-B3F4-22A1C866D2A2}">
      <dgm:prSet/>
      <dgm:spPr/>
      <dgm:t>
        <a:bodyPr/>
        <a:lstStyle/>
        <a:p>
          <a:endParaRPr lang="ru-RU"/>
        </a:p>
      </dgm:t>
    </dgm:pt>
    <dgm:pt modelId="{ADF24557-00D1-4710-A84E-AC014D58079B}">
      <dgm:prSet custT="1"/>
      <dgm:spPr/>
      <dgm:t>
        <a:bodyPr/>
        <a:lstStyle/>
        <a:p>
          <a:pPr rtl="0"/>
          <a:r>
            <a:rPr lang="ru-RU" sz="1600" b="1" dirty="0" smtClean="0"/>
            <a:t>Проблема</a:t>
          </a:r>
          <a:r>
            <a:rPr lang="ru-RU" sz="1600" dirty="0" smtClean="0"/>
            <a:t>: </a:t>
          </a:r>
        </a:p>
        <a:p>
          <a:pPr rtl="0"/>
          <a:r>
            <a:rPr lang="ru-RU" sz="1600" i="1" dirty="0" smtClean="0"/>
            <a:t>Имеющиеся установки  от компаний по типу </a:t>
          </a:r>
          <a:r>
            <a:rPr lang="en-US" sz="1600" i="1" dirty="0" smtClean="0"/>
            <a:t>Capstone </a:t>
          </a:r>
          <a:r>
            <a:rPr lang="ru-RU" sz="1600" i="1" dirty="0" smtClean="0"/>
            <a:t>закуплены с 2010 по 2014 год и вырабатывают свой ресурс, а новые из-за санкций сложно и дорого приобретать, нужен отечественный аналог, который будет соответствовать требованиям</a:t>
          </a:r>
          <a:r>
            <a:rPr lang="en-US" sz="1600" i="1" dirty="0" smtClean="0"/>
            <a:t> </a:t>
          </a:r>
          <a:r>
            <a:rPr lang="ru-RU" sz="1600" i="1" dirty="0" smtClean="0"/>
            <a:t>потребителей. </a:t>
          </a:r>
          <a:endParaRPr lang="ru-RU" sz="1600" i="1" dirty="0"/>
        </a:p>
      </dgm:t>
    </dgm:pt>
    <dgm:pt modelId="{DBFD1EBB-3437-4A9C-B23A-2647D1D4F015}" type="parTrans" cxnId="{61CB406C-77ED-4B00-B8E3-0869D9B0A8BC}">
      <dgm:prSet/>
      <dgm:spPr/>
      <dgm:t>
        <a:bodyPr/>
        <a:lstStyle/>
        <a:p>
          <a:endParaRPr lang="ru-RU"/>
        </a:p>
      </dgm:t>
    </dgm:pt>
    <dgm:pt modelId="{6FDDDF4C-5409-4B38-A5D2-80FA6AF72A0A}" type="sibTrans" cxnId="{61CB406C-77ED-4B00-B8E3-0869D9B0A8BC}">
      <dgm:prSet/>
      <dgm:spPr/>
      <dgm:t>
        <a:bodyPr/>
        <a:lstStyle/>
        <a:p>
          <a:endParaRPr lang="ru-RU"/>
        </a:p>
      </dgm:t>
    </dgm:pt>
    <dgm:pt modelId="{4D88FB5A-32E9-4A76-B638-51DA2FCC0204}" type="pres">
      <dgm:prSet presAssocID="{9F52ED7F-A2D4-4C27-A6AA-661629D8F31D}" presName="hierChild1" presStyleCnt="0">
        <dgm:presLayoutVars>
          <dgm:orgChart val="1"/>
          <dgm:chPref val="1"/>
          <dgm:dir/>
          <dgm:animOne val="branch"/>
          <dgm:animLvl val="lvl"/>
          <dgm:resizeHandles/>
        </dgm:presLayoutVars>
      </dgm:prSet>
      <dgm:spPr/>
      <dgm:t>
        <a:bodyPr/>
        <a:lstStyle/>
        <a:p>
          <a:endParaRPr lang="ru-RU"/>
        </a:p>
      </dgm:t>
    </dgm:pt>
    <dgm:pt modelId="{400892C4-05EF-4F1A-B07C-387DDB24543F}" type="pres">
      <dgm:prSet presAssocID="{CF6EF2A9-8EE8-4B43-B2BD-F4BE256BC1D1}" presName="hierRoot1" presStyleCnt="0">
        <dgm:presLayoutVars>
          <dgm:hierBranch val="init"/>
        </dgm:presLayoutVars>
      </dgm:prSet>
      <dgm:spPr/>
    </dgm:pt>
    <dgm:pt modelId="{4AD1AFBF-C48F-4057-843A-F1BB3D5A3B0D}" type="pres">
      <dgm:prSet presAssocID="{CF6EF2A9-8EE8-4B43-B2BD-F4BE256BC1D1}" presName="rootComposite1" presStyleCnt="0"/>
      <dgm:spPr/>
    </dgm:pt>
    <dgm:pt modelId="{690A55F5-163A-4802-9091-D9C58E14A17C}" type="pres">
      <dgm:prSet presAssocID="{CF6EF2A9-8EE8-4B43-B2BD-F4BE256BC1D1}" presName="rootText1" presStyleLbl="node0" presStyleIdx="0" presStyleCnt="3" custScaleX="180869" custScaleY="528377" custLinFactNeighborX="13598">
        <dgm:presLayoutVars>
          <dgm:chPref val="3"/>
        </dgm:presLayoutVars>
      </dgm:prSet>
      <dgm:spPr/>
      <dgm:t>
        <a:bodyPr/>
        <a:lstStyle/>
        <a:p>
          <a:endParaRPr lang="ru-RU"/>
        </a:p>
      </dgm:t>
    </dgm:pt>
    <dgm:pt modelId="{75FB58ED-7B58-4129-B72F-B7BED7B25B8C}" type="pres">
      <dgm:prSet presAssocID="{CF6EF2A9-8EE8-4B43-B2BD-F4BE256BC1D1}" presName="rootConnector1" presStyleLbl="node1" presStyleIdx="0" presStyleCnt="0"/>
      <dgm:spPr/>
      <dgm:t>
        <a:bodyPr/>
        <a:lstStyle/>
        <a:p>
          <a:endParaRPr lang="ru-RU"/>
        </a:p>
      </dgm:t>
    </dgm:pt>
    <dgm:pt modelId="{B43276F3-47FC-477C-B1D4-E86FA1FAB275}" type="pres">
      <dgm:prSet presAssocID="{CF6EF2A9-8EE8-4B43-B2BD-F4BE256BC1D1}" presName="hierChild2" presStyleCnt="0"/>
      <dgm:spPr/>
    </dgm:pt>
    <dgm:pt modelId="{9F61C29A-2A14-494B-BA56-FBB7DBCE14BD}" type="pres">
      <dgm:prSet presAssocID="{CF6EF2A9-8EE8-4B43-B2BD-F4BE256BC1D1}" presName="hierChild3" presStyleCnt="0"/>
      <dgm:spPr/>
    </dgm:pt>
    <dgm:pt modelId="{9D184746-BC5C-4994-984E-CCFF751AEC63}" type="pres">
      <dgm:prSet presAssocID="{00D8F333-A37B-4FD5-BF8C-EE9E4E4F6C06}" presName="hierRoot1" presStyleCnt="0">
        <dgm:presLayoutVars>
          <dgm:hierBranch val="init"/>
        </dgm:presLayoutVars>
      </dgm:prSet>
      <dgm:spPr/>
    </dgm:pt>
    <dgm:pt modelId="{07234855-E319-417C-9CA1-0368CEAFB81A}" type="pres">
      <dgm:prSet presAssocID="{00D8F333-A37B-4FD5-BF8C-EE9E4E4F6C06}" presName="rootComposite1" presStyleCnt="0"/>
      <dgm:spPr/>
    </dgm:pt>
    <dgm:pt modelId="{004207F3-A0FC-48E6-BE41-FB18F5089EAB}" type="pres">
      <dgm:prSet presAssocID="{00D8F333-A37B-4FD5-BF8C-EE9E4E4F6C06}" presName="rootText1" presStyleLbl="node0" presStyleIdx="1" presStyleCnt="3" custScaleX="169047" custScaleY="309599" custLinFactY="13151" custLinFactNeighborX="2886" custLinFactNeighborY="100000">
        <dgm:presLayoutVars>
          <dgm:chPref val="3"/>
        </dgm:presLayoutVars>
      </dgm:prSet>
      <dgm:spPr/>
      <dgm:t>
        <a:bodyPr/>
        <a:lstStyle/>
        <a:p>
          <a:endParaRPr lang="ru-RU"/>
        </a:p>
      </dgm:t>
    </dgm:pt>
    <dgm:pt modelId="{7D57BA58-0A7B-41BF-8A90-1FD7B7AA9EA1}" type="pres">
      <dgm:prSet presAssocID="{00D8F333-A37B-4FD5-BF8C-EE9E4E4F6C06}" presName="rootConnector1" presStyleLbl="node1" presStyleIdx="0" presStyleCnt="0"/>
      <dgm:spPr/>
      <dgm:t>
        <a:bodyPr/>
        <a:lstStyle/>
        <a:p>
          <a:endParaRPr lang="ru-RU"/>
        </a:p>
      </dgm:t>
    </dgm:pt>
    <dgm:pt modelId="{E5EFD720-9697-479E-B335-E3F3A7F2F970}" type="pres">
      <dgm:prSet presAssocID="{00D8F333-A37B-4FD5-BF8C-EE9E4E4F6C06}" presName="hierChild2" presStyleCnt="0"/>
      <dgm:spPr/>
    </dgm:pt>
    <dgm:pt modelId="{D56D9929-CCC1-4209-AC42-2737B0992720}" type="pres">
      <dgm:prSet presAssocID="{00D8F333-A37B-4FD5-BF8C-EE9E4E4F6C06}" presName="hierChild3" presStyleCnt="0"/>
      <dgm:spPr/>
    </dgm:pt>
    <dgm:pt modelId="{0CA0A8F2-B0B6-44F4-80C8-6028213A3F28}" type="pres">
      <dgm:prSet presAssocID="{ADF24557-00D1-4710-A84E-AC014D58079B}" presName="hierRoot1" presStyleCnt="0">
        <dgm:presLayoutVars>
          <dgm:hierBranch val="init"/>
        </dgm:presLayoutVars>
      </dgm:prSet>
      <dgm:spPr/>
    </dgm:pt>
    <dgm:pt modelId="{9DF12DFF-18D2-4492-9BEB-A1055856604C}" type="pres">
      <dgm:prSet presAssocID="{ADF24557-00D1-4710-A84E-AC014D58079B}" presName="rootComposite1" presStyleCnt="0"/>
      <dgm:spPr/>
    </dgm:pt>
    <dgm:pt modelId="{72D879EB-677E-4420-8FBC-881F8BBF9883}" type="pres">
      <dgm:prSet presAssocID="{ADF24557-00D1-4710-A84E-AC014D58079B}" presName="rootText1" presStyleLbl="node0" presStyleIdx="2" presStyleCnt="3" custScaleX="179637" custScaleY="529234" custLinFactNeighborX="-8368">
        <dgm:presLayoutVars>
          <dgm:chPref val="3"/>
        </dgm:presLayoutVars>
      </dgm:prSet>
      <dgm:spPr/>
      <dgm:t>
        <a:bodyPr/>
        <a:lstStyle/>
        <a:p>
          <a:endParaRPr lang="ru-RU"/>
        </a:p>
      </dgm:t>
    </dgm:pt>
    <dgm:pt modelId="{0092E03D-F09E-400C-972F-74C16864955D}" type="pres">
      <dgm:prSet presAssocID="{ADF24557-00D1-4710-A84E-AC014D58079B}" presName="rootConnector1" presStyleLbl="node1" presStyleIdx="0" presStyleCnt="0"/>
      <dgm:spPr/>
      <dgm:t>
        <a:bodyPr/>
        <a:lstStyle/>
        <a:p>
          <a:endParaRPr lang="ru-RU"/>
        </a:p>
      </dgm:t>
    </dgm:pt>
    <dgm:pt modelId="{45277C49-64B3-4E61-996D-86E37362DFBA}" type="pres">
      <dgm:prSet presAssocID="{ADF24557-00D1-4710-A84E-AC014D58079B}" presName="hierChild2" presStyleCnt="0"/>
      <dgm:spPr/>
    </dgm:pt>
    <dgm:pt modelId="{A92A5A0A-123F-49B1-930D-FA2F1C0AF4B3}" type="pres">
      <dgm:prSet presAssocID="{ADF24557-00D1-4710-A84E-AC014D58079B}" presName="hierChild3" presStyleCnt="0"/>
      <dgm:spPr/>
    </dgm:pt>
  </dgm:ptLst>
  <dgm:cxnLst>
    <dgm:cxn modelId="{4250B896-4FC2-42CD-802B-BD99F5FCAA7C}" type="presOf" srcId="{CF6EF2A9-8EE8-4B43-B2BD-F4BE256BC1D1}" destId="{690A55F5-163A-4802-9091-D9C58E14A17C}" srcOrd="0" destOrd="0" presId="urn:microsoft.com/office/officeart/2005/8/layout/orgChart1"/>
    <dgm:cxn modelId="{3EE00D2B-C9A2-440E-9DD1-F5C0454F20AB}" type="presOf" srcId="{00D8F333-A37B-4FD5-BF8C-EE9E4E4F6C06}" destId="{004207F3-A0FC-48E6-BE41-FB18F5089EAB}" srcOrd="0" destOrd="0" presId="urn:microsoft.com/office/officeart/2005/8/layout/orgChart1"/>
    <dgm:cxn modelId="{61CB406C-77ED-4B00-B8E3-0869D9B0A8BC}" srcId="{9F52ED7F-A2D4-4C27-A6AA-661629D8F31D}" destId="{ADF24557-00D1-4710-A84E-AC014D58079B}" srcOrd="2" destOrd="0" parTransId="{DBFD1EBB-3437-4A9C-B23A-2647D1D4F015}" sibTransId="{6FDDDF4C-5409-4B38-A5D2-80FA6AF72A0A}"/>
    <dgm:cxn modelId="{B7536C96-A999-4241-9C28-5C43F94BA01F}" srcId="{9F52ED7F-A2D4-4C27-A6AA-661629D8F31D}" destId="{CF6EF2A9-8EE8-4B43-B2BD-F4BE256BC1D1}" srcOrd="0" destOrd="0" parTransId="{6E6402E3-A81C-4D37-BC8A-C85F1606B9A2}" sibTransId="{3ED92CFF-DD51-4AAE-9E01-A8FB0F08095A}"/>
    <dgm:cxn modelId="{F34A48D4-DF1B-49EC-8688-BACE24A1EC27}" type="presOf" srcId="{00D8F333-A37B-4FD5-BF8C-EE9E4E4F6C06}" destId="{7D57BA58-0A7B-41BF-8A90-1FD7B7AA9EA1}" srcOrd="1" destOrd="0" presId="urn:microsoft.com/office/officeart/2005/8/layout/orgChart1"/>
    <dgm:cxn modelId="{5B4BE65A-63B6-40A4-9E6C-D96591A9A5E7}" type="presOf" srcId="{ADF24557-00D1-4710-A84E-AC014D58079B}" destId="{0092E03D-F09E-400C-972F-74C16864955D}" srcOrd="1" destOrd="0" presId="urn:microsoft.com/office/officeart/2005/8/layout/orgChart1"/>
    <dgm:cxn modelId="{FBB915CF-61C9-4501-9632-F5B18AB27091}" type="presOf" srcId="{ADF24557-00D1-4710-A84E-AC014D58079B}" destId="{72D879EB-677E-4420-8FBC-881F8BBF9883}" srcOrd="0" destOrd="0" presId="urn:microsoft.com/office/officeart/2005/8/layout/orgChart1"/>
    <dgm:cxn modelId="{F9529E6F-1993-42C4-B3F4-22A1C866D2A2}" srcId="{9F52ED7F-A2D4-4C27-A6AA-661629D8F31D}" destId="{00D8F333-A37B-4FD5-BF8C-EE9E4E4F6C06}" srcOrd="1" destOrd="0" parTransId="{8E5DE5C7-10A3-42B4-A8AA-9E547A3D17AD}" sibTransId="{8CA5DE67-9117-481F-B97F-597007AE13B1}"/>
    <dgm:cxn modelId="{8E9B8C27-63AB-4DFF-83B1-6AA70B891FAC}" type="presOf" srcId="{CF6EF2A9-8EE8-4B43-B2BD-F4BE256BC1D1}" destId="{75FB58ED-7B58-4129-B72F-B7BED7B25B8C}" srcOrd="1" destOrd="0" presId="urn:microsoft.com/office/officeart/2005/8/layout/orgChart1"/>
    <dgm:cxn modelId="{B50A2D5A-AABF-4704-B7D6-05C90827E379}" type="presOf" srcId="{9F52ED7F-A2D4-4C27-A6AA-661629D8F31D}" destId="{4D88FB5A-32E9-4A76-B638-51DA2FCC0204}" srcOrd="0" destOrd="0" presId="urn:microsoft.com/office/officeart/2005/8/layout/orgChart1"/>
    <dgm:cxn modelId="{3BB7A75F-DC84-4D4C-AE1E-8FD9781FC80E}" type="presParOf" srcId="{4D88FB5A-32E9-4A76-B638-51DA2FCC0204}" destId="{400892C4-05EF-4F1A-B07C-387DDB24543F}" srcOrd="0" destOrd="0" presId="urn:microsoft.com/office/officeart/2005/8/layout/orgChart1"/>
    <dgm:cxn modelId="{B807130A-439E-417F-A0B2-F2316A1B46B7}" type="presParOf" srcId="{400892C4-05EF-4F1A-B07C-387DDB24543F}" destId="{4AD1AFBF-C48F-4057-843A-F1BB3D5A3B0D}" srcOrd="0" destOrd="0" presId="urn:microsoft.com/office/officeart/2005/8/layout/orgChart1"/>
    <dgm:cxn modelId="{6E6E6A90-1EDB-481E-89BC-4FA4A5911027}" type="presParOf" srcId="{4AD1AFBF-C48F-4057-843A-F1BB3D5A3B0D}" destId="{690A55F5-163A-4802-9091-D9C58E14A17C}" srcOrd="0" destOrd="0" presId="urn:microsoft.com/office/officeart/2005/8/layout/orgChart1"/>
    <dgm:cxn modelId="{9232B1AC-C2B0-46D2-BF11-B00503EB2977}" type="presParOf" srcId="{4AD1AFBF-C48F-4057-843A-F1BB3D5A3B0D}" destId="{75FB58ED-7B58-4129-B72F-B7BED7B25B8C}" srcOrd="1" destOrd="0" presId="urn:microsoft.com/office/officeart/2005/8/layout/orgChart1"/>
    <dgm:cxn modelId="{CE8F9C51-AD98-48E9-A826-01884DFEA1B3}" type="presParOf" srcId="{400892C4-05EF-4F1A-B07C-387DDB24543F}" destId="{B43276F3-47FC-477C-B1D4-E86FA1FAB275}" srcOrd="1" destOrd="0" presId="urn:microsoft.com/office/officeart/2005/8/layout/orgChart1"/>
    <dgm:cxn modelId="{B8BD6E4E-AC59-4628-8D5D-3C495CFDEE9E}" type="presParOf" srcId="{400892C4-05EF-4F1A-B07C-387DDB24543F}" destId="{9F61C29A-2A14-494B-BA56-FBB7DBCE14BD}" srcOrd="2" destOrd="0" presId="urn:microsoft.com/office/officeart/2005/8/layout/orgChart1"/>
    <dgm:cxn modelId="{048A4110-A043-4235-873B-95EFBAE5BE7B}" type="presParOf" srcId="{4D88FB5A-32E9-4A76-B638-51DA2FCC0204}" destId="{9D184746-BC5C-4994-984E-CCFF751AEC63}" srcOrd="1" destOrd="0" presId="urn:microsoft.com/office/officeart/2005/8/layout/orgChart1"/>
    <dgm:cxn modelId="{FC96DF20-2487-4920-8562-D3619F082A29}" type="presParOf" srcId="{9D184746-BC5C-4994-984E-CCFF751AEC63}" destId="{07234855-E319-417C-9CA1-0368CEAFB81A}" srcOrd="0" destOrd="0" presId="urn:microsoft.com/office/officeart/2005/8/layout/orgChart1"/>
    <dgm:cxn modelId="{8B61B03C-BE0F-4707-ABC8-31E4821CEC1C}" type="presParOf" srcId="{07234855-E319-417C-9CA1-0368CEAFB81A}" destId="{004207F3-A0FC-48E6-BE41-FB18F5089EAB}" srcOrd="0" destOrd="0" presId="urn:microsoft.com/office/officeart/2005/8/layout/orgChart1"/>
    <dgm:cxn modelId="{7F2CBCA9-3674-4451-8A74-0985D4BBECB2}" type="presParOf" srcId="{07234855-E319-417C-9CA1-0368CEAFB81A}" destId="{7D57BA58-0A7B-41BF-8A90-1FD7B7AA9EA1}" srcOrd="1" destOrd="0" presId="urn:microsoft.com/office/officeart/2005/8/layout/orgChart1"/>
    <dgm:cxn modelId="{9A2BEDCF-2DE9-4B18-9CCE-44B53635AB28}" type="presParOf" srcId="{9D184746-BC5C-4994-984E-CCFF751AEC63}" destId="{E5EFD720-9697-479E-B335-E3F3A7F2F970}" srcOrd="1" destOrd="0" presId="urn:microsoft.com/office/officeart/2005/8/layout/orgChart1"/>
    <dgm:cxn modelId="{659A5C6E-0537-4D92-9080-2AFC90A5F532}" type="presParOf" srcId="{9D184746-BC5C-4994-984E-CCFF751AEC63}" destId="{D56D9929-CCC1-4209-AC42-2737B0992720}" srcOrd="2" destOrd="0" presId="urn:microsoft.com/office/officeart/2005/8/layout/orgChart1"/>
    <dgm:cxn modelId="{91E50C90-37CB-47C4-9753-78A74D35A1D6}" type="presParOf" srcId="{4D88FB5A-32E9-4A76-B638-51DA2FCC0204}" destId="{0CA0A8F2-B0B6-44F4-80C8-6028213A3F28}" srcOrd="2" destOrd="0" presId="urn:microsoft.com/office/officeart/2005/8/layout/orgChart1"/>
    <dgm:cxn modelId="{C2958A5A-0835-4DC4-B9A7-5D120440EA99}" type="presParOf" srcId="{0CA0A8F2-B0B6-44F4-80C8-6028213A3F28}" destId="{9DF12DFF-18D2-4492-9BEB-A1055856604C}" srcOrd="0" destOrd="0" presId="urn:microsoft.com/office/officeart/2005/8/layout/orgChart1"/>
    <dgm:cxn modelId="{6D68E3CF-2995-486A-86FA-63434B76A828}" type="presParOf" srcId="{9DF12DFF-18D2-4492-9BEB-A1055856604C}" destId="{72D879EB-677E-4420-8FBC-881F8BBF9883}" srcOrd="0" destOrd="0" presId="urn:microsoft.com/office/officeart/2005/8/layout/orgChart1"/>
    <dgm:cxn modelId="{7DD47E79-5733-4F2D-9CA7-4261C1A3BBC1}" type="presParOf" srcId="{9DF12DFF-18D2-4492-9BEB-A1055856604C}" destId="{0092E03D-F09E-400C-972F-74C16864955D}" srcOrd="1" destOrd="0" presId="urn:microsoft.com/office/officeart/2005/8/layout/orgChart1"/>
    <dgm:cxn modelId="{3313B402-7B84-4F08-B472-0A0E28AC4FC2}" type="presParOf" srcId="{0CA0A8F2-B0B6-44F4-80C8-6028213A3F28}" destId="{45277C49-64B3-4E61-996D-86E37362DFBA}" srcOrd="1" destOrd="0" presId="urn:microsoft.com/office/officeart/2005/8/layout/orgChart1"/>
    <dgm:cxn modelId="{F35C1A06-0043-42C0-8E00-2ED7982DA179}" type="presParOf" srcId="{0CA0A8F2-B0B6-44F4-80C8-6028213A3F28}" destId="{A92A5A0A-123F-49B1-930D-FA2F1C0AF4B3}"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AA471E-CC77-4303-818F-AF01CA27619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138B1088-DB4F-4340-B8E8-AB32EDA0CA78}">
      <dgm:prSet/>
      <dgm:spPr/>
      <dgm:t>
        <a:bodyPr/>
        <a:lstStyle/>
        <a:p>
          <a:pPr rtl="0"/>
          <a:r>
            <a:rPr lang="ru-RU" i="1" dirty="0" smtClean="0">
              <a:latin typeface="Century Gothic" panose="020B0502020202020204" pitchFamily="34" charset="0"/>
            </a:rPr>
            <a:t>Технологический радар рынка ГТУ ММ в разрезе выделенных технологий (трендов патентования) и отдельных составляющих микротурбин по результатам патентного анализа</a:t>
          </a:r>
          <a:endParaRPr lang="ru-RU" dirty="0">
            <a:latin typeface="Century Gothic" panose="020B0502020202020204" pitchFamily="34" charset="0"/>
          </a:endParaRPr>
        </a:p>
      </dgm:t>
    </dgm:pt>
    <dgm:pt modelId="{C3F13FEF-1943-40A5-8852-3CA510DA60E3}" type="parTrans" cxnId="{C48CE0B9-D2DF-4883-B840-10D70F530B22}">
      <dgm:prSet/>
      <dgm:spPr/>
      <dgm:t>
        <a:bodyPr/>
        <a:lstStyle/>
        <a:p>
          <a:endParaRPr lang="ru-RU"/>
        </a:p>
      </dgm:t>
    </dgm:pt>
    <dgm:pt modelId="{5178BDE1-E213-4C88-8B68-1B8954697096}" type="sibTrans" cxnId="{C48CE0B9-D2DF-4883-B840-10D70F530B22}">
      <dgm:prSet/>
      <dgm:spPr/>
      <dgm:t>
        <a:bodyPr/>
        <a:lstStyle/>
        <a:p>
          <a:endParaRPr lang="ru-RU"/>
        </a:p>
      </dgm:t>
    </dgm:pt>
    <dgm:pt modelId="{9C093CAF-3A76-4A44-8CCE-E3EF2E9C0520}" type="pres">
      <dgm:prSet presAssocID="{1EAA471E-CC77-4303-818F-AF01CA27619B}" presName="linear" presStyleCnt="0">
        <dgm:presLayoutVars>
          <dgm:animLvl val="lvl"/>
          <dgm:resizeHandles val="exact"/>
        </dgm:presLayoutVars>
      </dgm:prSet>
      <dgm:spPr/>
      <dgm:t>
        <a:bodyPr/>
        <a:lstStyle/>
        <a:p>
          <a:endParaRPr lang="ru-RU"/>
        </a:p>
      </dgm:t>
    </dgm:pt>
    <dgm:pt modelId="{EF029B1C-CC30-4D4C-8A6A-5FAE852FAECD}" type="pres">
      <dgm:prSet presAssocID="{138B1088-DB4F-4340-B8E8-AB32EDA0CA78}" presName="parentText" presStyleLbl="node1" presStyleIdx="0" presStyleCnt="1" custLinFactNeighborX="0" custLinFactNeighborY="-16392">
        <dgm:presLayoutVars>
          <dgm:chMax val="0"/>
          <dgm:bulletEnabled val="1"/>
        </dgm:presLayoutVars>
      </dgm:prSet>
      <dgm:spPr/>
      <dgm:t>
        <a:bodyPr/>
        <a:lstStyle/>
        <a:p>
          <a:endParaRPr lang="ru-RU"/>
        </a:p>
      </dgm:t>
    </dgm:pt>
  </dgm:ptLst>
  <dgm:cxnLst>
    <dgm:cxn modelId="{D00586C7-BF0D-46D6-9A89-C23B88D0CAD4}" type="presOf" srcId="{1EAA471E-CC77-4303-818F-AF01CA27619B}" destId="{9C093CAF-3A76-4A44-8CCE-E3EF2E9C0520}" srcOrd="0" destOrd="0" presId="urn:microsoft.com/office/officeart/2005/8/layout/vList2"/>
    <dgm:cxn modelId="{64B9A0FA-8C22-49FA-9C99-E37E0144C3A9}" type="presOf" srcId="{138B1088-DB4F-4340-B8E8-AB32EDA0CA78}" destId="{EF029B1C-CC30-4D4C-8A6A-5FAE852FAECD}" srcOrd="0" destOrd="0" presId="urn:microsoft.com/office/officeart/2005/8/layout/vList2"/>
    <dgm:cxn modelId="{C48CE0B9-D2DF-4883-B840-10D70F530B22}" srcId="{1EAA471E-CC77-4303-818F-AF01CA27619B}" destId="{138B1088-DB4F-4340-B8E8-AB32EDA0CA78}" srcOrd="0" destOrd="0" parTransId="{C3F13FEF-1943-40A5-8852-3CA510DA60E3}" sibTransId="{5178BDE1-E213-4C88-8B68-1B8954697096}"/>
    <dgm:cxn modelId="{E305DE5F-4E6F-4176-961D-C720C63FA08F}" type="presParOf" srcId="{9C093CAF-3A76-4A44-8CCE-E3EF2E9C0520}" destId="{EF029B1C-CC30-4D4C-8A6A-5FAE852FAECD}"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5B4E8A-035D-49B4-A823-BB039940982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RU"/>
        </a:p>
      </dgm:t>
    </dgm:pt>
    <dgm:pt modelId="{910FFFCB-22B9-46A7-B2A0-62D00DB213BA}">
      <dgm:prSet custT="1"/>
      <dgm:spPr/>
      <dgm:t>
        <a:bodyPr/>
        <a:lstStyle/>
        <a:p>
          <a:pPr algn="ctr" rtl="0">
            <a:lnSpc>
              <a:spcPct val="150000"/>
            </a:lnSpc>
          </a:pPr>
          <a:r>
            <a:rPr lang="ru-RU" sz="2000" b="1" dirty="0" smtClean="0">
              <a:latin typeface="Century Gothic" panose="020B0502020202020204" pitchFamily="34" charset="0"/>
            </a:rPr>
            <a:t>  </a:t>
          </a:r>
          <a:r>
            <a:rPr lang="ru-RU" sz="1800" b="1" i="1" dirty="0" smtClean="0">
              <a:latin typeface="Century Gothic" panose="020B0502020202020204" pitchFamily="34" charset="0"/>
            </a:rPr>
            <a:t>Вывод</a:t>
          </a:r>
          <a:r>
            <a:rPr lang="en-US" sz="1800" b="1" i="1" dirty="0" smtClean="0">
              <a:latin typeface="Century Gothic" panose="020B0502020202020204" pitchFamily="34" charset="0"/>
            </a:rPr>
            <a:t>:</a:t>
          </a:r>
          <a:r>
            <a:rPr lang="ru-RU" sz="1800" dirty="0" smtClean="0">
              <a:latin typeface="Century Gothic" panose="020B0502020202020204" pitchFamily="34" charset="0"/>
            </a:rPr>
            <a:t> продукт актуален на рынке, его создание востребовано.     На следующем этапе работы будет произведен термогазодинамический расчёт всей конструкции и описание каждого из узлов (компрессора, камеры сгорания, турбины, теплообменника, опоры, проточного тракта). Также, для данных узлов будет создан алгоритм технологии производства, благодаря чему, учитывая расходы на данные операции, окажется возможным произвести вычисления по себестоимости всей конструкции, а также и расходы по интеграции в одну из отраслей.</a:t>
          </a:r>
          <a:endParaRPr lang="ru-RU" sz="1800" dirty="0">
            <a:latin typeface="Century Gothic" panose="020B0502020202020204" pitchFamily="34" charset="0"/>
          </a:endParaRPr>
        </a:p>
      </dgm:t>
    </dgm:pt>
    <dgm:pt modelId="{72DD8C64-A65D-4FE4-AC20-330D96718E8C}" type="parTrans" cxnId="{F64D474F-6F10-4043-A39C-3F50159D4EC5}">
      <dgm:prSet/>
      <dgm:spPr/>
      <dgm:t>
        <a:bodyPr/>
        <a:lstStyle/>
        <a:p>
          <a:endParaRPr lang="ru-RU"/>
        </a:p>
      </dgm:t>
    </dgm:pt>
    <dgm:pt modelId="{E6AAAF8A-EB8C-4038-99A3-346E1D0463C5}" type="sibTrans" cxnId="{F64D474F-6F10-4043-A39C-3F50159D4EC5}">
      <dgm:prSet/>
      <dgm:spPr/>
      <dgm:t>
        <a:bodyPr/>
        <a:lstStyle/>
        <a:p>
          <a:endParaRPr lang="ru-RU"/>
        </a:p>
      </dgm:t>
    </dgm:pt>
    <dgm:pt modelId="{216D1C2E-55DB-4632-9EC6-92349B4D7013}" type="pres">
      <dgm:prSet presAssocID="{0F5B4E8A-035D-49B4-A823-BB039940982E}" presName="Name0" presStyleCnt="0">
        <dgm:presLayoutVars>
          <dgm:chMax val="7"/>
          <dgm:dir/>
          <dgm:animLvl val="lvl"/>
          <dgm:resizeHandles val="exact"/>
        </dgm:presLayoutVars>
      </dgm:prSet>
      <dgm:spPr/>
      <dgm:t>
        <a:bodyPr/>
        <a:lstStyle/>
        <a:p>
          <a:endParaRPr lang="ru-RU"/>
        </a:p>
      </dgm:t>
    </dgm:pt>
    <dgm:pt modelId="{858B8CEC-3F19-425C-84AB-695119444E66}" type="pres">
      <dgm:prSet presAssocID="{910FFFCB-22B9-46A7-B2A0-62D00DB213BA}" presName="circle1" presStyleLbl="node1" presStyleIdx="0" presStyleCnt="1"/>
      <dgm:spPr/>
    </dgm:pt>
    <dgm:pt modelId="{B46C2400-FDA2-4737-B806-FFE7842891FF}" type="pres">
      <dgm:prSet presAssocID="{910FFFCB-22B9-46A7-B2A0-62D00DB213BA}" presName="space" presStyleCnt="0"/>
      <dgm:spPr/>
    </dgm:pt>
    <dgm:pt modelId="{0A56EE65-A044-492A-9D95-27D9C1E9456D}" type="pres">
      <dgm:prSet presAssocID="{910FFFCB-22B9-46A7-B2A0-62D00DB213BA}" presName="rect1" presStyleLbl="alignAcc1" presStyleIdx="0" presStyleCnt="1"/>
      <dgm:spPr/>
      <dgm:t>
        <a:bodyPr/>
        <a:lstStyle/>
        <a:p>
          <a:endParaRPr lang="ru-RU"/>
        </a:p>
      </dgm:t>
    </dgm:pt>
    <dgm:pt modelId="{D4965E87-B0B0-4315-B9EA-BE3A6EE095D2}" type="pres">
      <dgm:prSet presAssocID="{910FFFCB-22B9-46A7-B2A0-62D00DB213BA}" presName="rect1ParTxNoCh" presStyleLbl="alignAcc1" presStyleIdx="0" presStyleCnt="1">
        <dgm:presLayoutVars>
          <dgm:chMax val="1"/>
          <dgm:bulletEnabled val="1"/>
        </dgm:presLayoutVars>
      </dgm:prSet>
      <dgm:spPr/>
      <dgm:t>
        <a:bodyPr/>
        <a:lstStyle/>
        <a:p>
          <a:endParaRPr lang="ru-RU"/>
        </a:p>
      </dgm:t>
    </dgm:pt>
  </dgm:ptLst>
  <dgm:cxnLst>
    <dgm:cxn modelId="{F64D474F-6F10-4043-A39C-3F50159D4EC5}" srcId="{0F5B4E8A-035D-49B4-A823-BB039940982E}" destId="{910FFFCB-22B9-46A7-B2A0-62D00DB213BA}" srcOrd="0" destOrd="0" parTransId="{72DD8C64-A65D-4FE4-AC20-330D96718E8C}" sibTransId="{E6AAAF8A-EB8C-4038-99A3-346E1D0463C5}"/>
    <dgm:cxn modelId="{2DB3DAD8-BD82-47A0-9405-F6438D786085}" type="presOf" srcId="{0F5B4E8A-035D-49B4-A823-BB039940982E}" destId="{216D1C2E-55DB-4632-9EC6-92349B4D7013}" srcOrd="0" destOrd="0" presId="urn:microsoft.com/office/officeart/2005/8/layout/target3"/>
    <dgm:cxn modelId="{10A589C2-A48E-4C91-9B70-13E7695D7337}" type="presOf" srcId="{910FFFCB-22B9-46A7-B2A0-62D00DB213BA}" destId="{0A56EE65-A044-492A-9D95-27D9C1E9456D}" srcOrd="0" destOrd="0" presId="urn:microsoft.com/office/officeart/2005/8/layout/target3"/>
    <dgm:cxn modelId="{DF33C709-1395-49B9-AEAD-B3DC7E2EE952}" type="presOf" srcId="{910FFFCB-22B9-46A7-B2A0-62D00DB213BA}" destId="{D4965E87-B0B0-4315-B9EA-BE3A6EE095D2}" srcOrd="1" destOrd="0" presId="urn:microsoft.com/office/officeart/2005/8/layout/target3"/>
    <dgm:cxn modelId="{5ADB89B1-07EF-4437-91AE-0C2364640B7B}" type="presParOf" srcId="{216D1C2E-55DB-4632-9EC6-92349B4D7013}" destId="{858B8CEC-3F19-425C-84AB-695119444E66}" srcOrd="0" destOrd="0" presId="urn:microsoft.com/office/officeart/2005/8/layout/target3"/>
    <dgm:cxn modelId="{4BEEB79F-08B6-445A-8EA9-BDF64E2ED5F0}" type="presParOf" srcId="{216D1C2E-55DB-4632-9EC6-92349B4D7013}" destId="{B46C2400-FDA2-4737-B806-FFE7842891FF}" srcOrd="1" destOrd="0" presId="urn:microsoft.com/office/officeart/2005/8/layout/target3"/>
    <dgm:cxn modelId="{200EB4BC-9108-4F3D-B611-91769CC3D925}" type="presParOf" srcId="{216D1C2E-55DB-4632-9EC6-92349B4D7013}" destId="{0A56EE65-A044-492A-9D95-27D9C1E9456D}" srcOrd="2" destOrd="0" presId="urn:microsoft.com/office/officeart/2005/8/layout/target3"/>
    <dgm:cxn modelId="{E7EB05B8-AAF1-43C5-A5E3-44B5D426A1BF}" type="presParOf" srcId="{216D1C2E-55DB-4632-9EC6-92349B4D7013}" destId="{D4965E87-B0B0-4315-B9EA-BE3A6EE095D2}" srcOrd="3" destOrd="0" presId="urn:microsoft.com/office/officeart/2005/8/layout/targe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C2BEBE-32DD-40C4-AEEF-0CFCD3F630F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D5E3315E-7BA5-4995-9A7B-786BFABC89DC}">
      <dgm:prSet custT="1"/>
      <dgm:spPr/>
      <dgm:t>
        <a:bodyPr/>
        <a:lstStyle/>
        <a:p>
          <a:pPr algn="ctr" rtl="0">
            <a:lnSpc>
              <a:spcPct val="100000"/>
            </a:lnSpc>
          </a:pPr>
          <a:r>
            <a:rPr lang="ru-RU" sz="1600" dirty="0" smtClean="0">
              <a:latin typeface="Century Gothic" panose="020B0502020202020204" pitchFamily="34" charset="0"/>
            </a:rPr>
            <a:t>Филинов Евгений,</a:t>
          </a:r>
        </a:p>
        <a:p>
          <a:pPr algn="ctr" rtl="0">
            <a:lnSpc>
              <a:spcPct val="100000"/>
            </a:lnSpc>
          </a:pPr>
          <a:r>
            <a:rPr lang="ru-RU" sz="1600" dirty="0" smtClean="0">
              <a:latin typeface="Century Gothic" panose="020B0502020202020204" pitchFamily="34" charset="0"/>
            </a:rPr>
            <a:t>наставник</a:t>
          </a:r>
          <a:endParaRPr lang="ru-RU" sz="1600" dirty="0">
            <a:latin typeface="Century Gothic" panose="020B0502020202020204" pitchFamily="34" charset="0"/>
          </a:endParaRPr>
        </a:p>
      </dgm:t>
    </dgm:pt>
    <dgm:pt modelId="{A6A482A8-AE9F-4643-88CE-BD625C2FC9A0}" type="parTrans" cxnId="{027F2E21-9F79-48A3-AFC8-FDFDBFF9F637}">
      <dgm:prSet/>
      <dgm:spPr/>
      <dgm:t>
        <a:bodyPr/>
        <a:lstStyle/>
        <a:p>
          <a:endParaRPr lang="ru-RU"/>
        </a:p>
      </dgm:t>
    </dgm:pt>
    <dgm:pt modelId="{13D4C87C-A29B-43EA-BCF7-79386F90CEDD}" type="sibTrans" cxnId="{027F2E21-9F79-48A3-AFC8-FDFDBFF9F637}">
      <dgm:prSet/>
      <dgm:spPr/>
      <dgm:t>
        <a:bodyPr/>
        <a:lstStyle/>
        <a:p>
          <a:endParaRPr lang="ru-RU"/>
        </a:p>
      </dgm:t>
    </dgm:pt>
    <dgm:pt modelId="{830A137B-ACC4-4C45-9C7E-C02750FAA8A7}">
      <dgm:prSet custT="1"/>
      <dgm:spPr/>
      <dgm:t>
        <a:bodyPr/>
        <a:lstStyle/>
        <a:p>
          <a:pPr rtl="0"/>
          <a:r>
            <a:rPr lang="ru-RU" sz="1600" dirty="0" smtClean="0">
              <a:latin typeface="Century Gothic" panose="020B0502020202020204" pitchFamily="34" charset="0"/>
            </a:rPr>
            <a:t>Игошин Семён</a:t>
          </a:r>
          <a:endParaRPr lang="ru-RU" sz="1600" dirty="0">
            <a:latin typeface="Century Gothic" panose="020B0502020202020204" pitchFamily="34" charset="0"/>
          </a:endParaRPr>
        </a:p>
      </dgm:t>
    </dgm:pt>
    <dgm:pt modelId="{69F584AD-1AB3-46CB-8121-496D20179CCA}" type="parTrans" cxnId="{E78F832B-EA63-470E-AECF-FF4A15C59BFD}">
      <dgm:prSet/>
      <dgm:spPr/>
      <dgm:t>
        <a:bodyPr/>
        <a:lstStyle/>
        <a:p>
          <a:endParaRPr lang="ru-RU"/>
        </a:p>
      </dgm:t>
    </dgm:pt>
    <dgm:pt modelId="{1337FDC7-69D2-42D5-8B85-8317ACB0DF10}" type="sibTrans" cxnId="{E78F832B-EA63-470E-AECF-FF4A15C59BFD}">
      <dgm:prSet/>
      <dgm:spPr/>
      <dgm:t>
        <a:bodyPr/>
        <a:lstStyle/>
        <a:p>
          <a:endParaRPr lang="ru-RU"/>
        </a:p>
      </dgm:t>
    </dgm:pt>
    <dgm:pt modelId="{7889DD7C-E0B9-4057-8363-CE9CCFFDE0B4}">
      <dgm:prSet custT="1"/>
      <dgm:spPr/>
      <dgm:t>
        <a:bodyPr/>
        <a:lstStyle/>
        <a:p>
          <a:pPr rtl="0"/>
          <a:r>
            <a:rPr lang="ru-RU" sz="1600" dirty="0" smtClean="0">
              <a:latin typeface="Century Gothic" panose="020B0502020202020204" pitchFamily="34" charset="0"/>
            </a:rPr>
            <a:t>Владимирцев Владислав</a:t>
          </a:r>
          <a:endParaRPr lang="ru-RU" sz="1600" dirty="0">
            <a:latin typeface="Century Gothic" panose="020B0502020202020204" pitchFamily="34" charset="0"/>
          </a:endParaRPr>
        </a:p>
      </dgm:t>
    </dgm:pt>
    <dgm:pt modelId="{BA4AD33F-7A3D-42A5-9AC0-ED5E7B7B33EF}" type="parTrans" cxnId="{0B3676EE-74BD-47B9-842C-D0CB158BC021}">
      <dgm:prSet/>
      <dgm:spPr/>
      <dgm:t>
        <a:bodyPr/>
        <a:lstStyle/>
        <a:p>
          <a:endParaRPr lang="ru-RU"/>
        </a:p>
      </dgm:t>
    </dgm:pt>
    <dgm:pt modelId="{88F232C9-1CD4-4E7D-BD49-2A7AE0B3D914}" type="sibTrans" cxnId="{0B3676EE-74BD-47B9-842C-D0CB158BC021}">
      <dgm:prSet/>
      <dgm:spPr/>
      <dgm:t>
        <a:bodyPr/>
        <a:lstStyle/>
        <a:p>
          <a:endParaRPr lang="ru-RU"/>
        </a:p>
      </dgm:t>
    </dgm:pt>
    <dgm:pt modelId="{148C024F-EEB4-482A-B680-119E07585441}" type="pres">
      <dgm:prSet presAssocID="{38C2BEBE-32DD-40C4-AEEF-0CFCD3F630F3}" presName="linearFlow" presStyleCnt="0">
        <dgm:presLayoutVars>
          <dgm:dir/>
          <dgm:resizeHandles val="exact"/>
        </dgm:presLayoutVars>
      </dgm:prSet>
      <dgm:spPr/>
      <dgm:t>
        <a:bodyPr/>
        <a:lstStyle/>
        <a:p>
          <a:endParaRPr lang="ru-RU"/>
        </a:p>
      </dgm:t>
    </dgm:pt>
    <dgm:pt modelId="{69C898E6-5867-4AC0-8386-A2D5D991EB0C}" type="pres">
      <dgm:prSet presAssocID="{D5E3315E-7BA5-4995-9A7B-786BFABC89DC}" presName="composite" presStyleCnt="0"/>
      <dgm:spPr/>
    </dgm:pt>
    <dgm:pt modelId="{32AC9399-262E-4C1F-97EE-EE2FF804C725}" type="pres">
      <dgm:prSet presAssocID="{D5E3315E-7BA5-4995-9A7B-786BFABC89DC}" presName="imgShp" presStyleLbl="fgImgPlace1" presStyleIdx="0" presStyleCnt="3" custScaleX="2000000" custScaleY="2000000"/>
      <dgm:spPr>
        <a:blipFill rotWithShape="1">
          <a:blip xmlns:r="http://schemas.openxmlformats.org/officeDocument/2006/relationships" r:embed="rId1"/>
          <a:stretch>
            <a:fillRect/>
          </a:stretch>
        </a:blipFill>
      </dgm:spPr>
      <dgm:t>
        <a:bodyPr/>
        <a:lstStyle/>
        <a:p>
          <a:endParaRPr lang="ru-RU"/>
        </a:p>
      </dgm:t>
    </dgm:pt>
    <dgm:pt modelId="{0C6DE71A-B668-4A6F-8E88-8B7F653673F6}" type="pres">
      <dgm:prSet presAssocID="{D5E3315E-7BA5-4995-9A7B-786BFABC89DC}" presName="txShp" presStyleLbl="node1" presStyleIdx="0" presStyleCnt="3" custScaleX="72074" custScaleY="841478" custLinFactNeighborX="3448">
        <dgm:presLayoutVars>
          <dgm:bulletEnabled val="1"/>
        </dgm:presLayoutVars>
      </dgm:prSet>
      <dgm:spPr/>
      <dgm:t>
        <a:bodyPr/>
        <a:lstStyle/>
        <a:p>
          <a:endParaRPr lang="ru-RU"/>
        </a:p>
      </dgm:t>
    </dgm:pt>
    <dgm:pt modelId="{A97368E0-3B2D-4C3C-8BD2-A9576E44A6FB}" type="pres">
      <dgm:prSet presAssocID="{13D4C87C-A29B-43EA-BCF7-79386F90CEDD}" presName="spacing" presStyleCnt="0"/>
      <dgm:spPr/>
    </dgm:pt>
    <dgm:pt modelId="{9E50BCCF-6F1B-4E99-ABC6-6179A914DA84}" type="pres">
      <dgm:prSet presAssocID="{830A137B-ACC4-4C45-9C7E-C02750FAA8A7}" presName="composite" presStyleCnt="0"/>
      <dgm:spPr/>
    </dgm:pt>
    <dgm:pt modelId="{1B270C5D-D784-43A4-A6A6-65E16C058BCA}" type="pres">
      <dgm:prSet presAssocID="{830A137B-ACC4-4C45-9C7E-C02750FAA8A7}" presName="imgShp" presStyleLbl="fgImgPlace1" presStyleIdx="1" presStyleCnt="3" custScaleX="2000000" custScaleY="2000000"/>
      <dgm:spPr>
        <a:blipFill rotWithShape="1">
          <a:blip xmlns:r="http://schemas.openxmlformats.org/officeDocument/2006/relationships" r:embed="rId2"/>
          <a:stretch>
            <a:fillRect/>
          </a:stretch>
        </a:blipFill>
      </dgm:spPr>
      <dgm:t>
        <a:bodyPr/>
        <a:lstStyle/>
        <a:p>
          <a:endParaRPr lang="ru-RU"/>
        </a:p>
      </dgm:t>
    </dgm:pt>
    <dgm:pt modelId="{92EEDEF8-BF82-4CFB-A30B-03892E42B6A1}" type="pres">
      <dgm:prSet presAssocID="{830A137B-ACC4-4C45-9C7E-C02750FAA8A7}" presName="txShp" presStyleLbl="node1" presStyleIdx="1" presStyleCnt="3" custScaleX="72074" custScaleY="581502" custLinFactNeighborX="3448">
        <dgm:presLayoutVars>
          <dgm:bulletEnabled val="1"/>
        </dgm:presLayoutVars>
      </dgm:prSet>
      <dgm:spPr/>
      <dgm:t>
        <a:bodyPr/>
        <a:lstStyle/>
        <a:p>
          <a:endParaRPr lang="ru-RU"/>
        </a:p>
      </dgm:t>
    </dgm:pt>
    <dgm:pt modelId="{DB903681-FC66-440F-BA74-26FEBDF4FBF2}" type="pres">
      <dgm:prSet presAssocID="{1337FDC7-69D2-42D5-8B85-8317ACB0DF10}" presName="spacing" presStyleCnt="0"/>
      <dgm:spPr/>
    </dgm:pt>
    <dgm:pt modelId="{AFB5FF0D-980D-4545-BB55-8D035AF4ACB2}" type="pres">
      <dgm:prSet presAssocID="{7889DD7C-E0B9-4057-8363-CE9CCFFDE0B4}" presName="composite" presStyleCnt="0"/>
      <dgm:spPr/>
    </dgm:pt>
    <dgm:pt modelId="{B94B5FD1-C0E0-4692-B57E-F35E152C493A}" type="pres">
      <dgm:prSet presAssocID="{7889DD7C-E0B9-4057-8363-CE9CCFFDE0B4}" presName="imgShp" presStyleLbl="fgImgPlace1" presStyleIdx="2" presStyleCnt="3" custScaleX="2000000" custScaleY="2000000"/>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dgm:spPr>
      <dgm:t>
        <a:bodyPr/>
        <a:lstStyle/>
        <a:p>
          <a:endParaRPr lang="ru-RU"/>
        </a:p>
      </dgm:t>
    </dgm:pt>
    <dgm:pt modelId="{CA513EB5-583D-45FD-B156-321025773A9D}" type="pres">
      <dgm:prSet presAssocID="{7889DD7C-E0B9-4057-8363-CE9CCFFDE0B4}" presName="txShp" presStyleLbl="node1" presStyleIdx="2" presStyleCnt="3" custScaleX="72074" custScaleY="581502" custLinFactNeighborX="3448">
        <dgm:presLayoutVars>
          <dgm:bulletEnabled val="1"/>
        </dgm:presLayoutVars>
      </dgm:prSet>
      <dgm:spPr/>
      <dgm:t>
        <a:bodyPr/>
        <a:lstStyle/>
        <a:p>
          <a:endParaRPr lang="ru-RU"/>
        </a:p>
      </dgm:t>
    </dgm:pt>
  </dgm:ptLst>
  <dgm:cxnLst>
    <dgm:cxn modelId="{0B3676EE-74BD-47B9-842C-D0CB158BC021}" srcId="{38C2BEBE-32DD-40C4-AEEF-0CFCD3F630F3}" destId="{7889DD7C-E0B9-4057-8363-CE9CCFFDE0B4}" srcOrd="2" destOrd="0" parTransId="{BA4AD33F-7A3D-42A5-9AC0-ED5E7B7B33EF}" sibTransId="{88F232C9-1CD4-4E7D-BD49-2A7AE0B3D914}"/>
    <dgm:cxn modelId="{027F2E21-9F79-48A3-AFC8-FDFDBFF9F637}" srcId="{38C2BEBE-32DD-40C4-AEEF-0CFCD3F630F3}" destId="{D5E3315E-7BA5-4995-9A7B-786BFABC89DC}" srcOrd="0" destOrd="0" parTransId="{A6A482A8-AE9F-4643-88CE-BD625C2FC9A0}" sibTransId="{13D4C87C-A29B-43EA-BCF7-79386F90CEDD}"/>
    <dgm:cxn modelId="{E78F832B-EA63-470E-AECF-FF4A15C59BFD}" srcId="{38C2BEBE-32DD-40C4-AEEF-0CFCD3F630F3}" destId="{830A137B-ACC4-4C45-9C7E-C02750FAA8A7}" srcOrd="1" destOrd="0" parTransId="{69F584AD-1AB3-46CB-8121-496D20179CCA}" sibTransId="{1337FDC7-69D2-42D5-8B85-8317ACB0DF10}"/>
    <dgm:cxn modelId="{3B28CC66-ED20-4561-A823-083D8B971D3D}" type="presOf" srcId="{7889DD7C-E0B9-4057-8363-CE9CCFFDE0B4}" destId="{CA513EB5-583D-45FD-B156-321025773A9D}" srcOrd="0" destOrd="0" presId="urn:microsoft.com/office/officeart/2005/8/layout/vList3"/>
    <dgm:cxn modelId="{2759E35D-4933-46CF-92A8-29FA098DFF14}" type="presOf" srcId="{38C2BEBE-32DD-40C4-AEEF-0CFCD3F630F3}" destId="{148C024F-EEB4-482A-B680-119E07585441}" srcOrd="0" destOrd="0" presId="urn:microsoft.com/office/officeart/2005/8/layout/vList3"/>
    <dgm:cxn modelId="{8E3761C4-8827-49EA-AFA6-57B71A980A24}" type="presOf" srcId="{830A137B-ACC4-4C45-9C7E-C02750FAA8A7}" destId="{92EEDEF8-BF82-4CFB-A30B-03892E42B6A1}" srcOrd="0" destOrd="0" presId="urn:microsoft.com/office/officeart/2005/8/layout/vList3"/>
    <dgm:cxn modelId="{5BE1878A-6E7D-41A6-AD66-1726C1BF1844}" type="presOf" srcId="{D5E3315E-7BA5-4995-9A7B-786BFABC89DC}" destId="{0C6DE71A-B668-4A6F-8E88-8B7F653673F6}" srcOrd="0" destOrd="0" presId="urn:microsoft.com/office/officeart/2005/8/layout/vList3"/>
    <dgm:cxn modelId="{35F8EC86-2E7D-468D-A664-D8CA9C5E9951}" type="presParOf" srcId="{148C024F-EEB4-482A-B680-119E07585441}" destId="{69C898E6-5867-4AC0-8386-A2D5D991EB0C}" srcOrd="0" destOrd="0" presId="urn:microsoft.com/office/officeart/2005/8/layout/vList3"/>
    <dgm:cxn modelId="{E94F9D57-9B01-4F40-BDBB-00631FBC845E}" type="presParOf" srcId="{69C898E6-5867-4AC0-8386-A2D5D991EB0C}" destId="{32AC9399-262E-4C1F-97EE-EE2FF804C725}" srcOrd="0" destOrd="0" presId="urn:microsoft.com/office/officeart/2005/8/layout/vList3"/>
    <dgm:cxn modelId="{20730DEA-6A0F-4D48-A3A7-740B15E9B731}" type="presParOf" srcId="{69C898E6-5867-4AC0-8386-A2D5D991EB0C}" destId="{0C6DE71A-B668-4A6F-8E88-8B7F653673F6}" srcOrd="1" destOrd="0" presId="urn:microsoft.com/office/officeart/2005/8/layout/vList3"/>
    <dgm:cxn modelId="{A3B9BC79-F2BD-4864-A609-FA89935414A7}" type="presParOf" srcId="{148C024F-EEB4-482A-B680-119E07585441}" destId="{A97368E0-3B2D-4C3C-8BD2-A9576E44A6FB}" srcOrd="1" destOrd="0" presId="urn:microsoft.com/office/officeart/2005/8/layout/vList3"/>
    <dgm:cxn modelId="{12B55959-3A76-4918-927E-9C670D7A6516}" type="presParOf" srcId="{148C024F-EEB4-482A-B680-119E07585441}" destId="{9E50BCCF-6F1B-4E99-ABC6-6179A914DA84}" srcOrd="2" destOrd="0" presId="urn:microsoft.com/office/officeart/2005/8/layout/vList3"/>
    <dgm:cxn modelId="{B5A1298E-7114-4352-9F2F-C4C2F535FDF7}" type="presParOf" srcId="{9E50BCCF-6F1B-4E99-ABC6-6179A914DA84}" destId="{1B270C5D-D784-43A4-A6A6-65E16C058BCA}" srcOrd="0" destOrd="0" presId="urn:microsoft.com/office/officeart/2005/8/layout/vList3"/>
    <dgm:cxn modelId="{44A58C31-2E28-405C-9E13-EDAAD552AA62}" type="presParOf" srcId="{9E50BCCF-6F1B-4E99-ABC6-6179A914DA84}" destId="{92EEDEF8-BF82-4CFB-A30B-03892E42B6A1}" srcOrd="1" destOrd="0" presId="urn:microsoft.com/office/officeart/2005/8/layout/vList3"/>
    <dgm:cxn modelId="{D3426852-1692-4192-9EC9-4A4D7255CAB1}" type="presParOf" srcId="{148C024F-EEB4-482A-B680-119E07585441}" destId="{DB903681-FC66-440F-BA74-26FEBDF4FBF2}" srcOrd="3" destOrd="0" presId="urn:microsoft.com/office/officeart/2005/8/layout/vList3"/>
    <dgm:cxn modelId="{74BE60E1-5A45-42C3-B6AD-EDCA4EE3E672}" type="presParOf" srcId="{148C024F-EEB4-482A-B680-119E07585441}" destId="{AFB5FF0D-980D-4545-BB55-8D035AF4ACB2}" srcOrd="4" destOrd="0" presId="urn:microsoft.com/office/officeart/2005/8/layout/vList3"/>
    <dgm:cxn modelId="{ACC8BEB4-E07C-4DEC-B31D-3681C4E79F97}" type="presParOf" srcId="{AFB5FF0D-980D-4545-BB55-8D035AF4ACB2}" destId="{B94B5FD1-C0E0-4692-B57E-F35E152C493A}" srcOrd="0" destOrd="0" presId="urn:microsoft.com/office/officeart/2005/8/layout/vList3"/>
    <dgm:cxn modelId="{6EB78C01-56BB-4F56-A69F-2298FB7B2749}" type="presParOf" srcId="{AFB5FF0D-980D-4545-BB55-8D035AF4ACB2}" destId="{CA513EB5-583D-45FD-B156-321025773A9D}"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8C2BEBE-32DD-40C4-AEEF-0CFCD3F630F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D5E3315E-7BA5-4995-9A7B-786BFABC89DC}">
      <dgm:prSet custT="1"/>
      <dgm:spPr/>
      <dgm:t>
        <a:bodyPr/>
        <a:lstStyle/>
        <a:p>
          <a:pPr algn="ctr" rtl="0">
            <a:lnSpc>
              <a:spcPct val="100000"/>
            </a:lnSpc>
          </a:pPr>
          <a:r>
            <a:rPr lang="ru-RU" sz="1600" dirty="0" smtClean="0">
              <a:latin typeface="Century Gothic" panose="020B0502020202020204" pitchFamily="34" charset="0"/>
            </a:rPr>
            <a:t>Белоцерковский Владимир</a:t>
          </a:r>
          <a:endParaRPr lang="ru-RU" sz="1600" dirty="0">
            <a:latin typeface="Century Gothic" panose="020B0502020202020204" pitchFamily="34" charset="0"/>
          </a:endParaRPr>
        </a:p>
      </dgm:t>
    </dgm:pt>
    <dgm:pt modelId="{A6A482A8-AE9F-4643-88CE-BD625C2FC9A0}" type="parTrans" cxnId="{027F2E21-9F79-48A3-AFC8-FDFDBFF9F637}">
      <dgm:prSet/>
      <dgm:spPr/>
      <dgm:t>
        <a:bodyPr/>
        <a:lstStyle/>
        <a:p>
          <a:endParaRPr lang="ru-RU"/>
        </a:p>
      </dgm:t>
    </dgm:pt>
    <dgm:pt modelId="{13D4C87C-A29B-43EA-BCF7-79386F90CEDD}" type="sibTrans" cxnId="{027F2E21-9F79-48A3-AFC8-FDFDBFF9F637}">
      <dgm:prSet/>
      <dgm:spPr/>
      <dgm:t>
        <a:bodyPr/>
        <a:lstStyle/>
        <a:p>
          <a:endParaRPr lang="ru-RU"/>
        </a:p>
      </dgm:t>
    </dgm:pt>
    <dgm:pt modelId="{830A137B-ACC4-4C45-9C7E-C02750FAA8A7}">
      <dgm:prSet/>
      <dgm:spPr/>
      <dgm:t>
        <a:bodyPr/>
        <a:lstStyle/>
        <a:p>
          <a:pPr rtl="0"/>
          <a:r>
            <a:rPr lang="ru-RU" dirty="0" smtClean="0">
              <a:latin typeface="Century Gothic" panose="020B0502020202020204" pitchFamily="34" charset="0"/>
            </a:rPr>
            <a:t>Гулиев</a:t>
          </a:r>
          <a:r>
            <a:rPr lang="ru-RU" baseline="0" dirty="0" smtClean="0">
              <a:latin typeface="Century Gothic" panose="020B0502020202020204" pitchFamily="34" charset="0"/>
            </a:rPr>
            <a:t> Мирсаид</a:t>
          </a:r>
          <a:endParaRPr lang="ru-RU" dirty="0">
            <a:latin typeface="Century Gothic" panose="020B0502020202020204" pitchFamily="34" charset="0"/>
          </a:endParaRPr>
        </a:p>
      </dgm:t>
    </dgm:pt>
    <dgm:pt modelId="{69F584AD-1AB3-46CB-8121-496D20179CCA}" type="parTrans" cxnId="{E78F832B-EA63-470E-AECF-FF4A15C59BFD}">
      <dgm:prSet/>
      <dgm:spPr/>
      <dgm:t>
        <a:bodyPr/>
        <a:lstStyle/>
        <a:p>
          <a:endParaRPr lang="ru-RU"/>
        </a:p>
      </dgm:t>
    </dgm:pt>
    <dgm:pt modelId="{1337FDC7-69D2-42D5-8B85-8317ACB0DF10}" type="sibTrans" cxnId="{E78F832B-EA63-470E-AECF-FF4A15C59BFD}">
      <dgm:prSet/>
      <dgm:spPr/>
      <dgm:t>
        <a:bodyPr/>
        <a:lstStyle/>
        <a:p>
          <a:endParaRPr lang="ru-RU"/>
        </a:p>
      </dgm:t>
    </dgm:pt>
    <dgm:pt modelId="{7889DD7C-E0B9-4057-8363-CE9CCFFDE0B4}">
      <dgm:prSet custT="1"/>
      <dgm:spPr/>
      <dgm:t>
        <a:bodyPr/>
        <a:lstStyle/>
        <a:p>
          <a:pPr rtl="0"/>
          <a:r>
            <a:rPr lang="ru-RU" sz="1600" dirty="0" smtClean="0">
              <a:latin typeface="Century Gothic" panose="020B0502020202020204" pitchFamily="34" charset="0"/>
            </a:rPr>
            <a:t>Максименко</a:t>
          </a:r>
          <a:r>
            <a:rPr lang="ru-RU" sz="1600" baseline="0" dirty="0" smtClean="0">
              <a:latin typeface="Century Gothic" panose="020B0502020202020204" pitchFamily="34" charset="0"/>
            </a:rPr>
            <a:t> Родион</a:t>
          </a:r>
          <a:endParaRPr lang="ru-RU" sz="1600" dirty="0">
            <a:latin typeface="Century Gothic" panose="020B0502020202020204" pitchFamily="34" charset="0"/>
          </a:endParaRPr>
        </a:p>
      </dgm:t>
    </dgm:pt>
    <dgm:pt modelId="{BA4AD33F-7A3D-42A5-9AC0-ED5E7B7B33EF}" type="parTrans" cxnId="{0B3676EE-74BD-47B9-842C-D0CB158BC021}">
      <dgm:prSet/>
      <dgm:spPr/>
      <dgm:t>
        <a:bodyPr/>
        <a:lstStyle/>
        <a:p>
          <a:endParaRPr lang="ru-RU"/>
        </a:p>
      </dgm:t>
    </dgm:pt>
    <dgm:pt modelId="{88F232C9-1CD4-4E7D-BD49-2A7AE0B3D914}" type="sibTrans" cxnId="{0B3676EE-74BD-47B9-842C-D0CB158BC021}">
      <dgm:prSet/>
      <dgm:spPr/>
      <dgm:t>
        <a:bodyPr/>
        <a:lstStyle/>
        <a:p>
          <a:endParaRPr lang="ru-RU"/>
        </a:p>
      </dgm:t>
    </dgm:pt>
    <dgm:pt modelId="{148C024F-EEB4-482A-B680-119E07585441}" type="pres">
      <dgm:prSet presAssocID="{38C2BEBE-32DD-40C4-AEEF-0CFCD3F630F3}" presName="linearFlow" presStyleCnt="0">
        <dgm:presLayoutVars>
          <dgm:dir/>
          <dgm:resizeHandles val="exact"/>
        </dgm:presLayoutVars>
      </dgm:prSet>
      <dgm:spPr/>
      <dgm:t>
        <a:bodyPr/>
        <a:lstStyle/>
        <a:p>
          <a:endParaRPr lang="ru-RU"/>
        </a:p>
      </dgm:t>
    </dgm:pt>
    <dgm:pt modelId="{69C898E6-5867-4AC0-8386-A2D5D991EB0C}" type="pres">
      <dgm:prSet presAssocID="{D5E3315E-7BA5-4995-9A7B-786BFABC89DC}" presName="composite" presStyleCnt="0"/>
      <dgm:spPr/>
    </dgm:pt>
    <dgm:pt modelId="{32AC9399-262E-4C1F-97EE-EE2FF804C725}" type="pres">
      <dgm:prSet presAssocID="{D5E3315E-7BA5-4995-9A7B-786BFABC89DC}" presName="imgShp" presStyleLbl="fgImgPlace1" presStyleIdx="0" presStyleCnt="3" custScaleX="2000000" custScaleY="2000000"/>
      <dgm:spPr>
        <a:blipFill rotWithShape="1">
          <a:blip xmlns:r="http://schemas.openxmlformats.org/officeDocument/2006/relationships" r:embed="rId1"/>
          <a:stretch>
            <a:fillRect/>
          </a:stretch>
        </a:blipFill>
      </dgm:spPr>
      <dgm:t>
        <a:bodyPr/>
        <a:lstStyle/>
        <a:p>
          <a:endParaRPr lang="ru-RU"/>
        </a:p>
      </dgm:t>
    </dgm:pt>
    <dgm:pt modelId="{0C6DE71A-B668-4A6F-8E88-8B7F653673F6}" type="pres">
      <dgm:prSet presAssocID="{D5E3315E-7BA5-4995-9A7B-786BFABC89DC}" presName="txShp" presStyleLbl="node1" presStyleIdx="0" presStyleCnt="3" custScaleX="72074" custScaleY="581502" custLinFactNeighborX="3448">
        <dgm:presLayoutVars>
          <dgm:bulletEnabled val="1"/>
        </dgm:presLayoutVars>
      </dgm:prSet>
      <dgm:spPr/>
      <dgm:t>
        <a:bodyPr/>
        <a:lstStyle/>
        <a:p>
          <a:endParaRPr lang="ru-RU"/>
        </a:p>
      </dgm:t>
    </dgm:pt>
    <dgm:pt modelId="{A97368E0-3B2D-4C3C-8BD2-A9576E44A6FB}" type="pres">
      <dgm:prSet presAssocID="{13D4C87C-A29B-43EA-BCF7-79386F90CEDD}" presName="spacing" presStyleCnt="0"/>
      <dgm:spPr/>
    </dgm:pt>
    <dgm:pt modelId="{9E50BCCF-6F1B-4E99-ABC6-6179A914DA84}" type="pres">
      <dgm:prSet presAssocID="{830A137B-ACC4-4C45-9C7E-C02750FAA8A7}" presName="composite" presStyleCnt="0"/>
      <dgm:spPr/>
    </dgm:pt>
    <dgm:pt modelId="{1B270C5D-D784-43A4-A6A6-65E16C058BCA}" type="pres">
      <dgm:prSet presAssocID="{830A137B-ACC4-4C45-9C7E-C02750FAA8A7}" presName="imgShp" presStyleLbl="fgImgPlace1" presStyleIdx="1" presStyleCnt="3" custScaleX="2000000" custScaleY="2000000"/>
      <dgm:spPr>
        <a:blipFill rotWithShape="1">
          <a:blip xmlns:r="http://schemas.openxmlformats.org/officeDocument/2006/relationships" r:embed="rId2"/>
          <a:stretch>
            <a:fillRect/>
          </a:stretch>
        </a:blipFill>
      </dgm:spPr>
      <dgm:t>
        <a:bodyPr/>
        <a:lstStyle/>
        <a:p>
          <a:endParaRPr lang="ru-RU"/>
        </a:p>
      </dgm:t>
    </dgm:pt>
    <dgm:pt modelId="{92EEDEF8-BF82-4CFB-A30B-03892E42B6A1}" type="pres">
      <dgm:prSet presAssocID="{830A137B-ACC4-4C45-9C7E-C02750FAA8A7}" presName="txShp" presStyleLbl="node1" presStyleIdx="1" presStyleCnt="3" custScaleX="72074" custScaleY="581502" custLinFactNeighborX="3448">
        <dgm:presLayoutVars>
          <dgm:bulletEnabled val="1"/>
        </dgm:presLayoutVars>
      </dgm:prSet>
      <dgm:spPr/>
      <dgm:t>
        <a:bodyPr/>
        <a:lstStyle/>
        <a:p>
          <a:endParaRPr lang="ru-RU"/>
        </a:p>
      </dgm:t>
    </dgm:pt>
    <dgm:pt modelId="{DB903681-FC66-440F-BA74-26FEBDF4FBF2}" type="pres">
      <dgm:prSet presAssocID="{1337FDC7-69D2-42D5-8B85-8317ACB0DF10}" presName="spacing" presStyleCnt="0"/>
      <dgm:spPr/>
    </dgm:pt>
    <dgm:pt modelId="{AFB5FF0D-980D-4545-BB55-8D035AF4ACB2}" type="pres">
      <dgm:prSet presAssocID="{7889DD7C-E0B9-4057-8363-CE9CCFFDE0B4}" presName="composite" presStyleCnt="0"/>
      <dgm:spPr/>
    </dgm:pt>
    <dgm:pt modelId="{B94B5FD1-C0E0-4692-B57E-F35E152C493A}" type="pres">
      <dgm:prSet presAssocID="{7889DD7C-E0B9-4057-8363-CE9CCFFDE0B4}" presName="imgShp" presStyleLbl="fgImgPlace1" presStyleIdx="2" presStyleCnt="3" custScaleX="2000000" custScaleY="2000000"/>
      <dgm:spPr>
        <a:blipFill rotWithShape="1">
          <a:blip xmlns:r="http://schemas.openxmlformats.org/officeDocument/2006/relationships" r:embed="rId3"/>
          <a:stretch>
            <a:fillRect/>
          </a:stretch>
        </a:blipFill>
      </dgm:spPr>
      <dgm:t>
        <a:bodyPr/>
        <a:lstStyle/>
        <a:p>
          <a:endParaRPr lang="ru-RU"/>
        </a:p>
      </dgm:t>
    </dgm:pt>
    <dgm:pt modelId="{CA513EB5-583D-45FD-B156-321025773A9D}" type="pres">
      <dgm:prSet presAssocID="{7889DD7C-E0B9-4057-8363-CE9CCFFDE0B4}" presName="txShp" presStyleLbl="node1" presStyleIdx="2" presStyleCnt="3" custScaleX="72074" custScaleY="581502" custLinFactNeighborX="3448">
        <dgm:presLayoutVars>
          <dgm:bulletEnabled val="1"/>
        </dgm:presLayoutVars>
      </dgm:prSet>
      <dgm:spPr/>
      <dgm:t>
        <a:bodyPr/>
        <a:lstStyle/>
        <a:p>
          <a:endParaRPr lang="ru-RU"/>
        </a:p>
      </dgm:t>
    </dgm:pt>
  </dgm:ptLst>
  <dgm:cxnLst>
    <dgm:cxn modelId="{0B3676EE-74BD-47B9-842C-D0CB158BC021}" srcId="{38C2BEBE-32DD-40C4-AEEF-0CFCD3F630F3}" destId="{7889DD7C-E0B9-4057-8363-CE9CCFFDE0B4}" srcOrd="2" destOrd="0" parTransId="{BA4AD33F-7A3D-42A5-9AC0-ED5E7B7B33EF}" sibTransId="{88F232C9-1CD4-4E7D-BD49-2A7AE0B3D914}"/>
    <dgm:cxn modelId="{027F2E21-9F79-48A3-AFC8-FDFDBFF9F637}" srcId="{38C2BEBE-32DD-40C4-AEEF-0CFCD3F630F3}" destId="{D5E3315E-7BA5-4995-9A7B-786BFABC89DC}" srcOrd="0" destOrd="0" parTransId="{A6A482A8-AE9F-4643-88CE-BD625C2FC9A0}" sibTransId="{13D4C87C-A29B-43EA-BCF7-79386F90CEDD}"/>
    <dgm:cxn modelId="{E78F832B-EA63-470E-AECF-FF4A15C59BFD}" srcId="{38C2BEBE-32DD-40C4-AEEF-0CFCD3F630F3}" destId="{830A137B-ACC4-4C45-9C7E-C02750FAA8A7}" srcOrd="1" destOrd="0" parTransId="{69F584AD-1AB3-46CB-8121-496D20179CCA}" sibTransId="{1337FDC7-69D2-42D5-8B85-8317ACB0DF10}"/>
    <dgm:cxn modelId="{3B28CC66-ED20-4561-A823-083D8B971D3D}" type="presOf" srcId="{7889DD7C-E0B9-4057-8363-CE9CCFFDE0B4}" destId="{CA513EB5-583D-45FD-B156-321025773A9D}" srcOrd="0" destOrd="0" presId="urn:microsoft.com/office/officeart/2005/8/layout/vList3"/>
    <dgm:cxn modelId="{2759E35D-4933-46CF-92A8-29FA098DFF14}" type="presOf" srcId="{38C2BEBE-32DD-40C4-AEEF-0CFCD3F630F3}" destId="{148C024F-EEB4-482A-B680-119E07585441}" srcOrd="0" destOrd="0" presId="urn:microsoft.com/office/officeart/2005/8/layout/vList3"/>
    <dgm:cxn modelId="{8E3761C4-8827-49EA-AFA6-57B71A980A24}" type="presOf" srcId="{830A137B-ACC4-4C45-9C7E-C02750FAA8A7}" destId="{92EEDEF8-BF82-4CFB-A30B-03892E42B6A1}" srcOrd="0" destOrd="0" presId="urn:microsoft.com/office/officeart/2005/8/layout/vList3"/>
    <dgm:cxn modelId="{5BE1878A-6E7D-41A6-AD66-1726C1BF1844}" type="presOf" srcId="{D5E3315E-7BA5-4995-9A7B-786BFABC89DC}" destId="{0C6DE71A-B668-4A6F-8E88-8B7F653673F6}" srcOrd="0" destOrd="0" presId="urn:microsoft.com/office/officeart/2005/8/layout/vList3"/>
    <dgm:cxn modelId="{35F8EC86-2E7D-468D-A664-D8CA9C5E9951}" type="presParOf" srcId="{148C024F-EEB4-482A-B680-119E07585441}" destId="{69C898E6-5867-4AC0-8386-A2D5D991EB0C}" srcOrd="0" destOrd="0" presId="urn:microsoft.com/office/officeart/2005/8/layout/vList3"/>
    <dgm:cxn modelId="{E94F9D57-9B01-4F40-BDBB-00631FBC845E}" type="presParOf" srcId="{69C898E6-5867-4AC0-8386-A2D5D991EB0C}" destId="{32AC9399-262E-4C1F-97EE-EE2FF804C725}" srcOrd="0" destOrd="0" presId="urn:microsoft.com/office/officeart/2005/8/layout/vList3"/>
    <dgm:cxn modelId="{20730DEA-6A0F-4D48-A3A7-740B15E9B731}" type="presParOf" srcId="{69C898E6-5867-4AC0-8386-A2D5D991EB0C}" destId="{0C6DE71A-B668-4A6F-8E88-8B7F653673F6}" srcOrd="1" destOrd="0" presId="urn:microsoft.com/office/officeart/2005/8/layout/vList3"/>
    <dgm:cxn modelId="{A3B9BC79-F2BD-4864-A609-FA89935414A7}" type="presParOf" srcId="{148C024F-EEB4-482A-B680-119E07585441}" destId="{A97368E0-3B2D-4C3C-8BD2-A9576E44A6FB}" srcOrd="1" destOrd="0" presId="urn:microsoft.com/office/officeart/2005/8/layout/vList3"/>
    <dgm:cxn modelId="{12B55959-3A76-4918-927E-9C670D7A6516}" type="presParOf" srcId="{148C024F-EEB4-482A-B680-119E07585441}" destId="{9E50BCCF-6F1B-4E99-ABC6-6179A914DA84}" srcOrd="2" destOrd="0" presId="urn:microsoft.com/office/officeart/2005/8/layout/vList3"/>
    <dgm:cxn modelId="{B5A1298E-7114-4352-9F2F-C4C2F535FDF7}" type="presParOf" srcId="{9E50BCCF-6F1B-4E99-ABC6-6179A914DA84}" destId="{1B270C5D-D784-43A4-A6A6-65E16C058BCA}" srcOrd="0" destOrd="0" presId="urn:microsoft.com/office/officeart/2005/8/layout/vList3"/>
    <dgm:cxn modelId="{44A58C31-2E28-405C-9E13-EDAAD552AA62}" type="presParOf" srcId="{9E50BCCF-6F1B-4E99-ABC6-6179A914DA84}" destId="{92EEDEF8-BF82-4CFB-A30B-03892E42B6A1}" srcOrd="1" destOrd="0" presId="urn:microsoft.com/office/officeart/2005/8/layout/vList3"/>
    <dgm:cxn modelId="{D3426852-1692-4192-9EC9-4A4D7255CAB1}" type="presParOf" srcId="{148C024F-EEB4-482A-B680-119E07585441}" destId="{DB903681-FC66-440F-BA74-26FEBDF4FBF2}" srcOrd="3" destOrd="0" presId="urn:microsoft.com/office/officeart/2005/8/layout/vList3"/>
    <dgm:cxn modelId="{74BE60E1-5A45-42C3-B6AD-EDCA4EE3E672}" type="presParOf" srcId="{148C024F-EEB4-482A-B680-119E07585441}" destId="{AFB5FF0D-980D-4545-BB55-8D035AF4ACB2}" srcOrd="4" destOrd="0" presId="urn:microsoft.com/office/officeart/2005/8/layout/vList3"/>
    <dgm:cxn modelId="{ACC8BEB4-E07C-4DEC-B31D-3681C4E79F97}" type="presParOf" srcId="{AFB5FF0D-980D-4545-BB55-8D035AF4ACB2}" destId="{B94B5FD1-C0E0-4692-B57E-F35E152C493A}" srcOrd="0" destOrd="0" presId="urn:microsoft.com/office/officeart/2005/8/layout/vList3"/>
    <dgm:cxn modelId="{6EB78C01-56BB-4F56-A69F-2298FB7B2749}" type="presParOf" srcId="{AFB5FF0D-980D-4545-BB55-8D035AF4ACB2}" destId="{CA513EB5-583D-45FD-B156-321025773A9D}" srcOrd="1" destOrd="0" presId="urn:microsoft.com/office/officeart/2005/8/layout/vLis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A55F5-163A-4802-9091-D9C58E14A17C}">
      <dsp:nvSpPr>
        <dsp:cNvPr id="0" name=""/>
        <dsp:cNvSpPr/>
      </dsp:nvSpPr>
      <dsp:spPr>
        <a:xfrm>
          <a:off x="182212" y="173092"/>
          <a:ext cx="2395936" cy="34996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ru-RU" sz="1800" b="1" kern="1200" dirty="0" smtClean="0"/>
            <a:t>Применение</a:t>
          </a:r>
          <a:r>
            <a:rPr lang="ru-RU" sz="1800" kern="1200" dirty="0" smtClean="0"/>
            <a:t>: </a:t>
          </a:r>
        </a:p>
        <a:p>
          <a:pPr lvl="0" algn="ctr" defTabSz="800100" rtl="0">
            <a:lnSpc>
              <a:spcPct val="90000"/>
            </a:lnSpc>
            <a:spcBef>
              <a:spcPct val="0"/>
            </a:spcBef>
            <a:spcAft>
              <a:spcPct val="35000"/>
            </a:spcAft>
          </a:pPr>
          <a:r>
            <a:rPr lang="ru-RU" sz="1600" i="1" kern="1200" dirty="0" smtClean="0"/>
            <a:t>В качестве основных источников электроэнергии на удаленных объектах без доступа к электричеству, в качестве составляющей гибридной установки, в качестве резервного источника питания в объектах ЖКХ, спорта и культурно-развлекательной сферы.</a:t>
          </a:r>
          <a:endParaRPr lang="ru-RU" sz="1600" i="1" kern="1200" dirty="0"/>
        </a:p>
      </dsp:txBody>
      <dsp:txXfrm>
        <a:off x="182212" y="173092"/>
        <a:ext cx="2395936" cy="3499653"/>
      </dsp:txXfrm>
    </dsp:sp>
    <dsp:sp modelId="{004207F3-A0FC-48E6-BE41-FB18F5089EAB}">
      <dsp:nvSpPr>
        <dsp:cNvPr id="0" name=""/>
        <dsp:cNvSpPr/>
      </dsp:nvSpPr>
      <dsp:spPr>
        <a:xfrm>
          <a:off x="2714431" y="922537"/>
          <a:ext cx="2239332" cy="20505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ru-RU" sz="1800" b="1" kern="1200" dirty="0" smtClean="0"/>
            <a:t>Рынок</a:t>
          </a:r>
          <a:r>
            <a:rPr lang="ru-RU" sz="1800" kern="1200" dirty="0" smtClean="0"/>
            <a:t>:</a:t>
          </a:r>
          <a:r>
            <a:rPr lang="ru-RU" sz="1600" kern="1200" dirty="0" smtClean="0"/>
            <a:t> </a:t>
          </a:r>
        </a:p>
        <a:p>
          <a:pPr lvl="0" algn="ctr" defTabSz="800100" rtl="0">
            <a:lnSpc>
              <a:spcPct val="90000"/>
            </a:lnSpc>
            <a:spcBef>
              <a:spcPct val="0"/>
            </a:spcBef>
            <a:spcAft>
              <a:spcPct val="35000"/>
            </a:spcAft>
          </a:pPr>
          <a:r>
            <a:rPr lang="ru-RU" sz="1600" i="1" kern="1200" dirty="0" smtClean="0"/>
            <a:t>Более </a:t>
          </a:r>
          <a:r>
            <a:rPr lang="en-US" sz="1600" i="1" kern="1200" dirty="0" smtClean="0"/>
            <a:t>170</a:t>
          </a:r>
          <a:r>
            <a:rPr lang="ru-RU" sz="1600" i="1" kern="1200" dirty="0" smtClean="0"/>
            <a:t> млн. рублей для объектов ЖКХ, и промышленных предприятий. Цена ед. 5 млн руб. + сервисное обслуживание и ремонт.</a:t>
          </a:r>
          <a:endParaRPr lang="ru-RU" sz="1600" i="1" kern="1200" dirty="0"/>
        </a:p>
      </dsp:txBody>
      <dsp:txXfrm>
        <a:off x="2714431" y="922537"/>
        <a:ext cx="2239332" cy="2050598"/>
      </dsp:txXfrm>
    </dsp:sp>
    <dsp:sp modelId="{72D879EB-677E-4420-8FBC-881F8BBF9883}">
      <dsp:nvSpPr>
        <dsp:cNvPr id="0" name=""/>
        <dsp:cNvSpPr/>
      </dsp:nvSpPr>
      <dsp:spPr>
        <a:xfrm>
          <a:off x="5082867" y="173092"/>
          <a:ext cx="2379616" cy="3505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ru-RU" sz="1600" b="1" kern="1200" dirty="0" smtClean="0"/>
            <a:t>Проблема</a:t>
          </a:r>
          <a:r>
            <a:rPr lang="ru-RU" sz="1600" kern="1200" dirty="0" smtClean="0"/>
            <a:t>: </a:t>
          </a:r>
        </a:p>
        <a:p>
          <a:pPr lvl="0" algn="ctr" defTabSz="711200" rtl="0">
            <a:lnSpc>
              <a:spcPct val="90000"/>
            </a:lnSpc>
            <a:spcBef>
              <a:spcPct val="0"/>
            </a:spcBef>
            <a:spcAft>
              <a:spcPct val="35000"/>
            </a:spcAft>
          </a:pPr>
          <a:r>
            <a:rPr lang="ru-RU" sz="1600" i="1" kern="1200" dirty="0" smtClean="0"/>
            <a:t>Имеющиеся установки  от компаний по типу </a:t>
          </a:r>
          <a:r>
            <a:rPr lang="en-US" sz="1600" i="1" kern="1200" dirty="0" smtClean="0"/>
            <a:t>Capstone </a:t>
          </a:r>
          <a:r>
            <a:rPr lang="ru-RU" sz="1600" i="1" kern="1200" dirty="0" smtClean="0"/>
            <a:t>закуплены с 2010 по 2014 год и вырабатывают свой ресурс, а новые из-за санкций сложно и дорого приобретать, нужен отечественный аналог, который будет соответствовать требованиям</a:t>
          </a:r>
          <a:r>
            <a:rPr lang="en-US" sz="1600" i="1" kern="1200" dirty="0" smtClean="0"/>
            <a:t> </a:t>
          </a:r>
          <a:r>
            <a:rPr lang="ru-RU" sz="1600" i="1" kern="1200" dirty="0" smtClean="0"/>
            <a:t>потребителей. </a:t>
          </a:r>
          <a:endParaRPr lang="ru-RU" sz="1600" i="1" kern="1200" dirty="0"/>
        </a:p>
      </dsp:txBody>
      <dsp:txXfrm>
        <a:off x="5082867" y="173092"/>
        <a:ext cx="2379616" cy="3505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29B1C-CC30-4D4C-8A6A-5FAE852FAECD}">
      <dsp:nvSpPr>
        <dsp:cNvPr id="0" name=""/>
        <dsp:cNvSpPr/>
      </dsp:nvSpPr>
      <dsp:spPr>
        <a:xfrm>
          <a:off x="0" y="0"/>
          <a:ext cx="2327563" cy="370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i="1" kern="1200" dirty="0" smtClean="0">
              <a:latin typeface="Century Gothic" panose="020B0502020202020204" pitchFamily="34" charset="0"/>
            </a:rPr>
            <a:t>Технологический радар рынка ГТУ ММ в разрезе выделенных технологий (трендов патентования) и отдельных составляющих микротурбин по результатам патентного анализа</a:t>
          </a:r>
          <a:endParaRPr lang="ru-RU" sz="1800" kern="1200" dirty="0">
            <a:latin typeface="Century Gothic" panose="020B0502020202020204" pitchFamily="34" charset="0"/>
          </a:endParaRPr>
        </a:p>
      </dsp:txBody>
      <dsp:txXfrm>
        <a:off x="113622" y="113622"/>
        <a:ext cx="2100319" cy="34793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8B8CEC-3F19-425C-84AB-695119444E66}">
      <dsp:nvSpPr>
        <dsp:cNvPr id="0" name=""/>
        <dsp:cNvSpPr/>
      </dsp:nvSpPr>
      <dsp:spPr>
        <a:xfrm>
          <a:off x="0" y="0"/>
          <a:ext cx="4128654" cy="4128654"/>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56EE65-A044-492A-9D95-27D9C1E9456D}">
      <dsp:nvSpPr>
        <dsp:cNvPr id="0" name=""/>
        <dsp:cNvSpPr/>
      </dsp:nvSpPr>
      <dsp:spPr>
        <a:xfrm>
          <a:off x="2064327" y="0"/>
          <a:ext cx="8368822" cy="412865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150000"/>
            </a:lnSpc>
            <a:spcBef>
              <a:spcPct val="0"/>
            </a:spcBef>
            <a:spcAft>
              <a:spcPct val="35000"/>
            </a:spcAft>
          </a:pPr>
          <a:r>
            <a:rPr lang="ru-RU" sz="2000" b="1" kern="1200" dirty="0" smtClean="0">
              <a:latin typeface="Century Gothic" panose="020B0502020202020204" pitchFamily="34" charset="0"/>
            </a:rPr>
            <a:t>  </a:t>
          </a:r>
          <a:r>
            <a:rPr lang="ru-RU" sz="1800" b="1" i="1" kern="1200" dirty="0" smtClean="0">
              <a:latin typeface="Century Gothic" panose="020B0502020202020204" pitchFamily="34" charset="0"/>
            </a:rPr>
            <a:t>Вывод</a:t>
          </a:r>
          <a:r>
            <a:rPr lang="en-US" sz="1800" b="1" i="1" kern="1200" dirty="0" smtClean="0">
              <a:latin typeface="Century Gothic" panose="020B0502020202020204" pitchFamily="34" charset="0"/>
            </a:rPr>
            <a:t>:</a:t>
          </a:r>
          <a:r>
            <a:rPr lang="ru-RU" sz="1800" kern="1200" dirty="0" smtClean="0">
              <a:latin typeface="Century Gothic" panose="020B0502020202020204" pitchFamily="34" charset="0"/>
            </a:rPr>
            <a:t> продукт актуален на рынке, его создание востребовано.     На следующем этапе работы будет произведен термогазодинамический расчёт всей конструкции и описание каждого из узлов (компрессора, камеры сгорания, турбины, теплообменника, опоры, проточного тракта). Также, для данных узлов будет создан алгоритм технологии производства, благодаря чему, учитывая расходы на данные операции, окажется возможным произвести вычисления по себестоимости всей конструкции, а также и расходы по интеграции в одну из отраслей.</a:t>
          </a:r>
          <a:endParaRPr lang="ru-RU" sz="1800" kern="1200" dirty="0">
            <a:latin typeface="Century Gothic" panose="020B0502020202020204" pitchFamily="34" charset="0"/>
          </a:endParaRPr>
        </a:p>
      </dsp:txBody>
      <dsp:txXfrm>
        <a:off x="2064327" y="0"/>
        <a:ext cx="8368822" cy="41286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DE71A-B668-4A6F-8E88-8B7F653673F6}">
      <dsp:nvSpPr>
        <dsp:cNvPr id="0" name=""/>
        <dsp:cNvSpPr/>
      </dsp:nvSpPr>
      <dsp:spPr>
        <a:xfrm rot="10800000">
          <a:off x="2435998" y="484909"/>
          <a:ext cx="2935045" cy="70170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lvl="0" algn="ctr" defTabSz="711200" rtl="0">
            <a:lnSpc>
              <a:spcPct val="100000"/>
            </a:lnSpc>
            <a:spcBef>
              <a:spcPct val="0"/>
            </a:spcBef>
            <a:spcAft>
              <a:spcPct val="35000"/>
            </a:spcAft>
          </a:pPr>
          <a:r>
            <a:rPr lang="ru-RU" sz="1600" kern="1200" dirty="0" smtClean="0">
              <a:latin typeface="Century Gothic" panose="020B0502020202020204" pitchFamily="34" charset="0"/>
            </a:rPr>
            <a:t>Филинов Евгений,</a:t>
          </a:r>
        </a:p>
        <a:p>
          <a:pPr lvl="0" algn="ctr" defTabSz="711200" rtl="0">
            <a:lnSpc>
              <a:spcPct val="100000"/>
            </a:lnSpc>
            <a:spcBef>
              <a:spcPct val="0"/>
            </a:spcBef>
            <a:spcAft>
              <a:spcPct val="35000"/>
            </a:spcAft>
          </a:pPr>
          <a:r>
            <a:rPr lang="ru-RU" sz="1600" kern="1200" dirty="0" smtClean="0">
              <a:latin typeface="Century Gothic" panose="020B0502020202020204" pitchFamily="34" charset="0"/>
            </a:rPr>
            <a:t>наставник</a:t>
          </a:r>
          <a:endParaRPr lang="ru-RU" sz="1600" kern="1200" dirty="0">
            <a:latin typeface="Century Gothic" panose="020B0502020202020204" pitchFamily="34" charset="0"/>
          </a:endParaRPr>
        </a:p>
      </dsp:txBody>
      <dsp:txXfrm rot="10800000">
        <a:off x="2611425" y="484909"/>
        <a:ext cx="2759618" cy="701707"/>
      </dsp:txXfrm>
    </dsp:sp>
    <dsp:sp modelId="{32AC9399-262E-4C1F-97EE-EE2FF804C725}">
      <dsp:nvSpPr>
        <dsp:cNvPr id="0" name=""/>
        <dsp:cNvSpPr/>
      </dsp:nvSpPr>
      <dsp:spPr>
        <a:xfrm>
          <a:off x="893076" y="1863"/>
          <a:ext cx="1667798" cy="1667798"/>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EEDEF8-BF82-4CFB-A30B-03892E42B6A1}">
      <dsp:nvSpPr>
        <dsp:cNvPr id="0" name=""/>
        <dsp:cNvSpPr/>
      </dsp:nvSpPr>
      <dsp:spPr>
        <a:xfrm rot="10800000">
          <a:off x="2435998" y="2285997"/>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lvl="0" algn="ctr" defTabSz="711200" rtl="0">
            <a:lnSpc>
              <a:spcPct val="90000"/>
            </a:lnSpc>
            <a:spcBef>
              <a:spcPct val="0"/>
            </a:spcBef>
            <a:spcAft>
              <a:spcPct val="35000"/>
            </a:spcAft>
          </a:pPr>
          <a:r>
            <a:rPr lang="ru-RU" sz="1600" kern="1200" dirty="0" smtClean="0">
              <a:latin typeface="Century Gothic" panose="020B0502020202020204" pitchFamily="34" charset="0"/>
            </a:rPr>
            <a:t>Игошин Семён</a:t>
          </a:r>
          <a:endParaRPr lang="ru-RU" sz="1600" kern="1200" dirty="0">
            <a:latin typeface="Century Gothic" panose="020B0502020202020204" pitchFamily="34" charset="0"/>
          </a:endParaRPr>
        </a:p>
      </dsp:txBody>
      <dsp:txXfrm rot="10800000">
        <a:off x="2557226" y="2285997"/>
        <a:ext cx="2813817" cy="484914"/>
      </dsp:txXfrm>
    </dsp:sp>
    <dsp:sp modelId="{1B270C5D-D784-43A4-A6A6-65E16C058BCA}">
      <dsp:nvSpPr>
        <dsp:cNvPr id="0" name=""/>
        <dsp:cNvSpPr/>
      </dsp:nvSpPr>
      <dsp:spPr>
        <a:xfrm>
          <a:off x="893076" y="1694555"/>
          <a:ext cx="1667798" cy="1667798"/>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513EB5-583D-45FD-B156-321025773A9D}">
      <dsp:nvSpPr>
        <dsp:cNvPr id="0" name=""/>
        <dsp:cNvSpPr/>
      </dsp:nvSpPr>
      <dsp:spPr>
        <a:xfrm rot="10800000">
          <a:off x="2435998" y="3978688"/>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lvl="0" algn="ctr" defTabSz="711200" rtl="0">
            <a:lnSpc>
              <a:spcPct val="90000"/>
            </a:lnSpc>
            <a:spcBef>
              <a:spcPct val="0"/>
            </a:spcBef>
            <a:spcAft>
              <a:spcPct val="35000"/>
            </a:spcAft>
          </a:pPr>
          <a:r>
            <a:rPr lang="ru-RU" sz="1600" kern="1200" dirty="0" smtClean="0">
              <a:latin typeface="Century Gothic" panose="020B0502020202020204" pitchFamily="34" charset="0"/>
            </a:rPr>
            <a:t>Владимирцев Владислав</a:t>
          </a:r>
          <a:endParaRPr lang="ru-RU" sz="1600" kern="1200" dirty="0">
            <a:latin typeface="Century Gothic" panose="020B0502020202020204" pitchFamily="34" charset="0"/>
          </a:endParaRPr>
        </a:p>
      </dsp:txBody>
      <dsp:txXfrm rot="10800000">
        <a:off x="2557226" y="3978688"/>
        <a:ext cx="2813817" cy="484914"/>
      </dsp:txXfrm>
    </dsp:sp>
    <dsp:sp modelId="{B94B5FD1-C0E0-4692-B57E-F35E152C493A}">
      <dsp:nvSpPr>
        <dsp:cNvPr id="0" name=""/>
        <dsp:cNvSpPr/>
      </dsp:nvSpPr>
      <dsp:spPr>
        <a:xfrm>
          <a:off x="893076" y="3387246"/>
          <a:ext cx="1667798" cy="166779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DE71A-B668-4A6F-8E88-8B7F653673F6}">
      <dsp:nvSpPr>
        <dsp:cNvPr id="0" name=""/>
        <dsp:cNvSpPr/>
      </dsp:nvSpPr>
      <dsp:spPr>
        <a:xfrm rot="10800000">
          <a:off x="2435998" y="593306"/>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lvl="0" algn="ctr" defTabSz="711200" rtl="0">
            <a:lnSpc>
              <a:spcPct val="100000"/>
            </a:lnSpc>
            <a:spcBef>
              <a:spcPct val="0"/>
            </a:spcBef>
            <a:spcAft>
              <a:spcPct val="35000"/>
            </a:spcAft>
          </a:pPr>
          <a:r>
            <a:rPr lang="ru-RU" sz="1600" kern="1200" dirty="0" smtClean="0">
              <a:latin typeface="Century Gothic" panose="020B0502020202020204" pitchFamily="34" charset="0"/>
            </a:rPr>
            <a:t>Белоцерковский Владимир</a:t>
          </a:r>
          <a:endParaRPr lang="ru-RU" sz="1600" kern="1200" dirty="0">
            <a:latin typeface="Century Gothic" panose="020B0502020202020204" pitchFamily="34" charset="0"/>
          </a:endParaRPr>
        </a:p>
      </dsp:txBody>
      <dsp:txXfrm rot="10800000">
        <a:off x="2557226" y="593306"/>
        <a:ext cx="2813817" cy="484914"/>
      </dsp:txXfrm>
    </dsp:sp>
    <dsp:sp modelId="{32AC9399-262E-4C1F-97EE-EE2FF804C725}">
      <dsp:nvSpPr>
        <dsp:cNvPr id="0" name=""/>
        <dsp:cNvSpPr/>
      </dsp:nvSpPr>
      <dsp:spPr>
        <a:xfrm>
          <a:off x="893076" y="1863"/>
          <a:ext cx="1667798" cy="1667798"/>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EEDEF8-BF82-4CFB-A30B-03892E42B6A1}">
      <dsp:nvSpPr>
        <dsp:cNvPr id="0" name=""/>
        <dsp:cNvSpPr/>
      </dsp:nvSpPr>
      <dsp:spPr>
        <a:xfrm rot="10800000">
          <a:off x="2435998" y="2285997"/>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8580" rIns="128016" bIns="68580" numCol="1" spcCol="1270" anchor="ctr" anchorCtr="0">
          <a:noAutofit/>
        </a:bodyPr>
        <a:lstStyle/>
        <a:p>
          <a:pPr lvl="0" algn="ctr" defTabSz="800100" rtl="0">
            <a:lnSpc>
              <a:spcPct val="90000"/>
            </a:lnSpc>
            <a:spcBef>
              <a:spcPct val="0"/>
            </a:spcBef>
            <a:spcAft>
              <a:spcPct val="35000"/>
            </a:spcAft>
          </a:pPr>
          <a:r>
            <a:rPr lang="ru-RU" sz="1800" kern="1200" dirty="0" smtClean="0">
              <a:latin typeface="Century Gothic" panose="020B0502020202020204" pitchFamily="34" charset="0"/>
            </a:rPr>
            <a:t>Гулиев</a:t>
          </a:r>
          <a:r>
            <a:rPr lang="ru-RU" sz="1800" kern="1200" baseline="0" dirty="0" smtClean="0">
              <a:latin typeface="Century Gothic" panose="020B0502020202020204" pitchFamily="34" charset="0"/>
            </a:rPr>
            <a:t> Мирсаид</a:t>
          </a:r>
          <a:endParaRPr lang="ru-RU" sz="1800" kern="1200" dirty="0">
            <a:latin typeface="Century Gothic" panose="020B0502020202020204" pitchFamily="34" charset="0"/>
          </a:endParaRPr>
        </a:p>
      </dsp:txBody>
      <dsp:txXfrm rot="10800000">
        <a:off x="2557226" y="2285997"/>
        <a:ext cx="2813817" cy="484914"/>
      </dsp:txXfrm>
    </dsp:sp>
    <dsp:sp modelId="{1B270C5D-D784-43A4-A6A6-65E16C058BCA}">
      <dsp:nvSpPr>
        <dsp:cNvPr id="0" name=""/>
        <dsp:cNvSpPr/>
      </dsp:nvSpPr>
      <dsp:spPr>
        <a:xfrm>
          <a:off x="893076" y="1694555"/>
          <a:ext cx="1667798" cy="1667798"/>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513EB5-583D-45FD-B156-321025773A9D}">
      <dsp:nvSpPr>
        <dsp:cNvPr id="0" name=""/>
        <dsp:cNvSpPr/>
      </dsp:nvSpPr>
      <dsp:spPr>
        <a:xfrm rot="10800000">
          <a:off x="2435998" y="3978688"/>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lvl="0" algn="ctr" defTabSz="711200" rtl="0">
            <a:lnSpc>
              <a:spcPct val="90000"/>
            </a:lnSpc>
            <a:spcBef>
              <a:spcPct val="0"/>
            </a:spcBef>
            <a:spcAft>
              <a:spcPct val="35000"/>
            </a:spcAft>
          </a:pPr>
          <a:r>
            <a:rPr lang="ru-RU" sz="1600" kern="1200" dirty="0" smtClean="0">
              <a:latin typeface="Century Gothic" panose="020B0502020202020204" pitchFamily="34" charset="0"/>
            </a:rPr>
            <a:t>Максименко</a:t>
          </a:r>
          <a:r>
            <a:rPr lang="ru-RU" sz="1600" kern="1200" baseline="0" dirty="0" smtClean="0">
              <a:latin typeface="Century Gothic" panose="020B0502020202020204" pitchFamily="34" charset="0"/>
            </a:rPr>
            <a:t> Родион</a:t>
          </a:r>
          <a:endParaRPr lang="ru-RU" sz="1600" kern="1200" dirty="0">
            <a:latin typeface="Century Gothic" panose="020B0502020202020204" pitchFamily="34" charset="0"/>
          </a:endParaRPr>
        </a:p>
      </dsp:txBody>
      <dsp:txXfrm rot="10800000">
        <a:off x="2557226" y="3978688"/>
        <a:ext cx="2813817" cy="484914"/>
      </dsp:txXfrm>
    </dsp:sp>
    <dsp:sp modelId="{B94B5FD1-C0E0-4692-B57E-F35E152C493A}">
      <dsp:nvSpPr>
        <dsp:cNvPr id="0" name=""/>
        <dsp:cNvSpPr/>
      </dsp:nvSpPr>
      <dsp:spPr>
        <a:xfrm>
          <a:off x="893076" y="3387246"/>
          <a:ext cx="1667798" cy="1667798"/>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D36C68-DDAB-4D09-8E72-8E937BD7768C}" type="datetimeFigureOut">
              <a:rPr lang="ru-RU" smtClean="0"/>
              <a:t>19.04.2025</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48289E-2F4B-4BDB-9E3D-307BE649A8BF}" type="slidenum">
              <a:rPr lang="ru-RU" smtClean="0"/>
              <a:t>‹#›</a:t>
            </a:fld>
            <a:endParaRPr lang="ru-RU"/>
          </a:p>
        </p:txBody>
      </p:sp>
    </p:spTree>
    <p:extLst>
      <p:ext uri="{BB962C8B-B14F-4D97-AF65-F5344CB8AC3E}">
        <p14:creationId xmlns:p14="http://schemas.microsoft.com/office/powerpoint/2010/main" val="940579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4</a:t>
            </a:fld>
            <a:endParaRPr lang="ru-RU"/>
          </a:p>
        </p:txBody>
      </p:sp>
    </p:spTree>
    <p:extLst>
      <p:ext uri="{BB962C8B-B14F-4D97-AF65-F5344CB8AC3E}">
        <p14:creationId xmlns:p14="http://schemas.microsoft.com/office/powerpoint/2010/main" val="42291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5</a:t>
            </a:fld>
            <a:endParaRPr lang="ru-RU"/>
          </a:p>
        </p:txBody>
      </p:sp>
    </p:spTree>
    <p:extLst>
      <p:ext uri="{BB962C8B-B14F-4D97-AF65-F5344CB8AC3E}">
        <p14:creationId xmlns:p14="http://schemas.microsoft.com/office/powerpoint/2010/main" val="1910588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8</a:t>
            </a:fld>
            <a:endParaRPr lang="ru-RU"/>
          </a:p>
        </p:txBody>
      </p:sp>
    </p:spTree>
    <p:extLst>
      <p:ext uri="{BB962C8B-B14F-4D97-AF65-F5344CB8AC3E}">
        <p14:creationId xmlns:p14="http://schemas.microsoft.com/office/powerpoint/2010/main" val="4287542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9</a:t>
            </a:fld>
            <a:endParaRPr lang="ru-RU"/>
          </a:p>
        </p:txBody>
      </p:sp>
    </p:spTree>
    <p:extLst>
      <p:ext uri="{BB962C8B-B14F-4D97-AF65-F5344CB8AC3E}">
        <p14:creationId xmlns:p14="http://schemas.microsoft.com/office/powerpoint/2010/main" val="3613613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10</a:t>
            </a:fld>
            <a:endParaRPr lang="ru-RU"/>
          </a:p>
        </p:txBody>
      </p:sp>
    </p:spTree>
    <p:extLst>
      <p:ext uri="{BB962C8B-B14F-4D97-AF65-F5344CB8AC3E}">
        <p14:creationId xmlns:p14="http://schemas.microsoft.com/office/powerpoint/2010/main" val="3892401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11</a:t>
            </a:fld>
            <a:endParaRPr lang="ru-RU"/>
          </a:p>
        </p:txBody>
      </p:sp>
    </p:spTree>
    <p:extLst>
      <p:ext uri="{BB962C8B-B14F-4D97-AF65-F5344CB8AC3E}">
        <p14:creationId xmlns:p14="http://schemas.microsoft.com/office/powerpoint/2010/main" val="42654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0CD2006A-6BE7-43E8-8AD6-C09FC266B36F}" type="datetime1">
              <a:rPr lang="ru-RU" smtClean="0"/>
              <a:t>19.04.2025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681844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2E13183-B2A1-4784-80CE-65A33D52CB0B}" type="datetime1">
              <a:rPr lang="ru-RU" smtClean="0"/>
              <a:t>19.04.2025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174980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EA388E9-D2C3-4436-BFEE-5F0C2E0896FE}" type="datetime1">
              <a:rPr lang="ru-RU" smtClean="0"/>
              <a:t>19.04.2025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998742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3A15BC7-66CE-44BA-84C4-ADF5D358A8E5}" type="datetime1">
              <a:rPr lang="ru-RU" smtClean="0"/>
              <a:t>19.04.2025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425950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C55F641-8A7B-48BB-9924-29525D09D843}" type="datetime1">
              <a:rPr lang="ru-RU" smtClean="0"/>
              <a:t>19.04.2025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3962410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8C4CC1A-CDB1-4CBC-83A8-3EB958439194}" type="datetime1">
              <a:rPr lang="ru-RU" smtClean="0"/>
              <a:t>19.04.2025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66616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A5C5F1-78C0-4305-B0EC-8CEF047F6C93}" type="datetime1">
              <a:rPr lang="ru-RU" smtClean="0"/>
              <a:t>19.04.2025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614142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FF670FB-17C0-4434-90C8-A4668EF13565}" type="datetime1">
              <a:rPr lang="ru-RU" smtClean="0"/>
              <a:t>19.04.2025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825246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FA5D1FD-3FC4-47EA-B2EB-FF46800F6009}" type="datetime1">
              <a:rPr lang="ru-RU" smtClean="0"/>
              <a:t>19.04.2025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3442027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CFD85EE-4AB9-42CD-8126-E74FE77A9ED8}" type="datetime1">
              <a:rPr lang="ru-RU" smtClean="0"/>
              <a:t>19.04.2025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966734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0B916C-83BE-4CC1-8A21-D05CD30C43DB}" type="datetime1">
              <a:rPr lang="ru-RU" smtClean="0"/>
              <a:t>19.04.2025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940180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09404-ED28-47FE-9DC5-C6BCEA110D1D}" type="datetime1">
              <a:rPr lang="ru-RU" smtClean="0"/>
              <a:t>19.04.2025</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20F9EB-2112-4866-8AFC-0758B0B74D1C}" type="slidenum">
              <a:rPr lang="ru-RU" smtClean="0"/>
              <a:t>‹#›</a:t>
            </a:fld>
            <a:endParaRPr lang="ru-RU"/>
          </a:p>
        </p:txBody>
      </p:sp>
    </p:spTree>
    <p:extLst>
      <p:ext uri="{BB962C8B-B14F-4D97-AF65-F5344CB8AC3E}">
        <p14:creationId xmlns:p14="http://schemas.microsoft.com/office/powerpoint/2010/main" val="36985624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png"/><Relationship Id="rId7" Type="http://schemas.openxmlformats.org/officeDocument/2006/relationships/diagramQuickStyle" Target="../diagrams/quickStyle2.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image" Target="../media/image2.jpg"/><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books.google.ru/books?id=_pKjBQAAQBAJ&amp;printsec=frontcover&amp;hl=ru" TargetMode="External"/><Relationship Id="rId4" Type="http://schemas.openxmlformats.org/officeDocument/2006/relationships/hyperlink" Target="https://chempedia.info/info/catalytic_combustion_chamber/"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4573"/>
          </a:xfrm>
          <a:prstGeom prst="rect">
            <a:avLst/>
          </a:prstGeom>
        </p:spPr>
      </p:pic>
      <p:sp>
        <p:nvSpPr>
          <p:cNvPr id="7" name="TextBox 6"/>
          <p:cNvSpPr txBox="1"/>
          <p:nvPr/>
        </p:nvSpPr>
        <p:spPr>
          <a:xfrm>
            <a:off x="5925816" y="2295828"/>
            <a:ext cx="5193655" cy="1384995"/>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Экономичная и экологичная газотурбинная установка</a:t>
            </a:r>
          </a:p>
        </p:txBody>
      </p:sp>
      <p:sp>
        <p:nvSpPr>
          <p:cNvPr id="8" name="TextBox 7"/>
          <p:cNvSpPr txBox="1"/>
          <p:nvPr/>
        </p:nvSpPr>
        <p:spPr>
          <a:xfrm>
            <a:off x="6599501" y="4251413"/>
            <a:ext cx="3846286" cy="1815882"/>
          </a:xfrm>
          <a:prstGeom prst="rect">
            <a:avLst/>
          </a:prstGeom>
          <a:noFill/>
        </p:spPr>
        <p:txBody>
          <a:bodyPr wrap="square" rtlCol="0" anchor="ctr" anchorCtr="1">
            <a:spAutoFit/>
          </a:bodyPr>
          <a:lstStyle/>
          <a:p>
            <a:pPr algn="ctr"/>
            <a:r>
              <a:rPr lang="ru-RU" altLang="ru-RU" sz="1400" b="1" dirty="0">
                <a:solidFill>
                  <a:schemeClr val="bg1"/>
                </a:solidFill>
                <a:latin typeface="Century Gothic" panose="020B0502020202020204" pitchFamily="34" charset="0"/>
              </a:rPr>
              <a:t>Студенты Самарского университета</a:t>
            </a:r>
            <a:r>
              <a:rPr lang="en-US" altLang="ru-RU" sz="1400" b="1" dirty="0">
                <a:solidFill>
                  <a:schemeClr val="bg1"/>
                </a:solidFill>
                <a:latin typeface="Century Gothic" panose="020B0502020202020204" pitchFamily="34" charset="0"/>
              </a:rPr>
              <a:t>:</a:t>
            </a:r>
            <a:r>
              <a:rPr lang="ru-RU" altLang="ru-RU" sz="1400" dirty="0">
                <a:solidFill>
                  <a:schemeClr val="bg1"/>
                </a:solidFill>
                <a:latin typeface="Century Gothic" panose="020B0502020202020204" pitchFamily="34" charset="0"/>
              </a:rPr>
              <a:t> </a:t>
            </a:r>
          </a:p>
          <a:p>
            <a:pPr algn="ctr"/>
            <a:r>
              <a:rPr lang="ru-RU" altLang="ru-RU" sz="1400" dirty="0">
                <a:solidFill>
                  <a:schemeClr val="bg1"/>
                </a:solidFill>
                <a:latin typeface="Century Gothic" panose="020B0502020202020204" pitchFamily="34" charset="0"/>
              </a:rPr>
              <a:t>Владимирцев Владислав,</a:t>
            </a:r>
          </a:p>
          <a:p>
            <a:pPr algn="ctr"/>
            <a:r>
              <a:rPr lang="ru-RU" altLang="ru-RU" sz="1400" dirty="0">
                <a:solidFill>
                  <a:schemeClr val="bg1"/>
                </a:solidFill>
                <a:latin typeface="Century Gothic" panose="020B0502020202020204" pitchFamily="34" charset="0"/>
              </a:rPr>
              <a:t> Игошин </a:t>
            </a:r>
            <a:r>
              <a:rPr lang="ru-RU" altLang="ru-RU" sz="1400" dirty="0" smtClean="0">
                <a:solidFill>
                  <a:schemeClr val="bg1"/>
                </a:solidFill>
                <a:latin typeface="Century Gothic" panose="020B0502020202020204" pitchFamily="34" charset="0"/>
              </a:rPr>
              <a:t>Семен,</a:t>
            </a:r>
            <a:endParaRPr lang="ru-RU" altLang="ru-RU" sz="1400" dirty="0">
              <a:solidFill>
                <a:schemeClr val="bg1"/>
              </a:solidFill>
              <a:latin typeface="Century Gothic" panose="020B0502020202020204" pitchFamily="34" charset="0"/>
            </a:endParaRPr>
          </a:p>
          <a:p>
            <a:pPr algn="ctr"/>
            <a:r>
              <a:rPr lang="ru-RU" sz="1400" dirty="0">
                <a:solidFill>
                  <a:schemeClr val="bg1"/>
                </a:solidFill>
                <a:latin typeface="Century Gothic" panose="020B0502020202020204" pitchFamily="34" charset="0"/>
              </a:rPr>
              <a:t>Белоцерковский </a:t>
            </a:r>
            <a:r>
              <a:rPr lang="ru-RU" sz="1400" dirty="0" smtClean="0">
                <a:solidFill>
                  <a:schemeClr val="bg1"/>
                </a:solidFill>
                <a:latin typeface="Century Gothic" panose="020B0502020202020204" pitchFamily="34" charset="0"/>
              </a:rPr>
              <a:t>Владимир, </a:t>
            </a:r>
          </a:p>
          <a:p>
            <a:pPr algn="ctr"/>
            <a:r>
              <a:rPr lang="ru-RU" sz="1400" dirty="0" smtClean="0">
                <a:solidFill>
                  <a:schemeClr val="bg1"/>
                </a:solidFill>
                <a:latin typeface="Century Gothic" panose="020B0502020202020204" pitchFamily="34" charset="0"/>
              </a:rPr>
              <a:t>Гулиев Мирсаид</a:t>
            </a:r>
            <a:r>
              <a:rPr lang="ru-RU" sz="1400" dirty="0">
                <a:solidFill>
                  <a:schemeClr val="bg1"/>
                </a:solidFill>
                <a:latin typeface="Century Gothic" panose="020B0502020202020204" pitchFamily="34" charset="0"/>
              </a:rPr>
              <a:t>,</a:t>
            </a:r>
          </a:p>
          <a:p>
            <a:pPr algn="ctr"/>
            <a:r>
              <a:rPr lang="ru-RU" sz="1400" dirty="0">
                <a:solidFill>
                  <a:schemeClr val="bg1"/>
                </a:solidFill>
                <a:latin typeface="Century Gothic" panose="020B0502020202020204" pitchFamily="34" charset="0"/>
              </a:rPr>
              <a:t>Максименко Родион </a:t>
            </a:r>
          </a:p>
          <a:p>
            <a:pPr algn="ctr"/>
            <a:r>
              <a:rPr lang="ru-RU" sz="1400" b="1" dirty="0">
                <a:solidFill>
                  <a:schemeClr val="bg1"/>
                </a:solidFill>
                <a:latin typeface="Century Gothic" panose="020B0502020202020204" pitchFamily="34" charset="0"/>
              </a:rPr>
              <a:t>Научный руководитель:</a:t>
            </a:r>
            <a:r>
              <a:rPr lang="ru-RU" sz="1400" dirty="0">
                <a:solidFill>
                  <a:schemeClr val="bg1"/>
                </a:solidFill>
                <a:latin typeface="Century Gothic" panose="020B0502020202020204" pitchFamily="34" charset="0"/>
              </a:rPr>
              <a:t> к.т.н. доцент, Филинов Евгений Павлович </a:t>
            </a:r>
          </a:p>
        </p:txBody>
      </p:sp>
      <p:sp>
        <p:nvSpPr>
          <p:cNvPr id="6" name="TextBox 5"/>
          <p:cNvSpPr txBox="1"/>
          <p:nvPr/>
        </p:nvSpPr>
        <p:spPr>
          <a:xfrm>
            <a:off x="6599501" y="6093318"/>
            <a:ext cx="3846286" cy="307777"/>
          </a:xfrm>
          <a:prstGeom prst="rect">
            <a:avLst/>
          </a:prstGeom>
          <a:noFill/>
        </p:spPr>
        <p:txBody>
          <a:bodyPr wrap="square" rtlCol="0" anchor="ctr" anchorCtr="1">
            <a:spAutoFit/>
          </a:bodyPr>
          <a:lstStyle/>
          <a:p>
            <a:pPr algn="ctr"/>
            <a:r>
              <a:rPr lang="ru-RU" sz="1400" dirty="0">
                <a:solidFill>
                  <a:schemeClr val="bg1"/>
                </a:solidFill>
                <a:latin typeface="Century Gothic" panose="020B0502020202020204" pitchFamily="34" charset="0"/>
              </a:rPr>
              <a:t>Самара, 19 апреля 2025 г.</a:t>
            </a:r>
          </a:p>
        </p:txBody>
      </p:sp>
    </p:spTree>
    <p:extLst>
      <p:ext uri="{BB962C8B-B14F-4D97-AF65-F5344CB8AC3E}">
        <p14:creationId xmlns:p14="http://schemas.microsoft.com/office/powerpoint/2010/main" val="34824735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351321" y="224588"/>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Проблематика</a:t>
            </a:r>
          </a:p>
        </p:txBody>
      </p:sp>
      <p:sp>
        <p:nvSpPr>
          <p:cNvPr id="4" name="TextBox 3"/>
          <p:cNvSpPr txBox="1"/>
          <p:nvPr/>
        </p:nvSpPr>
        <p:spPr>
          <a:xfrm>
            <a:off x="11109953" y="6324371"/>
            <a:ext cx="469107" cy="369332"/>
          </a:xfrm>
          <a:prstGeom prst="rect">
            <a:avLst/>
          </a:prstGeom>
          <a:noFill/>
        </p:spPr>
        <p:txBody>
          <a:bodyPr wrap="square" rtlCol="0">
            <a:spAutoFit/>
          </a:bodyPr>
          <a:lstStyle/>
          <a:p>
            <a:pPr algn="ctr"/>
            <a:fld id="{4CB11690-5800-4A0D-8C28-71894E2CF362}" type="slidenum">
              <a:rPr lang="ru-RU">
                <a:solidFill>
                  <a:schemeClr val="bg1"/>
                </a:solidFill>
                <a:latin typeface="Elektra Medium Pro" panose="02000803000000020004" pitchFamily="50" charset="-52"/>
              </a:rPr>
              <a:t>2</a:t>
            </a:fld>
            <a:endParaRPr lang="ru-RU" dirty="0">
              <a:solidFill>
                <a:schemeClr val="bg1"/>
              </a:solidFill>
              <a:latin typeface="Elektra Medium Pro" panose="02000803000000020004" pitchFamily="50" charset="-52"/>
            </a:endParaRPr>
          </a:p>
        </p:txBody>
      </p:sp>
      <p:sp>
        <p:nvSpPr>
          <p:cNvPr id="7" name="object 3">
            <a:extLst>
              <a:ext uri="{FF2B5EF4-FFF2-40B4-BE49-F238E27FC236}">
                <a16:creationId xmlns:a16="http://schemas.microsoft.com/office/drawing/2014/main" id="{FF975C99-648F-4A57-94B6-3EC07A3BB50B}"/>
              </a:ext>
            </a:extLst>
          </p:cNvPr>
          <p:cNvSpPr txBox="1">
            <a:spLocks/>
          </p:cNvSpPr>
          <p:nvPr/>
        </p:nvSpPr>
        <p:spPr>
          <a:xfrm>
            <a:off x="411454" y="758276"/>
            <a:ext cx="7150102" cy="1607491"/>
          </a:xfrm>
          <a:prstGeom prst="rect">
            <a:avLst/>
          </a:prstGeom>
        </p:spPr>
        <p:txBody>
          <a:bodyPr vert="horz" wrap="square" lIns="0" tIns="128905"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4765" marR="5080" indent="450000" algn="l">
              <a:lnSpc>
                <a:spcPct val="100000"/>
              </a:lnSpc>
              <a:spcBef>
                <a:spcPts val="600"/>
              </a:spcBef>
            </a:pPr>
            <a:r>
              <a:rPr lang="ru-RU" sz="1600" b="1" i="1" spc="-40" dirty="0">
                <a:solidFill>
                  <a:srgbClr val="000000"/>
                </a:solidFill>
                <a:latin typeface="Century Gothic" panose="020B0502020202020204" pitchFamily="34" charset="0"/>
              </a:rPr>
              <a:t>Газотурбинные энергоустановки малой мощности с катализатором и теплообменником</a:t>
            </a:r>
            <a:r>
              <a:rPr lang="ru-RU" sz="1600" i="1" spc="-40" dirty="0">
                <a:solidFill>
                  <a:srgbClr val="000000"/>
                </a:solidFill>
                <a:latin typeface="Century Gothic" panose="020B0502020202020204" pitchFamily="34" charset="0"/>
              </a:rPr>
              <a:t> </a:t>
            </a:r>
            <a:r>
              <a:rPr lang="ru-RU" sz="1600" spc="-40" dirty="0">
                <a:solidFill>
                  <a:srgbClr val="000000"/>
                </a:solidFill>
                <a:latin typeface="Century Gothic" panose="020B0502020202020204" pitchFamily="34" charset="0"/>
              </a:rPr>
              <a:t>(30-35 кВт) предназначены для выработки электрической и тепловой энергии. </a:t>
            </a:r>
            <a:r>
              <a:rPr lang="ru-RU" sz="1600" i="1" spc="-40" dirty="0">
                <a:solidFill>
                  <a:srgbClr val="000000"/>
                </a:solidFill>
                <a:latin typeface="Century Gothic" panose="020B0502020202020204" pitchFamily="34" charset="0"/>
              </a:rPr>
              <a:t>Преимущества</a:t>
            </a:r>
            <a:r>
              <a:rPr lang="ru-RU" sz="1600" spc="-40" dirty="0">
                <a:solidFill>
                  <a:srgbClr val="000000"/>
                </a:solidFill>
                <a:latin typeface="Century Gothic" panose="020B0502020202020204" pitchFamily="34" charset="0"/>
              </a:rPr>
              <a:t> – стабильность работы на всем диапазоне применения, низкий уровень шума и вибраций, </a:t>
            </a:r>
            <a:r>
              <a:rPr lang="ru-RU" sz="1600" spc="-40" dirty="0" smtClean="0">
                <a:solidFill>
                  <a:srgbClr val="000000"/>
                </a:solidFill>
                <a:latin typeface="Century Gothic" panose="020B0502020202020204" pitchFamily="34" charset="0"/>
              </a:rPr>
              <a:t>малые выбросы </a:t>
            </a:r>
            <a:r>
              <a:rPr lang="ru-RU" sz="1600" spc="-40" dirty="0">
                <a:solidFill>
                  <a:srgbClr val="000000"/>
                </a:solidFill>
                <a:latin typeface="Century Gothic" panose="020B0502020202020204" pitchFamily="34" charset="0"/>
              </a:rPr>
              <a:t>продуктов сгорания, </a:t>
            </a:r>
            <a:r>
              <a:rPr lang="ru-RU" sz="1600" dirty="0" smtClean="0">
                <a:latin typeface="Century Gothic" panose="020B0502020202020204" pitchFamily="34" charset="0"/>
              </a:rPr>
              <a:t>низкий удельный расход </a:t>
            </a:r>
            <a:r>
              <a:rPr lang="ru-RU" sz="1600" dirty="0">
                <a:latin typeface="Century Gothic" panose="020B0502020202020204" pitchFamily="34" charset="0"/>
              </a:rPr>
              <a:t>топлива</a:t>
            </a:r>
            <a:r>
              <a:rPr lang="ru-RU" sz="1600" dirty="0" smtClean="0">
                <a:latin typeface="Century Gothic" panose="020B0502020202020204" pitchFamily="34" charset="0"/>
              </a:rPr>
              <a:t>.</a:t>
            </a:r>
            <a:endParaRPr lang="ru-RU" sz="1600" spc="-40" dirty="0">
              <a:solidFill>
                <a:srgbClr val="000000"/>
              </a:solidFill>
              <a:latin typeface="Century Gothic" panose="020B0502020202020204" pitchFamily="34" charset="0"/>
            </a:endParaRPr>
          </a:p>
        </p:txBody>
      </p:sp>
      <p:sp>
        <p:nvSpPr>
          <p:cNvPr id="13" name="TextBox 12">
            <a:extLst>
              <a:ext uri="{FF2B5EF4-FFF2-40B4-BE49-F238E27FC236}">
                <a16:creationId xmlns:a16="http://schemas.microsoft.com/office/drawing/2014/main" id="{C6E74048-4A6E-4171-B5D2-E9007EA7C15D}"/>
              </a:ext>
            </a:extLst>
          </p:cNvPr>
          <p:cNvSpPr txBox="1"/>
          <p:nvPr/>
        </p:nvSpPr>
        <p:spPr>
          <a:xfrm>
            <a:off x="7686251" y="3343082"/>
            <a:ext cx="4228127" cy="523220"/>
          </a:xfrm>
          <a:prstGeom prst="rect">
            <a:avLst/>
          </a:prstGeom>
          <a:noFill/>
        </p:spPr>
        <p:txBody>
          <a:bodyPr wrap="square">
            <a:spAutoFit/>
          </a:bodyPr>
          <a:lstStyle/>
          <a:p>
            <a:pPr algn="ctr"/>
            <a:r>
              <a:rPr lang="ru-RU" sz="1400" i="1" dirty="0">
                <a:latin typeface="Century Gothic" panose="020B0502020202020204" pitchFamily="34" charset="0"/>
              </a:rPr>
              <a:t>Газотурбинная установка с катализатором от компании </a:t>
            </a:r>
            <a:r>
              <a:rPr lang="en-US" sz="1400" i="1" dirty="0">
                <a:latin typeface="Century Gothic" panose="020B0502020202020204" pitchFamily="34" charset="0"/>
              </a:rPr>
              <a:t>D</a:t>
            </a:r>
            <a:r>
              <a:rPr lang="en-US" sz="1400" i="1" dirty="0" smtClean="0">
                <a:latin typeface="Century Gothic" panose="020B0502020202020204" pitchFamily="34" charset="0"/>
              </a:rPr>
              <a:t>elta Cosworth</a:t>
            </a:r>
            <a:endParaRPr lang="ru-RU" sz="1400" i="1" dirty="0">
              <a:latin typeface="Century Gothic" panose="020B0502020202020204" pitchFamily="34" charset="0"/>
            </a:endParaRPr>
          </a:p>
        </p:txBody>
      </p:sp>
      <p:pic>
        <p:nvPicPr>
          <p:cNvPr id="2" name="Рисунок 1"/>
          <p:cNvPicPr>
            <a:picLocks noChangeAspect="1"/>
          </p:cNvPicPr>
          <p:nvPr/>
        </p:nvPicPr>
        <p:blipFill>
          <a:blip r:embed="rId3"/>
          <a:stretch>
            <a:fillRect/>
          </a:stretch>
        </p:blipFill>
        <p:spPr>
          <a:xfrm>
            <a:off x="7819221" y="853010"/>
            <a:ext cx="3970462" cy="2449148"/>
          </a:xfrm>
          <a:prstGeom prst="rect">
            <a:avLst/>
          </a:prstGeom>
        </p:spPr>
      </p:pic>
      <p:pic>
        <p:nvPicPr>
          <p:cNvPr id="5" name="Рисунок 4"/>
          <p:cNvPicPr>
            <a:picLocks noChangeAspect="1"/>
          </p:cNvPicPr>
          <p:nvPr/>
        </p:nvPicPr>
        <p:blipFill>
          <a:blip r:embed="rId4"/>
          <a:stretch>
            <a:fillRect/>
          </a:stretch>
        </p:blipFill>
        <p:spPr>
          <a:xfrm>
            <a:off x="7819221" y="3907226"/>
            <a:ext cx="3970462" cy="2310056"/>
          </a:xfrm>
          <a:prstGeom prst="rect">
            <a:avLst/>
          </a:prstGeom>
        </p:spPr>
      </p:pic>
      <p:graphicFrame>
        <p:nvGraphicFramePr>
          <p:cNvPr id="10" name="Схема 9"/>
          <p:cNvGraphicFramePr/>
          <p:nvPr>
            <p:extLst>
              <p:ext uri="{D42A27DB-BD31-4B8C-83A1-F6EECF244321}">
                <p14:modId xmlns:p14="http://schemas.microsoft.com/office/powerpoint/2010/main" val="3892036319"/>
              </p:ext>
            </p:extLst>
          </p:nvPr>
        </p:nvGraphicFramePr>
        <p:xfrm>
          <a:off x="110836" y="2365767"/>
          <a:ext cx="7575415" cy="38515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878654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768240" y="219005"/>
            <a:ext cx="11064833"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Анализ влияния </a:t>
            </a:r>
            <a:r>
              <a:rPr lang="ru-RU" sz="2800" b="1" dirty="0" smtClean="0">
                <a:solidFill>
                  <a:schemeClr val="bg1"/>
                </a:solidFill>
                <a:latin typeface="Century Gothic" panose="020B0502020202020204" pitchFamily="34" charset="0"/>
              </a:rPr>
              <a:t>на технологические </a:t>
            </a:r>
            <a:r>
              <a:rPr lang="ru-RU" sz="2800" b="1" dirty="0">
                <a:solidFill>
                  <a:schemeClr val="bg1"/>
                </a:solidFill>
                <a:latin typeface="Century Gothic" panose="020B0502020202020204" pitchFamily="34" charset="0"/>
              </a:rPr>
              <a:t>сегменты </a:t>
            </a:r>
          </a:p>
        </p:txBody>
      </p:sp>
      <p:sp>
        <p:nvSpPr>
          <p:cNvPr id="4" name="TextBox 3"/>
          <p:cNvSpPr txBox="1"/>
          <p:nvPr/>
        </p:nvSpPr>
        <p:spPr>
          <a:xfrm>
            <a:off x="11109953" y="6324371"/>
            <a:ext cx="469107" cy="369332"/>
          </a:xfrm>
          <a:prstGeom prst="rect">
            <a:avLst/>
          </a:prstGeom>
          <a:noFill/>
        </p:spPr>
        <p:txBody>
          <a:bodyPr wrap="square" rtlCol="0">
            <a:spAutoFit/>
          </a:bodyPr>
          <a:lstStyle/>
          <a:p>
            <a:pPr algn="ctr"/>
            <a:fld id="{4CB11690-5800-4A0D-8C28-71894E2CF362}" type="slidenum">
              <a:rPr lang="ru-RU">
                <a:solidFill>
                  <a:schemeClr val="bg1"/>
                </a:solidFill>
                <a:latin typeface="Elektra Medium Pro" panose="02000803000000020004" pitchFamily="50" charset="-52"/>
              </a:rPr>
              <a:t>3</a:t>
            </a:fld>
            <a:endParaRPr lang="ru-RU" dirty="0">
              <a:solidFill>
                <a:schemeClr val="bg1"/>
              </a:solidFill>
              <a:latin typeface="Elektra Medium Pro" panose="02000803000000020004" pitchFamily="50" charset="-52"/>
            </a:endParaRPr>
          </a:p>
        </p:txBody>
      </p:sp>
      <p:pic>
        <p:nvPicPr>
          <p:cNvPr id="8" name="Рисунок 7">
            <a:extLst>
              <a:ext uri="{FF2B5EF4-FFF2-40B4-BE49-F238E27FC236}">
                <a16:creationId xmlns:a16="http://schemas.microsoft.com/office/drawing/2014/main" id="{2404C038-EEB5-4E83-A9D5-ADF2657B852E}"/>
              </a:ext>
            </a:extLst>
          </p:cNvPr>
          <p:cNvPicPr>
            <a:picLocks noChangeAspect="1"/>
          </p:cNvPicPr>
          <p:nvPr/>
        </p:nvPicPr>
        <p:blipFill rotWithShape="1">
          <a:blip r:embed="rId3"/>
          <a:srcRect l="2279" r="977"/>
          <a:stretch/>
        </p:blipFill>
        <p:spPr>
          <a:xfrm>
            <a:off x="96977" y="927722"/>
            <a:ext cx="9607142" cy="5726218"/>
          </a:xfrm>
          <a:prstGeom prst="rect">
            <a:avLst/>
          </a:prstGeom>
        </p:spPr>
      </p:pic>
      <p:pic>
        <p:nvPicPr>
          <p:cNvPr id="5" name="Рисунок 4"/>
          <p:cNvPicPr>
            <a:picLocks noChangeAspect="1"/>
          </p:cNvPicPr>
          <p:nvPr/>
        </p:nvPicPr>
        <p:blipFill>
          <a:blip r:embed="rId4"/>
          <a:stretch>
            <a:fillRect/>
          </a:stretch>
        </p:blipFill>
        <p:spPr>
          <a:xfrm>
            <a:off x="9704119" y="6331702"/>
            <a:ext cx="1405834" cy="507735"/>
          </a:xfrm>
          <a:prstGeom prst="rect">
            <a:avLst/>
          </a:prstGeom>
        </p:spPr>
      </p:pic>
      <p:graphicFrame>
        <p:nvGraphicFramePr>
          <p:cNvPr id="9" name="Схема 8"/>
          <p:cNvGraphicFramePr/>
          <p:nvPr>
            <p:extLst>
              <p:ext uri="{D42A27DB-BD31-4B8C-83A1-F6EECF244321}">
                <p14:modId xmlns:p14="http://schemas.microsoft.com/office/powerpoint/2010/main" val="3463493755"/>
              </p:ext>
            </p:extLst>
          </p:nvPr>
        </p:nvGraphicFramePr>
        <p:xfrm>
          <a:off x="9759537" y="1874583"/>
          <a:ext cx="2327563" cy="383249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54671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1655409" y="221750"/>
            <a:ext cx="9244883"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Рынок</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4</a:t>
            </a:fld>
            <a:endParaRPr lang="ru-RU" dirty="0">
              <a:solidFill>
                <a:schemeClr val="bg1"/>
              </a:solidFill>
              <a:latin typeface="Elektra Medium Pro" panose="02000803000000020004" pitchFamily="50" charset="-52"/>
            </a:endParaRPr>
          </a:p>
        </p:txBody>
      </p:sp>
      <p:pic>
        <p:nvPicPr>
          <p:cNvPr id="2" name="Рисунок 1">
            <a:extLst>
              <a:ext uri="{FF2B5EF4-FFF2-40B4-BE49-F238E27FC236}">
                <a16:creationId xmlns:a16="http://schemas.microsoft.com/office/drawing/2014/main" id="{E0FF74A8-E1F3-472C-9F19-6225E7A1274C}"/>
              </a:ext>
            </a:extLst>
          </p:cNvPr>
          <p:cNvPicPr>
            <a:picLocks noChangeAspect="1"/>
          </p:cNvPicPr>
          <p:nvPr/>
        </p:nvPicPr>
        <p:blipFill>
          <a:blip r:embed="rId4"/>
          <a:stretch>
            <a:fillRect/>
          </a:stretch>
        </p:blipFill>
        <p:spPr>
          <a:xfrm>
            <a:off x="406197" y="964906"/>
            <a:ext cx="6037914" cy="1972224"/>
          </a:xfrm>
          <a:prstGeom prst="rect">
            <a:avLst/>
          </a:prstGeom>
        </p:spPr>
      </p:pic>
      <p:pic>
        <p:nvPicPr>
          <p:cNvPr id="9" name="Рисунок 8">
            <a:extLst>
              <a:ext uri="{FF2B5EF4-FFF2-40B4-BE49-F238E27FC236}">
                <a16:creationId xmlns:a16="http://schemas.microsoft.com/office/drawing/2014/main" id="{2255D90D-67E3-481C-BE89-DA955AE8C14D}"/>
              </a:ext>
            </a:extLst>
          </p:cNvPr>
          <p:cNvPicPr>
            <a:picLocks noChangeAspect="1"/>
          </p:cNvPicPr>
          <p:nvPr/>
        </p:nvPicPr>
        <p:blipFill>
          <a:blip r:embed="rId5"/>
          <a:stretch>
            <a:fillRect/>
          </a:stretch>
        </p:blipFill>
        <p:spPr>
          <a:xfrm>
            <a:off x="619283" y="3488060"/>
            <a:ext cx="5797118" cy="2155883"/>
          </a:xfrm>
          <a:prstGeom prst="rect">
            <a:avLst/>
          </a:prstGeom>
        </p:spPr>
      </p:pic>
      <p:pic>
        <p:nvPicPr>
          <p:cNvPr id="12" name="Рисунок 11">
            <a:extLst>
              <a:ext uri="{FF2B5EF4-FFF2-40B4-BE49-F238E27FC236}">
                <a16:creationId xmlns:a16="http://schemas.microsoft.com/office/drawing/2014/main" id="{1735D7F8-82D6-4FA1-9BF3-D7AD05E48C78}"/>
              </a:ext>
            </a:extLst>
          </p:cNvPr>
          <p:cNvPicPr>
            <a:picLocks noChangeAspect="1"/>
          </p:cNvPicPr>
          <p:nvPr/>
        </p:nvPicPr>
        <p:blipFill>
          <a:blip r:embed="rId6"/>
          <a:stretch>
            <a:fillRect/>
          </a:stretch>
        </p:blipFill>
        <p:spPr>
          <a:xfrm>
            <a:off x="6743248" y="964906"/>
            <a:ext cx="4831618" cy="2528990"/>
          </a:xfrm>
          <a:prstGeom prst="rect">
            <a:avLst/>
          </a:prstGeom>
        </p:spPr>
      </p:pic>
      <p:pic>
        <p:nvPicPr>
          <p:cNvPr id="13" name="Рисунок 12">
            <a:extLst>
              <a:ext uri="{FF2B5EF4-FFF2-40B4-BE49-F238E27FC236}">
                <a16:creationId xmlns:a16="http://schemas.microsoft.com/office/drawing/2014/main" id="{26D5A4A8-0673-42D6-A0D6-95F60E7F5A50}"/>
              </a:ext>
            </a:extLst>
          </p:cNvPr>
          <p:cNvPicPr>
            <a:picLocks noChangeAspect="1"/>
          </p:cNvPicPr>
          <p:nvPr/>
        </p:nvPicPr>
        <p:blipFill>
          <a:blip r:embed="rId7"/>
          <a:stretch>
            <a:fillRect/>
          </a:stretch>
        </p:blipFill>
        <p:spPr>
          <a:xfrm>
            <a:off x="7024991" y="3638049"/>
            <a:ext cx="4080768" cy="2703100"/>
          </a:xfrm>
          <a:prstGeom prst="rect">
            <a:avLst/>
          </a:prstGeom>
        </p:spPr>
      </p:pic>
      <p:sp>
        <p:nvSpPr>
          <p:cNvPr id="10" name="TextBox 9">
            <a:extLst>
              <a:ext uri="{FF2B5EF4-FFF2-40B4-BE49-F238E27FC236}">
                <a16:creationId xmlns:a16="http://schemas.microsoft.com/office/drawing/2014/main" id="{1D00594A-7F51-4D1D-B6C0-45D9DF680859}"/>
              </a:ext>
            </a:extLst>
          </p:cNvPr>
          <p:cNvSpPr txBox="1"/>
          <p:nvPr/>
        </p:nvSpPr>
        <p:spPr>
          <a:xfrm>
            <a:off x="83544" y="2895456"/>
            <a:ext cx="6832847" cy="523220"/>
          </a:xfrm>
          <a:prstGeom prst="rect">
            <a:avLst/>
          </a:prstGeom>
          <a:noFill/>
        </p:spPr>
        <p:txBody>
          <a:bodyPr wrap="square">
            <a:spAutoFit/>
          </a:bodyPr>
          <a:lstStyle/>
          <a:p>
            <a:pPr algn="ctr"/>
            <a:r>
              <a:rPr lang="ru-RU" sz="1400" i="1" dirty="0">
                <a:latin typeface="Century Gothic" panose="020B0502020202020204" pitchFamily="34" charset="0"/>
                <a:cs typeface="Times New Roman" panose="02020603050405020304" pitchFamily="18" charset="0"/>
              </a:rPr>
              <a:t>Распределение объектов малой энергетики по отраслям применения включая ПГУ мощностью более 25 МВт (2020 год, %) </a:t>
            </a:r>
          </a:p>
        </p:txBody>
      </p:sp>
      <p:sp>
        <p:nvSpPr>
          <p:cNvPr id="14" name="TextBox 13">
            <a:extLst>
              <a:ext uri="{FF2B5EF4-FFF2-40B4-BE49-F238E27FC236}">
                <a16:creationId xmlns:a16="http://schemas.microsoft.com/office/drawing/2014/main" id="{F77E6BA2-A8F6-4FF4-AE22-74629610513C}"/>
              </a:ext>
            </a:extLst>
          </p:cNvPr>
          <p:cNvSpPr txBox="1"/>
          <p:nvPr/>
        </p:nvSpPr>
        <p:spPr>
          <a:xfrm>
            <a:off x="494174" y="5665602"/>
            <a:ext cx="6094520" cy="523220"/>
          </a:xfrm>
          <a:prstGeom prst="rect">
            <a:avLst/>
          </a:prstGeom>
          <a:noFill/>
        </p:spPr>
        <p:txBody>
          <a:bodyPr wrap="square">
            <a:spAutoFit/>
          </a:bodyPr>
          <a:lstStyle/>
          <a:p>
            <a:pPr algn="ctr"/>
            <a:r>
              <a:rPr lang="ru-RU" sz="1400" i="1" dirty="0">
                <a:latin typeface="Century Gothic" panose="020B0502020202020204" pitchFamily="34" charset="0"/>
                <a:cs typeface="Times New Roman" panose="02020603050405020304" pitchFamily="18" charset="0"/>
              </a:rPr>
              <a:t>Территориальная структура потребления электрической энергии (на максимум ЕЭС России) по ОЭС за 2021 год (%)</a:t>
            </a:r>
          </a:p>
        </p:txBody>
      </p:sp>
    </p:spTree>
    <p:extLst>
      <p:ext uri="{BB962C8B-B14F-4D97-AF65-F5344CB8AC3E}">
        <p14:creationId xmlns:p14="http://schemas.microsoft.com/office/powerpoint/2010/main" val="1806022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462157" y="196886"/>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Финансовый план проекта</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5</a:t>
            </a:fld>
            <a:endParaRPr lang="ru-RU" dirty="0">
              <a:solidFill>
                <a:schemeClr val="bg1"/>
              </a:solidFill>
              <a:latin typeface="Elektra Medium Pro" panose="02000803000000020004" pitchFamily="50" charset="-52"/>
            </a:endParaRPr>
          </a:p>
        </p:txBody>
      </p:sp>
      <p:sp>
        <p:nvSpPr>
          <p:cNvPr id="3" name="Прямоугольник 2"/>
          <p:cNvSpPr/>
          <p:nvPr/>
        </p:nvSpPr>
        <p:spPr>
          <a:xfrm>
            <a:off x="1828972" y="1070245"/>
            <a:ext cx="9165041" cy="707886"/>
          </a:xfrm>
          <a:prstGeom prst="rect">
            <a:avLst/>
          </a:prstGeom>
        </p:spPr>
        <p:txBody>
          <a:bodyPr wrap="square">
            <a:spAutoFit/>
          </a:bodyPr>
          <a:lstStyle/>
          <a:p>
            <a:pPr marL="24765" marR="5080" algn="ctr">
              <a:spcBef>
                <a:spcPts val="890"/>
              </a:spcBef>
            </a:pPr>
            <a:r>
              <a:rPr lang="ru-RU" sz="2000" spc="-40" dirty="0">
                <a:solidFill>
                  <a:srgbClr val="000000"/>
                </a:solidFill>
                <a:latin typeface="Century Gothic" panose="020B0502020202020204" pitchFamily="34" charset="0"/>
              </a:rPr>
              <a:t>Для реализации проекта требуется финансирование в объеме </a:t>
            </a:r>
            <a:br>
              <a:rPr lang="ru-RU" sz="2000" spc="-40" dirty="0">
                <a:solidFill>
                  <a:srgbClr val="000000"/>
                </a:solidFill>
                <a:latin typeface="Century Gothic" panose="020B0502020202020204" pitchFamily="34" charset="0"/>
              </a:rPr>
            </a:br>
            <a:r>
              <a:rPr lang="ru-RU" sz="2000" b="1" spc="-40" dirty="0">
                <a:solidFill>
                  <a:schemeClr val="accent1">
                    <a:lumMod val="75000"/>
                  </a:schemeClr>
                </a:solidFill>
                <a:latin typeface="Century Gothic" panose="020B0502020202020204" pitchFamily="34" charset="0"/>
              </a:rPr>
              <a:t>245,645 млн. рублей</a:t>
            </a:r>
            <a:r>
              <a:rPr lang="ru-RU" sz="2000" b="1" spc="-40" dirty="0">
                <a:solidFill>
                  <a:srgbClr val="000000"/>
                </a:solidFill>
                <a:latin typeface="Century Gothic" panose="020B0502020202020204" pitchFamily="34" charset="0"/>
              </a:rPr>
              <a:t> </a:t>
            </a:r>
            <a:r>
              <a:rPr lang="ru-RU" sz="2000" spc="-40" dirty="0">
                <a:solidFill>
                  <a:srgbClr val="000000"/>
                </a:solidFill>
                <a:latin typeface="Century Gothic" panose="020B0502020202020204" pitchFamily="34" charset="0"/>
              </a:rPr>
              <a:t>на следующие этапы:</a:t>
            </a:r>
          </a:p>
        </p:txBody>
      </p:sp>
      <p:graphicFrame>
        <p:nvGraphicFramePr>
          <p:cNvPr id="5" name="Таблица 4"/>
          <p:cNvGraphicFramePr>
            <a:graphicFrameLocks noGrp="1"/>
          </p:cNvGraphicFramePr>
          <p:nvPr>
            <p:extLst>
              <p:ext uri="{D42A27DB-BD31-4B8C-83A1-F6EECF244321}">
                <p14:modId xmlns:p14="http://schemas.microsoft.com/office/powerpoint/2010/main" val="504072842"/>
              </p:ext>
            </p:extLst>
          </p:nvPr>
        </p:nvGraphicFramePr>
        <p:xfrm>
          <a:off x="928430" y="3131107"/>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smtClean="0">
                          <a:solidFill>
                            <a:schemeClr val="accent1">
                              <a:lumMod val="75000"/>
                            </a:schemeClr>
                          </a:solidFill>
                          <a:latin typeface="Century Gothic" panose="020B0502020202020204" pitchFamily="34" charset="0"/>
                        </a:rPr>
                        <a:t>80 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9" name="Прямоугольник 8"/>
          <p:cNvSpPr/>
          <p:nvPr/>
        </p:nvSpPr>
        <p:spPr>
          <a:xfrm>
            <a:off x="700077" y="2257570"/>
            <a:ext cx="3504534" cy="830997"/>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Изготовление рекуператоров для проведения предварительных испытаний </a:t>
            </a:r>
            <a:endParaRPr lang="ru-RU" sz="1600" dirty="0"/>
          </a:p>
        </p:txBody>
      </p:sp>
      <p:graphicFrame>
        <p:nvGraphicFramePr>
          <p:cNvPr id="14" name="Таблица 13"/>
          <p:cNvGraphicFramePr>
            <a:graphicFrameLocks noGrp="1"/>
          </p:cNvGraphicFramePr>
          <p:nvPr>
            <p:extLst>
              <p:ext uri="{D42A27DB-BD31-4B8C-83A1-F6EECF244321}">
                <p14:modId xmlns:p14="http://schemas.microsoft.com/office/powerpoint/2010/main" val="3807839049"/>
              </p:ext>
            </p:extLst>
          </p:nvPr>
        </p:nvGraphicFramePr>
        <p:xfrm>
          <a:off x="4447486" y="3131102"/>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smtClean="0">
                          <a:solidFill>
                            <a:schemeClr val="accent1">
                              <a:lumMod val="75000"/>
                            </a:schemeClr>
                          </a:solidFill>
                          <a:latin typeface="Century Gothic" panose="020B0502020202020204" pitchFamily="34" charset="0"/>
                        </a:rPr>
                        <a:t>40 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15" name="Прямоугольник 14"/>
          <p:cNvSpPr/>
          <p:nvPr/>
        </p:nvSpPr>
        <p:spPr>
          <a:xfrm>
            <a:off x="4340236" y="2257570"/>
            <a:ext cx="3262327" cy="830997"/>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НИОКР по разработке и исследованию данной установке</a:t>
            </a:r>
            <a:endParaRPr lang="ru-RU" sz="1600" dirty="0"/>
          </a:p>
        </p:txBody>
      </p:sp>
      <p:graphicFrame>
        <p:nvGraphicFramePr>
          <p:cNvPr id="16" name="Таблица 15"/>
          <p:cNvGraphicFramePr>
            <a:graphicFrameLocks noGrp="1"/>
          </p:cNvGraphicFramePr>
          <p:nvPr>
            <p:extLst>
              <p:ext uri="{D42A27DB-BD31-4B8C-83A1-F6EECF244321}">
                <p14:modId xmlns:p14="http://schemas.microsoft.com/office/powerpoint/2010/main" val="2371502578"/>
              </p:ext>
            </p:extLst>
          </p:nvPr>
        </p:nvGraphicFramePr>
        <p:xfrm>
          <a:off x="8105082" y="3131102"/>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smtClean="0">
                          <a:solidFill>
                            <a:schemeClr val="accent1">
                              <a:lumMod val="75000"/>
                            </a:schemeClr>
                          </a:solidFill>
                          <a:latin typeface="Century Gothic" panose="020B0502020202020204" pitchFamily="34" charset="0"/>
                        </a:rPr>
                        <a:t>645 тыс.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17" name="Прямоугольник 16"/>
          <p:cNvSpPr/>
          <p:nvPr/>
        </p:nvSpPr>
        <p:spPr>
          <a:xfrm>
            <a:off x="8648910" y="2257570"/>
            <a:ext cx="1960172" cy="830997"/>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Подбор </a:t>
            </a:r>
            <a:r>
              <a:rPr lang="ru-RU" sz="1600" spc="-40" dirty="0" smtClean="0">
                <a:solidFill>
                  <a:srgbClr val="000000"/>
                </a:solidFill>
                <a:latin typeface="Century Gothic" panose="020B0502020202020204" pitchFamily="34" charset="0"/>
              </a:rPr>
              <a:t>материала </a:t>
            </a:r>
            <a:r>
              <a:rPr lang="ru-RU" sz="1600" spc="-40" dirty="0">
                <a:solidFill>
                  <a:srgbClr val="000000"/>
                </a:solidFill>
                <a:latin typeface="Century Gothic" panose="020B0502020202020204" pitchFamily="34" charset="0"/>
              </a:rPr>
              <a:t>катализатора</a:t>
            </a:r>
            <a:endParaRPr lang="ru-RU" sz="1600" dirty="0"/>
          </a:p>
        </p:txBody>
      </p:sp>
      <p:graphicFrame>
        <p:nvGraphicFramePr>
          <p:cNvPr id="18" name="Таблица 17"/>
          <p:cNvGraphicFramePr>
            <a:graphicFrameLocks noGrp="1"/>
          </p:cNvGraphicFramePr>
          <p:nvPr>
            <p:extLst>
              <p:ext uri="{D42A27DB-BD31-4B8C-83A1-F6EECF244321}">
                <p14:modId xmlns:p14="http://schemas.microsoft.com/office/powerpoint/2010/main" val="1073016662"/>
              </p:ext>
            </p:extLst>
          </p:nvPr>
        </p:nvGraphicFramePr>
        <p:xfrm>
          <a:off x="928441" y="5195452"/>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smtClean="0">
                          <a:solidFill>
                            <a:schemeClr val="accent1">
                              <a:lumMod val="75000"/>
                            </a:schemeClr>
                          </a:solidFill>
                          <a:latin typeface="Century Gothic" panose="020B0502020202020204" pitchFamily="34" charset="0"/>
                        </a:rPr>
                        <a:t>70 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19" name="Прямоугольник 18"/>
          <p:cNvSpPr/>
          <p:nvPr/>
        </p:nvSpPr>
        <p:spPr>
          <a:xfrm>
            <a:off x="592828" y="4084410"/>
            <a:ext cx="3611783" cy="1077218"/>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Доводка конструкции и технологии </a:t>
            </a:r>
            <a:r>
              <a:rPr lang="ru-RU" sz="1600" spc="-40" dirty="0" smtClean="0">
                <a:solidFill>
                  <a:srgbClr val="000000"/>
                </a:solidFill>
                <a:latin typeface="Century Gothic" panose="020B0502020202020204" pitchFamily="34" charset="0"/>
              </a:rPr>
              <a:t>изготовления </a:t>
            </a:r>
            <a:r>
              <a:rPr lang="ru-RU" sz="1600" spc="-40" dirty="0">
                <a:solidFill>
                  <a:srgbClr val="000000"/>
                </a:solidFill>
                <a:latin typeface="Century Gothic" panose="020B0502020202020204" pitchFamily="34" charset="0"/>
              </a:rPr>
              <a:t>установки до проектных значений по результатам испытаний</a:t>
            </a:r>
            <a:endParaRPr lang="ru-RU" sz="1600" dirty="0"/>
          </a:p>
        </p:txBody>
      </p:sp>
      <p:graphicFrame>
        <p:nvGraphicFramePr>
          <p:cNvPr id="20" name="Таблица 19"/>
          <p:cNvGraphicFramePr>
            <a:graphicFrameLocks noGrp="1"/>
          </p:cNvGraphicFramePr>
          <p:nvPr>
            <p:extLst>
              <p:ext uri="{D42A27DB-BD31-4B8C-83A1-F6EECF244321}">
                <p14:modId xmlns:p14="http://schemas.microsoft.com/office/powerpoint/2010/main" val="922199033"/>
              </p:ext>
            </p:extLst>
          </p:nvPr>
        </p:nvGraphicFramePr>
        <p:xfrm>
          <a:off x="4461340" y="5195437"/>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smtClean="0">
                          <a:solidFill>
                            <a:schemeClr val="accent1">
                              <a:lumMod val="75000"/>
                            </a:schemeClr>
                          </a:solidFill>
                          <a:latin typeface="Century Gothic" panose="020B0502020202020204" pitchFamily="34" charset="0"/>
                        </a:rPr>
                        <a:t>50 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21" name="Прямоугольник 20"/>
          <p:cNvSpPr/>
          <p:nvPr/>
        </p:nvSpPr>
        <p:spPr>
          <a:xfrm>
            <a:off x="4707383" y="4330632"/>
            <a:ext cx="2528031" cy="830997"/>
          </a:xfrm>
          <a:prstGeom prst="rect">
            <a:avLst/>
          </a:prstGeom>
        </p:spPr>
        <p:txBody>
          <a:bodyPr wrap="square">
            <a:spAutoFit/>
          </a:bodyPr>
          <a:lstStyle/>
          <a:p>
            <a:pPr algn="ctr"/>
            <a:r>
              <a:rPr lang="ru-RU" sz="1600" spc="-40" dirty="0">
                <a:latin typeface="Century Gothic" panose="020B0502020202020204" pitchFamily="34" charset="0"/>
              </a:rPr>
              <a:t>Приемочные и ресурсные испытания установки</a:t>
            </a:r>
            <a:endParaRPr lang="ru-RU" sz="1600" dirty="0"/>
          </a:p>
        </p:txBody>
      </p:sp>
      <p:graphicFrame>
        <p:nvGraphicFramePr>
          <p:cNvPr id="22" name="Таблица 21"/>
          <p:cNvGraphicFramePr>
            <a:graphicFrameLocks noGrp="1"/>
          </p:cNvGraphicFramePr>
          <p:nvPr>
            <p:extLst>
              <p:ext uri="{D42A27DB-BD31-4B8C-83A1-F6EECF244321}">
                <p14:modId xmlns:p14="http://schemas.microsoft.com/office/powerpoint/2010/main" val="2572405608"/>
              </p:ext>
            </p:extLst>
          </p:nvPr>
        </p:nvGraphicFramePr>
        <p:xfrm>
          <a:off x="8118943" y="5195434"/>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smtClean="0">
                          <a:solidFill>
                            <a:schemeClr val="accent1">
                              <a:lumMod val="75000"/>
                            </a:schemeClr>
                          </a:solidFill>
                          <a:latin typeface="Century Gothic" panose="020B0502020202020204" pitchFamily="34" charset="0"/>
                        </a:rPr>
                        <a:t>5</a:t>
                      </a:r>
                      <a:r>
                        <a:rPr lang="ru-RU" b="1" spc="-40" baseline="0" dirty="0" smtClean="0">
                          <a:solidFill>
                            <a:schemeClr val="accent1">
                              <a:lumMod val="75000"/>
                            </a:schemeClr>
                          </a:solidFill>
                          <a:latin typeface="Century Gothic" panose="020B0502020202020204" pitchFamily="34" charset="0"/>
                        </a:rPr>
                        <a:t> </a:t>
                      </a:r>
                      <a:r>
                        <a:rPr lang="ru-RU" b="1" spc="-40" dirty="0" smtClean="0">
                          <a:solidFill>
                            <a:schemeClr val="accent1">
                              <a:lumMod val="75000"/>
                            </a:schemeClr>
                          </a:solidFill>
                          <a:latin typeface="Century Gothic" panose="020B0502020202020204" pitchFamily="34" charset="0"/>
                        </a:rPr>
                        <a:t>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23" name="Прямоугольник 22"/>
          <p:cNvSpPr/>
          <p:nvPr/>
        </p:nvSpPr>
        <p:spPr>
          <a:xfrm>
            <a:off x="8222920" y="4330631"/>
            <a:ext cx="2943851" cy="830997"/>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Подготовка документации для начала серийного производства</a:t>
            </a:r>
            <a:endParaRPr lang="ru-RU" sz="1600" dirty="0"/>
          </a:p>
        </p:txBody>
      </p:sp>
    </p:spTree>
    <p:extLst>
      <p:ext uri="{BB962C8B-B14F-4D97-AF65-F5344CB8AC3E}">
        <p14:creationId xmlns:p14="http://schemas.microsoft.com/office/powerpoint/2010/main" val="10213505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351321" y="224588"/>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Каталитическая камера сгорания</a:t>
            </a:r>
          </a:p>
        </p:txBody>
      </p:sp>
      <p:sp>
        <p:nvSpPr>
          <p:cNvPr id="4" name="TextBox 3"/>
          <p:cNvSpPr txBox="1"/>
          <p:nvPr/>
        </p:nvSpPr>
        <p:spPr>
          <a:xfrm>
            <a:off x="11109953" y="6324371"/>
            <a:ext cx="469107" cy="369332"/>
          </a:xfrm>
          <a:prstGeom prst="rect">
            <a:avLst/>
          </a:prstGeom>
          <a:noFill/>
        </p:spPr>
        <p:txBody>
          <a:bodyPr wrap="square" rtlCol="0">
            <a:spAutoFit/>
          </a:bodyPr>
          <a:lstStyle/>
          <a:p>
            <a:pPr algn="ctr"/>
            <a:fld id="{4CB11690-5800-4A0D-8C28-71894E2CF362}" type="slidenum">
              <a:rPr lang="ru-RU">
                <a:solidFill>
                  <a:schemeClr val="bg1"/>
                </a:solidFill>
                <a:latin typeface="Elektra Medium Pro" panose="02000803000000020004" pitchFamily="50" charset="-52"/>
              </a:rPr>
              <a:t>6</a:t>
            </a:fld>
            <a:endParaRPr lang="ru-RU" dirty="0">
              <a:solidFill>
                <a:schemeClr val="bg1"/>
              </a:solidFill>
              <a:latin typeface="Elektra Medium Pro" panose="02000803000000020004" pitchFamily="50" charset="-52"/>
            </a:endParaRPr>
          </a:p>
        </p:txBody>
      </p:sp>
      <p:sp>
        <p:nvSpPr>
          <p:cNvPr id="7" name="Прямоугольник 6">
            <a:extLst>
              <a:ext uri="{FF2B5EF4-FFF2-40B4-BE49-F238E27FC236}">
                <a16:creationId xmlns:a16="http://schemas.microsoft.com/office/drawing/2014/main" id="{B98EF4E9-1EEF-4576-8528-056593763B51}"/>
              </a:ext>
            </a:extLst>
          </p:cNvPr>
          <p:cNvSpPr/>
          <p:nvPr/>
        </p:nvSpPr>
        <p:spPr>
          <a:xfrm>
            <a:off x="7093146" y="1867564"/>
            <a:ext cx="4867093" cy="1323439"/>
          </a:xfrm>
          <a:prstGeom prst="rect">
            <a:avLst/>
          </a:prstGeom>
        </p:spPr>
        <p:txBody>
          <a:bodyPr wrap="square">
            <a:spAutoFit/>
          </a:bodyPr>
          <a:lstStyle/>
          <a:p>
            <a:pPr algn="ctr"/>
            <a:r>
              <a:rPr lang="ru-RU" sz="1600" i="1" dirty="0">
                <a:latin typeface="Century Gothic" panose="020B0502020202020204" pitchFamily="34" charset="0"/>
                <a:ea typeface="Calibri" panose="020F0502020204030204" pitchFamily="34" charset="0"/>
                <a:cs typeface="Times New Roman" panose="02020603050405020304" pitchFamily="18" charset="0"/>
              </a:rPr>
              <a:t>1 – топливная форсунка, </a:t>
            </a:r>
            <a:endParaRPr lang="en-US" sz="1600" i="1" dirty="0">
              <a:latin typeface="Century Gothic" panose="020B0502020202020204" pitchFamily="34" charset="0"/>
              <a:ea typeface="Calibri" panose="020F0502020204030204" pitchFamily="34" charset="0"/>
              <a:cs typeface="Times New Roman" panose="02020603050405020304" pitchFamily="18" charset="0"/>
            </a:endParaRPr>
          </a:p>
          <a:p>
            <a:pPr algn="ctr"/>
            <a:r>
              <a:rPr lang="ru-RU" sz="1600" i="1" dirty="0">
                <a:latin typeface="Century Gothic" panose="020B0502020202020204" pitchFamily="34" charset="0"/>
                <a:ea typeface="Calibri" panose="020F0502020204030204" pitchFamily="34" charset="0"/>
                <a:cs typeface="Times New Roman" panose="02020603050405020304" pitchFamily="18" charset="0"/>
              </a:rPr>
              <a:t>2 – зона предварительного смешения, </a:t>
            </a:r>
            <a:endParaRPr lang="en-US" sz="1600" i="1" dirty="0">
              <a:latin typeface="Century Gothic" panose="020B0502020202020204" pitchFamily="34" charset="0"/>
              <a:ea typeface="Calibri" panose="020F0502020204030204" pitchFamily="34" charset="0"/>
              <a:cs typeface="Times New Roman" panose="02020603050405020304" pitchFamily="18" charset="0"/>
            </a:endParaRPr>
          </a:p>
          <a:p>
            <a:pPr algn="ctr"/>
            <a:r>
              <a:rPr lang="ru-RU" sz="1600" i="1" dirty="0">
                <a:latin typeface="Century Gothic" panose="020B0502020202020204" pitchFamily="34" charset="0"/>
                <a:ea typeface="Calibri" panose="020F0502020204030204" pitchFamily="34" charset="0"/>
                <a:cs typeface="Times New Roman" panose="02020603050405020304" pitchFamily="18" charset="0"/>
              </a:rPr>
              <a:t>3 – катализатор, </a:t>
            </a:r>
          </a:p>
          <a:p>
            <a:pPr algn="ctr"/>
            <a:r>
              <a:rPr lang="ru-RU" sz="1600" i="1" dirty="0">
                <a:latin typeface="Century Gothic" panose="020B0502020202020204" pitchFamily="34" charset="0"/>
                <a:ea typeface="Calibri" panose="020F0502020204030204" pitchFamily="34" charset="0"/>
                <a:cs typeface="Times New Roman" panose="02020603050405020304" pitchFamily="18" charset="0"/>
              </a:rPr>
              <a:t>4 – зона дожигания, 5 – впрыск топлива (минуя катализатор).</a:t>
            </a:r>
            <a:endParaRPr lang="ru-RU" sz="1600" i="1" dirty="0">
              <a:latin typeface="Century Gothic" panose="020B0502020202020204" pitchFamily="34" charset="0"/>
            </a:endParaRPr>
          </a:p>
        </p:txBody>
      </p:sp>
      <p:pic>
        <p:nvPicPr>
          <p:cNvPr id="9" name="Рисунок 8">
            <a:extLst>
              <a:ext uri="{FF2B5EF4-FFF2-40B4-BE49-F238E27FC236}">
                <a16:creationId xmlns:a16="http://schemas.microsoft.com/office/drawing/2014/main" id="{DF2EB20A-ED87-4C81-9E2E-08002BC23E42}"/>
              </a:ext>
            </a:extLst>
          </p:cNvPr>
          <p:cNvPicPr>
            <a:picLocks noChangeAspect="1"/>
          </p:cNvPicPr>
          <p:nvPr/>
        </p:nvPicPr>
        <p:blipFill>
          <a:blip r:embed="rId3"/>
          <a:stretch>
            <a:fillRect/>
          </a:stretch>
        </p:blipFill>
        <p:spPr>
          <a:xfrm>
            <a:off x="529573" y="950903"/>
            <a:ext cx="6563573" cy="3035732"/>
          </a:xfrm>
          <a:prstGeom prst="rect">
            <a:avLst/>
          </a:prstGeom>
        </p:spPr>
      </p:pic>
      <p:sp>
        <p:nvSpPr>
          <p:cNvPr id="12" name="Прямоугольник 11">
            <a:extLst>
              <a:ext uri="{FF2B5EF4-FFF2-40B4-BE49-F238E27FC236}">
                <a16:creationId xmlns:a16="http://schemas.microsoft.com/office/drawing/2014/main" id="{EC71E581-581B-441E-9FBB-A0DF2A03EA11}"/>
              </a:ext>
            </a:extLst>
          </p:cNvPr>
          <p:cNvSpPr/>
          <p:nvPr/>
        </p:nvSpPr>
        <p:spPr>
          <a:xfrm>
            <a:off x="904312" y="4537929"/>
            <a:ext cx="10792691" cy="1569660"/>
          </a:xfrm>
          <a:prstGeom prst="rect">
            <a:avLst/>
          </a:prstGeom>
        </p:spPr>
        <p:txBody>
          <a:bodyPr wrap="square">
            <a:spAutoFit/>
          </a:bodyPr>
          <a:lstStyle/>
          <a:p>
            <a:pPr marL="285750" indent="-285750">
              <a:spcAft>
                <a:spcPts val="0"/>
              </a:spcAft>
              <a:buFont typeface="Arial" panose="020B0604020202020204" pitchFamily="34" charset="0"/>
              <a:buChar char="•"/>
            </a:pPr>
            <a:r>
              <a:rPr lang="ru-RU" sz="16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Замена </a:t>
            </a: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гомогенных реакций на </a:t>
            </a:r>
            <a:r>
              <a:rPr lang="ru-RU" sz="1600" dirty="0">
                <a:latin typeface="Century Gothic" panose="020B0502020202020204" pitchFamily="34" charset="0"/>
                <a:ea typeface="Calibri" panose="020F0502020204030204" pitchFamily="34" charset="0"/>
                <a:cs typeface="Times New Roman" panose="02020603050405020304" pitchFamily="18" charset="0"/>
              </a:rPr>
              <a:t>гетерогенные и использование модели, учитывающей адсорбцию реагентов на катализаторе</a:t>
            </a:r>
            <a:r>
              <a:rPr lang="ru-RU" sz="1600" dirty="0" smtClean="0">
                <a:latin typeface="Century Gothic" panose="020B0502020202020204" pitchFamily="34" charset="0"/>
                <a:ea typeface="Calibri" panose="020F0502020204030204" pitchFamily="34" charset="0"/>
                <a:cs typeface="Times New Roman" panose="02020603050405020304" pitchFamily="18" charset="0"/>
              </a:rPr>
              <a:t>;</a:t>
            </a:r>
            <a:endParaRPr lang="ru-RU" sz="1600" dirty="0">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pP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Свойства материала катализатора,  его геометрия и деградация</a:t>
            </a:r>
            <a:r>
              <a:rPr lang="ru-RU" sz="16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a:t>
            </a:r>
            <a:endParaRPr lang="ru-RU" sz="1600" dirty="0">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pP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Гидродинамика, пограничный слой на катализаторе, распределение потока</a:t>
            </a:r>
            <a:r>
              <a:rPr lang="ru-RU" sz="16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a:t>
            </a:r>
            <a:endParaRPr lang="ru-RU" sz="1600" dirty="0">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pP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Химический </a:t>
            </a:r>
            <a:r>
              <a:rPr lang="ru-RU" sz="16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состав</a:t>
            </a: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 чувствительность к примесям, обеспечение стехиометрии</a:t>
            </a:r>
            <a:r>
              <a:rPr lang="ru-RU" sz="16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a:t>
            </a:r>
            <a:endParaRPr lang="ru-RU" sz="1600" dirty="0">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pP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Экспериментальные данные: калибровка системы.</a:t>
            </a:r>
            <a:endParaRPr lang="ru-RU" sz="1600" dirty="0">
              <a:effectLst/>
              <a:latin typeface="Century Gothic" panose="020B0502020202020204" pitchFamily="34" charset="0"/>
              <a:ea typeface="Calibri" panose="020F0502020204030204" pitchFamily="34" charset="0"/>
              <a:cs typeface="Times New Roman" panose="02020603050405020304" pitchFamily="18" charset="0"/>
            </a:endParaRPr>
          </a:p>
        </p:txBody>
      </p:sp>
      <p:cxnSp>
        <p:nvCxnSpPr>
          <p:cNvPr id="13" name="Прямая соединительная линия 12">
            <a:extLst>
              <a:ext uri="{FF2B5EF4-FFF2-40B4-BE49-F238E27FC236}">
                <a16:creationId xmlns:a16="http://schemas.microsoft.com/office/drawing/2014/main" id="{7A1F9A29-29B1-4930-9F91-0D2A398031C0}"/>
              </a:ext>
            </a:extLst>
          </p:cNvPr>
          <p:cNvCxnSpPr/>
          <p:nvPr/>
        </p:nvCxnSpPr>
        <p:spPr>
          <a:xfrm flipV="1">
            <a:off x="2322950" y="4376567"/>
            <a:ext cx="7927046" cy="18847"/>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AD7EA3E9-FFF3-4F60-B5E2-83D9A3CD607C}"/>
              </a:ext>
            </a:extLst>
          </p:cNvPr>
          <p:cNvCxnSpPr/>
          <p:nvPr/>
        </p:nvCxnSpPr>
        <p:spPr>
          <a:xfrm flipV="1">
            <a:off x="2322950" y="4009690"/>
            <a:ext cx="7927046" cy="18847"/>
          </a:xfrm>
          <a:prstGeom prst="line">
            <a:avLst/>
          </a:prstGeom>
        </p:spPr>
        <p:style>
          <a:lnRef idx="3">
            <a:schemeClr val="accent1"/>
          </a:lnRef>
          <a:fillRef idx="0">
            <a:schemeClr val="accent1"/>
          </a:fillRef>
          <a:effectRef idx="2">
            <a:schemeClr val="accent1"/>
          </a:effectRef>
          <a:fontRef idx="minor">
            <a:schemeClr val="tx1"/>
          </a:fontRef>
        </p:style>
      </p:cxnSp>
      <p:sp>
        <p:nvSpPr>
          <p:cNvPr id="2" name="Прямоугольник 1"/>
          <p:cNvSpPr/>
          <p:nvPr/>
        </p:nvSpPr>
        <p:spPr>
          <a:xfrm>
            <a:off x="2322950" y="3924325"/>
            <a:ext cx="7555341" cy="923330"/>
          </a:xfrm>
          <a:prstGeom prst="rect">
            <a:avLst/>
          </a:prstGeom>
        </p:spPr>
        <p:txBody>
          <a:bodyPr wrap="square">
            <a:spAutoFit/>
          </a:bodyPr>
          <a:lstStyle/>
          <a:p>
            <a:pPr indent="449580" algn="just">
              <a:lnSpc>
                <a:spcPct val="150000"/>
              </a:lnSpc>
              <a:spcAft>
                <a:spcPts val="0"/>
              </a:spcAft>
            </a:pPr>
            <a:r>
              <a:rPr lang="ru-RU"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Особенности </a:t>
            </a:r>
            <a:r>
              <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расчёта каталитической камеры сгорания </a:t>
            </a:r>
            <a:r>
              <a:rPr lang="ru-RU"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a:t>
            </a:r>
            <a:endPar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indent="449580" algn="just">
              <a:lnSpc>
                <a:spcPct val="150000"/>
              </a:lnSpc>
              <a:spcAft>
                <a:spcPts val="0"/>
              </a:spcAft>
            </a:pPr>
            <a:endPar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43742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302328" y="227078"/>
            <a:ext cx="9945196"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Концептуальная схема с теплообменником</a:t>
            </a:r>
          </a:p>
        </p:txBody>
      </p:sp>
      <p:sp>
        <p:nvSpPr>
          <p:cNvPr id="4" name="TextBox 3"/>
          <p:cNvSpPr txBox="1"/>
          <p:nvPr/>
        </p:nvSpPr>
        <p:spPr>
          <a:xfrm>
            <a:off x="11109953" y="6324371"/>
            <a:ext cx="469107" cy="369332"/>
          </a:xfrm>
          <a:prstGeom prst="rect">
            <a:avLst/>
          </a:prstGeom>
          <a:noFill/>
        </p:spPr>
        <p:txBody>
          <a:bodyPr wrap="square" rtlCol="0">
            <a:spAutoFit/>
          </a:bodyPr>
          <a:lstStyle/>
          <a:p>
            <a:pPr algn="ctr"/>
            <a:fld id="{4CB11690-5800-4A0D-8C28-71894E2CF362}" type="slidenum">
              <a:rPr lang="ru-RU">
                <a:solidFill>
                  <a:schemeClr val="bg1"/>
                </a:solidFill>
                <a:latin typeface="Elektra Medium Pro" panose="02000803000000020004" pitchFamily="50" charset="-52"/>
              </a:rPr>
              <a:t>7</a:t>
            </a:fld>
            <a:endParaRPr lang="ru-RU" dirty="0">
              <a:solidFill>
                <a:schemeClr val="bg1"/>
              </a:solidFill>
              <a:latin typeface="Elektra Medium Pro" panose="02000803000000020004" pitchFamily="50" charset="-52"/>
            </a:endParaRPr>
          </a:p>
        </p:txBody>
      </p:sp>
      <p:sp>
        <p:nvSpPr>
          <p:cNvPr id="10" name="TextBox 9">
            <a:extLst>
              <a:ext uri="{FF2B5EF4-FFF2-40B4-BE49-F238E27FC236}">
                <a16:creationId xmlns:a16="http://schemas.microsoft.com/office/drawing/2014/main" id="{C3B6F8D9-7BB9-4B03-88BF-C3D18E7405B3}"/>
              </a:ext>
            </a:extLst>
          </p:cNvPr>
          <p:cNvSpPr txBox="1"/>
          <p:nvPr/>
        </p:nvSpPr>
        <p:spPr>
          <a:xfrm>
            <a:off x="871442" y="1005449"/>
            <a:ext cx="2786158" cy="830997"/>
          </a:xfrm>
          <a:prstGeom prst="rect">
            <a:avLst/>
          </a:prstGeom>
          <a:noFill/>
        </p:spPr>
        <p:txBody>
          <a:bodyPr wrap="square" rtlCol="0">
            <a:spAutoFit/>
          </a:bodyPr>
          <a:lstStyle/>
          <a:p>
            <a:pPr algn="ctr"/>
            <a:r>
              <a:rPr lang="ru-RU" sz="1600" i="1" dirty="0">
                <a:latin typeface="Century Gothic" panose="020B0502020202020204" pitchFamily="34" charset="0"/>
              </a:rPr>
              <a:t>Схема рекуперативного пластинчатого теплообменника</a:t>
            </a:r>
          </a:p>
        </p:txBody>
      </p:sp>
      <p:pic>
        <p:nvPicPr>
          <p:cNvPr id="11" name="Рисунок 10">
            <a:extLst>
              <a:ext uri="{FF2B5EF4-FFF2-40B4-BE49-F238E27FC236}">
                <a16:creationId xmlns:a16="http://schemas.microsoft.com/office/drawing/2014/main" id="{66820470-1120-456B-8E0B-E3F5C06481D4}"/>
              </a:ext>
            </a:extLst>
          </p:cNvPr>
          <p:cNvPicPr/>
          <p:nvPr/>
        </p:nvPicPr>
        <p:blipFill>
          <a:blip r:embed="rId3">
            <a:extLst>
              <a:ext uri="{28A0092B-C50C-407E-A947-70E740481C1C}">
                <a14:useLocalDpi xmlns:a14="http://schemas.microsoft.com/office/drawing/2010/main" val="0"/>
              </a:ext>
            </a:extLst>
          </a:blip>
          <a:stretch>
            <a:fillRect/>
          </a:stretch>
        </p:blipFill>
        <p:spPr>
          <a:xfrm>
            <a:off x="4571999" y="1005449"/>
            <a:ext cx="5065051" cy="4178578"/>
          </a:xfrm>
          <a:prstGeom prst="rect">
            <a:avLst/>
          </a:prstGeom>
        </p:spPr>
      </p:pic>
      <p:sp>
        <p:nvSpPr>
          <p:cNvPr id="15" name="Прямоугольник 14">
            <a:extLst>
              <a:ext uri="{FF2B5EF4-FFF2-40B4-BE49-F238E27FC236}">
                <a16:creationId xmlns:a16="http://schemas.microsoft.com/office/drawing/2014/main" id="{CFCE6D2E-D8BB-4FC2-A647-E1A363E26E77}"/>
              </a:ext>
            </a:extLst>
          </p:cNvPr>
          <p:cNvSpPr/>
          <p:nvPr/>
        </p:nvSpPr>
        <p:spPr>
          <a:xfrm>
            <a:off x="9448799" y="2309908"/>
            <a:ext cx="2633941" cy="1569660"/>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ru-RU" sz="1600" i="1" dirty="0">
                <a:latin typeface="Century Gothic" panose="020B0502020202020204" pitchFamily="34" charset="0"/>
                <a:ea typeface="Calibri" panose="020F0502020204030204" pitchFamily="34" charset="0"/>
                <a:cs typeface="Times New Roman" panose="02020603050405020304" pitchFamily="18" charset="0"/>
              </a:rPr>
              <a:t>Схема малоразмерной газотурбинной установки с рекуперативным теплообменником</a:t>
            </a:r>
            <a:endParaRPr lang="ru-RU" sz="1600" i="1"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16" name="Рисунок 15">
            <a:extLst>
              <a:ext uri="{FF2B5EF4-FFF2-40B4-BE49-F238E27FC236}">
                <a16:creationId xmlns:a16="http://schemas.microsoft.com/office/drawing/2014/main" id="{F4C8F845-134C-479F-B6A2-29F090B799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416" y="1836446"/>
            <a:ext cx="3328983" cy="3159714"/>
          </a:xfrm>
          <a:prstGeom prst="rect">
            <a:avLst/>
          </a:prstGeom>
        </p:spPr>
      </p:pic>
      <p:sp>
        <p:nvSpPr>
          <p:cNvPr id="17" name="Объект 2">
            <a:extLst>
              <a:ext uri="{FF2B5EF4-FFF2-40B4-BE49-F238E27FC236}">
                <a16:creationId xmlns:a16="http://schemas.microsoft.com/office/drawing/2014/main" id="{11AD4532-AE2D-4BEE-B358-85A1EEDDAD21}"/>
              </a:ext>
            </a:extLst>
          </p:cNvPr>
          <p:cNvSpPr txBox="1">
            <a:spLocks/>
          </p:cNvSpPr>
          <p:nvPr/>
        </p:nvSpPr>
        <p:spPr bwMode="auto">
          <a:xfrm>
            <a:off x="871442" y="5219189"/>
            <a:ext cx="10473064" cy="111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450000">
              <a:lnSpc>
                <a:spcPct val="100000"/>
              </a:lnSpc>
            </a:pPr>
            <a:r>
              <a:rPr lang="ru-RU" sz="1600" dirty="0" smtClean="0">
                <a:latin typeface="Century Gothic" panose="020B0502020202020204" pitchFamily="34" charset="0"/>
              </a:rPr>
              <a:t>Применение теплообменника в установке </a:t>
            </a:r>
            <a:r>
              <a:rPr lang="ru-RU" sz="1600" dirty="0">
                <a:latin typeface="Century Gothic" panose="020B0502020202020204" pitchFamily="34" charset="0"/>
              </a:rPr>
              <a:t>влечет за собой не только повышение эффективного КПД, но и увеличение массогабаритных показателей и себестоимости малоразмерной ГТУ. </a:t>
            </a:r>
          </a:p>
        </p:txBody>
      </p:sp>
      <p:cxnSp>
        <p:nvCxnSpPr>
          <p:cNvPr id="18" name="Прямая соединительная линия 17">
            <a:extLst>
              <a:ext uri="{FF2B5EF4-FFF2-40B4-BE49-F238E27FC236}">
                <a16:creationId xmlns:a16="http://schemas.microsoft.com/office/drawing/2014/main" id="{1BC0AFB9-3487-41D8-A6EB-E18A8BACAC7E}"/>
              </a:ext>
            </a:extLst>
          </p:cNvPr>
          <p:cNvCxnSpPr>
            <a:cxnSpLocks/>
          </p:cNvCxnSpPr>
          <p:nvPr/>
        </p:nvCxnSpPr>
        <p:spPr>
          <a:xfrm flipV="1">
            <a:off x="1674035" y="5194680"/>
            <a:ext cx="9218734" cy="1"/>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86532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351321" y="224595"/>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Общие требования к продукту</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8</a:t>
            </a:fld>
            <a:endParaRPr lang="ru-RU" dirty="0">
              <a:solidFill>
                <a:schemeClr val="bg1"/>
              </a:solidFill>
              <a:latin typeface="Elektra Medium Pro" panose="02000803000000020004" pitchFamily="50" charset="-52"/>
            </a:endParaRPr>
          </a:p>
        </p:txBody>
      </p:sp>
      <p:sp>
        <p:nvSpPr>
          <p:cNvPr id="5" name="TextBox 4">
            <a:extLst>
              <a:ext uri="{FF2B5EF4-FFF2-40B4-BE49-F238E27FC236}">
                <a16:creationId xmlns:a16="http://schemas.microsoft.com/office/drawing/2014/main" id="{7CBD71AF-253F-4E5C-A867-97A146B7298C}"/>
              </a:ext>
            </a:extLst>
          </p:cNvPr>
          <p:cNvSpPr txBox="1"/>
          <p:nvPr/>
        </p:nvSpPr>
        <p:spPr>
          <a:xfrm>
            <a:off x="651770" y="1165638"/>
            <a:ext cx="11297775" cy="4739759"/>
          </a:xfrm>
          <a:prstGeom prst="rect">
            <a:avLst/>
          </a:prstGeom>
          <a:noFill/>
        </p:spPr>
        <p:txBody>
          <a:bodyPr wrap="square" rtlCol="0">
            <a:spAutoFit/>
          </a:bodyPr>
          <a:lstStyle/>
          <a:p>
            <a:pPr indent="457200" algn="just">
              <a:spcBef>
                <a:spcPct val="0"/>
              </a:spcBef>
            </a:pPr>
            <a:r>
              <a:rPr lang="ru-RU" b="1" dirty="0" smtClean="0">
                <a:solidFill>
                  <a:schemeClr val="accent5">
                    <a:lumMod val="75000"/>
                  </a:schemeClr>
                </a:solidFill>
                <a:latin typeface="Century Gothic" panose="020B0502020202020204" pitchFamily="34" charset="0"/>
              </a:rPr>
              <a:t>1. </a:t>
            </a:r>
            <a:r>
              <a:rPr lang="ru-RU" altLang="ru-RU" dirty="0" smtClean="0">
                <a:solidFill>
                  <a:srgbClr val="000000"/>
                </a:solidFill>
                <a:latin typeface="Century Gothic" panose="020B0502020202020204" pitchFamily="34" charset="0"/>
              </a:rPr>
              <a:t>Высокий </a:t>
            </a:r>
            <a:r>
              <a:rPr lang="ru-RU" altLang="ru-RU" dirty="0">
                <a:solidFill>
                  <a:srgbClr val="000000"/>
                </a:solidFill>
                <a:latin typeface="Century Gothic" panose="020B0502020202020204" pitchFamily="34" charset="0"/>
              </a:rPr>
              <a:t>коэффициент полноты сгорания топлива в заданном диапазоне </a:t>
            </a:r>
            <a:r>
              <a:rPr lang="ru-RU" altLang="ru-RU" dirty="0" smtClean="0">
                <a:solidFill>
                  <a:srgbClr val="000000"/>
                </a:solidFill>
                <a:latin typeface="Century Gothic" panose="020B0502020202020204" pitchFamily="34" charset="0"/>
              </a:rPr>
              <a:t>режимов</a:t>
            </a:r>
          </a:p>
          <a:p>
            <a:pPr indent="457200" algn="just">
              <a:spcBef>
                <a:spcPct val="0"/>
              </a:spcBef>
            </a:pPr>
            <a:r>
              <a:rPr lang="ru-RU" altLang="ru-RU" dirty="0" smtClean="0">
                <a:solidFill>
                  <a:srgbClr val="000000"/>
                </a:solidFill>
                <a:latin typeface="Century Gothic" panose="020B0502020202020204" pitchFamily="34" charset="0"/>
              </a:rPr>
              <a:t>работы </a:t>
            </a:r>
            <a:r>
              <a:rPr lang="ru-RU" altLang="ru-RU" dirty="0">
                <a:solidFill>
                  <a:srgbClr val="000000"/>
                </a:solidFill>
                <a:latin typeface="Century Gothic" panose="020B0502020202020204" pitchFamily="34" charset="0"/>
              </a:rPr>
              <a:t>и параметров топливовоздушной </a:t>
            </a:r>
            <a:r>
              <a:rPr lang="ru-RU" altLang="ru-RU" dirty="0" smtClean="0">
                <a:solidFill>
                  <a:srgbClr val="000000"/>
                </a:solidFill>
                <a:latin typeface="Century Gothic" panose="020B0502020202020204" pitchFamily="34" charset="0"/>
              </a:rPr>
              <a:t>смеси</a:t>
            </a:r>
          </a:p>
          <a:p>
            <a:pPr marL="342900" indent="-342900" algn="just">
              <a:spcBef>
                <a:spcPct val="0"/>
              </a:spcBef>
              <a:buAutoNum type="arabicPeriod"/>
            </a:pPr>
            <a:endParaRPr lang="ru-RU" altLang="ru-RU" dirty="0">
              <a:solidFill>
                <a:srgbClr val="000000"/>
              </a:solidFill>
              <a:latin typeface="Century Gothic" panose="020B0502020202020204" pitchFamily="34" charset="0"/>
            </a:endParaRPr>
          </a:p>
          <a:p>
            <a:pPr indent="450000" algn="just">
              <a:spcBef>
                <a:spcPct val="0"/>
              </a:spcBef>
            </a:pPr>
            <a:r>
              <a:rPr lang="ru-RU" sz="2000" b="1" dirty="0">
                <a:solidFill>
                  <a:schemeClr val="accent5">
                    <a:lumMod val="75000"/>
                  </a:schemeClr>
                </a:solidFill>
                <a:latin typeface="Century Gothic" panose="020B0502020202020204" pitchFamily="34" charset="0"/>
              </a:rPr>
              <a:t>2.</a:t>
            </a:r>
            <a:r>
              <a:rPr lang="ru-RU" b="1" dirty="0">
                <a:solidFill>
                  <a:schemeClr val="accent5">
                    <a:lumMod val="75000"/>
                  </a:schemeClr>
                </a:solidFill>
                <a:latin typeface="Century Gothic" panose="020B0502020202020204" pitchFamily="34" charset="0"/>
              </a:rPr>
              <a:t> </a:t>
            </a:r>
            <a:r>
              <a:rPr lang="ru-RU" altLang="ru-RU" dirty="0">
                <a:solidFill>
                  <a:srgbClr val="000000"/>
                </a:solidFill>
                <a:latin typeface="Century Gothic" panose="020B0502020202020204" pitchFamily="34" charset="0"/>
              </a:rPr>
              <a:t>Малые гидравлические потери полного давления в </a:t>
            </a:r>
            <a:r>
              <a:rPr lang="ru-RU" altLang="ru-RU" dirty="0" smtClean="0">
                <a:solidFill>
                  <a:srgbClr val="000000"/>
                </a:solidFill>
                <a:latin typeface="Century Gothic" panose="020B0502020202020204" pitchFamily="34" charset="0"/>
              </a:rPr>
              <a:t>камере сгорания</a:t>
            </a:r>
          </a:p>
          <a:p>
            <a:pPr indent="450000" algn="just">
              <a:spcBef>
                <a:spcPct val="0"/>
              </a:spcBef>
            </a:pPr>
            <a:endParaRPr lang="ru-RU" altLang="ru-RU" dirty="0">
              <a:solidFill>
                <a:srgbClr val="000000"/>
              </a:solidFill>
              <a:latin typeface="Century Gothic" panose="020B0502020202020204" pitchFamily="34" charset="0"/>
            </a:endParaRPr>
          </a:p>
          <a:p>
            <a:pPr indent="450000" algn="just">
              <a:spcBef>
                <a:spcPct val="0"/>
              </a:spcBef>
            </a:pPr>
            <a:r>
              <a:rPr lang="ru-RU" sz="2000" b="1" dirty="0">
                <a:solidFill>
                  <a:schemeClr val="accent5">
                    <a:lumMod val="75000"/>
                  </a:schemeClr>
                </a:solidFill>
                <a:latin typeface="Century Gothic" panose="020B0502020202020204" pitchFamily="34" charset="0"/>
              </a:rPr>
              <a:t>3.</a:t>
            </a:r>
            <a:r>
              <a:rPr lang="ru-RU" b="1" dirty="0">
                <a:solidFill>
                  <a:schemeClr val="accent5">
                    <a:lumMod val="75000"/>
                  </a:schemeClr>
                </a:solidFill>
                <a:latin typeface="Century Gothic" panose="020B0502020202020204" pitchFamily="34" charset="0"/>
              </a:rPr>
              <a:t> </a:t>
            </a:r>
            <a:r>
              <a:rPr lang="ru-RU" altLang="ru-RU" dirty="0">
                <a:latin typeface="Century Gothic" panose="020B0502020202020204" pitchFamily="34" charset="0"/>
              </a:rPr>
              <a:t>Большая долговечность конструкции, удобство и безопасность </a:t>
            </a:r>
            <a:r>
              <a:rPr lang="ru-RU" altLang="ru-RU" dirty="0" smtClean="0">
                <a:latin typeface="Century Gothic" panose="020B0502020202020204" pitchFamily="34" charset="0"/>
              </a:rPr>
              <a:t>эксплуатации</a:t>
            </a:r>
          </a:p>
          <a:p>
            <a:pPr marL="342900" indent="-342900" algn="just">
              <a:spcBef>
                <a:spcPct val="0"/>
              </a:spcBef>
              <a:buFont typeface="+mj-lt"/>
              <a:buAutoNum type="arabicPeriod"/>
            </a:pPr>
            <a:endParaRPr lang="ru-RU" altLang="ru-RU" dirty="0">
              <a:latin typeface="Century Gothic" panose="020B0502020202020204" pitchFamily="34" charset="0"/>
            </a:endParaRPr>
          </a:p>
          <a:p>
            <a:pPr indent="450000" algn="just">
              <a:spcBef>
                <a:spcPct val="0"/>
              </a:spcBef>
            </a:pPr>
            <a:r>
              <a:rPr lang="ru-RU" sz="2000" b="1" dirty="0">
                <a:solidFill>
                  <a:schemeClr val="accent5">
                    <a:lumMod val="75000"/>
                  </a:schemeClr>
                </a:solidFill>
                <a:latin typeface="Century Gothic" panose="020B0502020202020204" pitchFamily="34" charset="0"/>
              </a:rPr>
              <a:t>4.</a:t>
            </a:r>
            <a:r>
              <a:rPr lang="ru-RU" b="1" dirty="0">
                <a:solidFill>
                  <a:schemeClr val="accent5">
                    <a:lumMod val="75000"/>
                  </a:schemeClr>
                </a:solidFill>
                <a:latin typeface="Century Gothic" panose="020B0502020202020204" pitchFamily="34" charset="0"/>
              </a:rPr>
              <a:t> </a:t>
            </a:r>
            <a:r>
              <a:rPr lang="ru-RU" altLang="ru-RU" dirty="0">
                <a:latin typeface="Century Gothic" panose="020B0502020202020204" pitchFamily="34" charset="0"/>
              </a:rPr>
              <a:t>Отсутствие нагара, дымления и токсичных веществ в продуктах </a:t>
            </a:r>
            <a:r>
              <a:rPr lang="ru-RU" altLang="ru-RU" dirty="0" smtClean="0">
                <a:latin typeface="Century Gothic" panose="020B0502020202020204" pitchFamily="34" charset="0"/>
              </a:rPr>
              <a:t>сгорания</a:t>
            </a:r>
          </a:p>
          <a:p>
            <a:pPr indent="450000" algn="just">
              <a:spcBef>
                <a:spcPct val="0"/>
              </a:spcBef>
            </a:pPr>
            <a:endParaRPr lang="ru-RU" altLang="ru-RU" dirty="0">
              <a:latin typeface="Century Gothic" panose="020B0502020202020204" pitchFamily="34" charset="0"/>
            </a:endParaRPr>
          </a:p>
          <a:p>
            <a:pPr indent="450000" algn="just">
              <a:spcBef>
                <a:spcPct val="0"/>
              </a:spcBef>
            </a:pPr>
            <a:r>
              <a:rPr lang="ru-RU" sz="2000" b="1" dirty="0">
                <a:solidFill>
                  <a:schemeClr val="accent5">
                    <a:lumMod val="75000"/>
                  </a:schemeClr>
                </a:solidFill>
                <a:latin typeface="Century Gothic" panose="020B0502020202020204" pitchFamily="34" charset="0"/>
              </a:rPr>
              <a:t>5.</a:t>
            </a:r>
            <a:r>
              <a:rPr lang="ru-RU" b="1" dirty="0">
                <a:solidFill>
                  <a:schemeClr val="accent5">
                    <a:lumMod val="75000"/>
                  </a:schemeClr>
                </a:solidFill>
                <a:latin typeface="Century Gothic" panose="020B0502020202020204" pitchFamily="34" charset="0"/>
              </a:rPr>
              <a:t> </a:t>
            </a:r>
            <a:r>
              <a:rPr lang="ru-RU" altLang="ru-RU" dirty="0">
                <a:latin typeface="Century Gothic" panose="020B0502020202020204" pitchFamily="34" charset="0"/>
              </a:rPr>
              <a:t>Быстрый надежный пуск и устойчивая работа </a:t>
            </a:r>
            <a:r>
              <a:rPr lang="ru-RU" altLang="ru-RU" dirty="0" smtClean="0">
                <a:latin typeface="Century Gothic" panose="020B0502020202020204" pitchFamily="34" charset="0"/>
              </a:rPr>
              <a:t>КС </a:t>
            </a:r>
            <a:r>
              <a:rPr lang="ru-RU" altLang="ru-RU" dirty="0">
                <a:latin typeface="Century Gothic" panose="020B0502020202020204" pitchFamily="34" charset="0"/>
              </a:rPr>
              <a:t>на различных режимах </a:t>
            </a:r>
            <a:r>
              <a:rPr lang="ru-RU" altLang="ru-RU" dirty="0" smtClean="0">
                <a:latin typeface="Century Gothic" panose="020B0502020202020204" pitchFamily="34" charset="0"/>
              </a:rPr>
              <a:t>работы</a:t>
            </a:r>
          </a:p>
          <a:p>
            <a:pPr indent="450000" algn="just">
              <a:spcBef>
                <a:spcPct val="0"/>
              </a:spcBef>
            </a:pPr>
            <a:endParaRPr lang="ru-RU" altLang="ru-RU" dirty="0">
              <a:latin typeface="Century Gothic" panose="020B0502020202020204" pitchFamily="34" charset="0"/>
            </a:endParaRPr>
          </a:p>
          <a:p>
            <a:pPr marL="342900" algn="just">
              <a:spcBef>
                <a:spcPct val="0"/>
              </a:spcBef>
            </a:pPr>
            <a:r>
              <a:rPr lang="ru-RU" b="1" dirty="0">
                <a:solidFill>
                  <a:schemeClr val="accent5">
                    <a:lumMod val="75000"/>
                  </a:schemeClr>
                </a:solidFill>
                <a:latin typeface="Century Gothic" panose="020B0502020202020204" pitchFamily="34" charset="0"/>
              </a:rPr>
              <a:t>  </a:t>
            </a:r>
            <a:r>
              <a:rPr lang="ru-RU" sz="2000" b="1" dirty="0">
                <a:solidFill>
                  <a:schemeClr val="accent5">
                    <a:lumMod val="75000"/>
                  </a:schemeClr>
                </a:solidFill>
                <a:latin typeface="Century Gothic" panose="020B0502020202020204" pitchFamily="34" charset="0"/>
              </a:rPr>
              <a:t>6.</a:t>
            </a:r>
            <a:r>
              <a:rPr lang="ru-RU" dirty="0">
                <a:latin typeface="Century Gothic" panose="020B0502020202020204" pitchFamily="34" charset="0"/>
              </a:rPr>
              <a:t> Минимизация потерь </a:t>
            </a:r>
            <a:r>
              <a:rPr lang="ru-RU" dirty="0" smtClean="0">
                <a:latin typeface="Century Gothic" panose="020B0502020202020204" pitchFamily="34" charset="0"/>
              </a:rPr>
              <a:t>тепла</a:t>
            </a:r>
          </a:p>
          <a:p>
            <a:pPr marL="342900" algn="just">
              <a:spcBef>
                <a:spcPct val="0"/>
              </a:spcBef>
            </a:pPr>
            <a:endParaRPr lang="ru-RU" dirty="0">
              <a:latin typeface="Century Gothic" panose="020B0502020202020204" pitchFamily="34" charset="0"/>
            </a:endParaRPr>
          </a:p>
          <a:p>
            <a:pPr marL="342900" algn="just">
              <a:spcBef>
                <a:spcPct val="0"/>
              </a:spcBef>
            </a:pPr>
            <a:r>
              <a:rPr lang="ru-RU" b="1" dirty="0">
                <a:solidFill>
                  <a:schemeClr val="accent5">
                    <a:lumMod val="75000"/>
                  </a:schemeClr>
                </a:solidFill>
                <a:latin typeface="Century Gothic" panose="020B0502020202020204" pitchFamily="34" charset="0"/>
              </a:rPr>
              <a:t>  </a:t>
            </a:r>
            <a:r>
              <a:rPr lang="ru-RU" sz="2000" b="1" dirty="0">
                <a:solidFill>
                  <a:schemeClr val="accent5">
                    <a:lumMod val="75000"/>
                  </a:schemeClr>
                </a:solidFill>
                <a:latin typeface="Century Gothic" panose="020B0502020202020204" pitchFamily="34" charset="0"/>
              </a:rPr>
              <a:t>7.</a:t>
            </a:r>
            <a:r>
              <a:rPr lang="ru-RU" dirty="0">
                <a:latin typeface="Century Gothic" panose="020B0502020202020204" pitchFamily="34" charset="0"/>
              </a:rPr>
              <a:t> Снижение гидравлических </a:t>
            </a:r>
            <a:r>
              <a:rPr lang="ru-RU" dirty="0" smtClean="0">
                <a:latin typeface="Century Gothic" panose="020B0502020202020204" pitchFamily="34" charset="0"/>
              </a:rPr>
              <a:t>потерь</a:t>
            </a:r>
          </a:p>
          <a:p>
            <a:pPr marL="342900" algn="just">
              <a:spcBef>
                <a:spcPct val="0"/>
              </a:spcBef>
            </a:pPr>
            <a:endParaRPr lang="ru-RU" dirty="0">
              <a:latin typeface="Century Gothic" panose="020B0502020202020204" pitchFamily="34" charset="0"/>
            </a:endParaRPr>
          </a:p>
          <a:p>
            <a:pPr marL="342900" algn="just">
              <a:spcBef>
                <a:spcPct val="0"/>
              </a:spcBef>
            </a:pPr>
            <a:r>
              <a:rPr lang="ru-RU" b="1" dirty="0">
                <a:solidFill>
                  <a:schemeClr val="accent5">
                    <a:lumMod val="75000"/>
                  </a:schemeClr>
                </a:solidFill>
                <a:latin typeface="Century Gothic" panose="020B0502020202020204" pitchFamily="34" charset="0"/>
              </a:rPr>
              <a:t>  </a:t>
            </a:r>
            <a:r>
              <a:rPr lang="ru-RU" sz="2000" b="1" dirty="0">
                <a:solidFill>
                  <a:schemeClr val="accent5">
                    <a:lumMod val="75000"/>
                  </a:schemeClr>
                </a:solidFill>
                <a:latin typeface="Century Gothic" panose="020B0502020202020204" pitchFamily="34" charset="0"/>
              </a:rPr>
              <a:t>8.</a:t>
            </a:r>
            <a:r>
              <a:rPr lang="ru-RU" dirty="0">
                <a:latin typeface="Century Gothic" panose="020B0502020202020204" pitchFamily="34" charset="0"/>
              </a:rPr>
              <a:t> Компактность теплообменника</a:t>
            </a:r>
          </a:p>
        </p:txBody>
      </p:sp>
    </p:spTree>
    <p:extLst>
      <p:ext uri="{BB962C8B-B14F-4D97-AF65-F5344CB8AC3E}">
        <p14:creationId xmlns:p14="http://schemas.microsoft.com/office/powerpoint/2010/main" val="31972686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351321" y="224595"/>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Заключение</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9</a:t>
            </a:fld>
            <a:endParaRPr lang="ru-RU" dirty="0">
              <a:solidFill>
                <a:schemeClr val="bg1"/>
              </a:solidFill>
              <a:latin typeface="Elektra Medium Pro" panose="02000803000000020004" pitchFamily="50" charset="-52"/>
            </a:endParaRPr>
          </a:p>
        </p:txBody>
      </p:sp>
      <p:graphicFrame>
        <p:nvGraphicFramePr>
          <p:cNvPr id="2" name="Схема 1"/>
          <p:cNvGraphicFramePr/>
          <p:nvPr>
            <p:extLst>
              <p:ext uri="{D42A27DB-BD31-4B8C-83A1-F6EECF244321}">
                <p14:modId xmlns:p14="http://schemas.microsoft.com/office/powerpoint/2010/main" val="3998338072"/>
              </p:ext>
            </p:extLst>
          </p:nvPr>
        </p:nvGraphicFramePr>
        <p:xfrm>
          <a:off x="672609" y="1343891"/>
          <a:ext cx="10433150" cy="41286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289953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351321" y="224595"/>
            <a:ext cx="7898675" cy="523220"/>
          </a:xfrm>
          <a:prstGeom prst="rect">
            <a:avLst/>
          </a:prstGeom>
          <a:noFill/>
        </p:spPr>
        <p:txBody>
          <a:bodyPr wrap="square" rtlCol="0" anchor="ctr" anchorCtr="1">
            <a:spAutoFit/>
          </a:bodyPr>
          <a:lstStyle/>
          <a:p>
            <a:pPr algn="ctr"/>
            <a:r>
              <a:rPr lang="ru-RU" sz="2800" b="1" dirty="0" smtClean="0">
                <a:solidFill>
                  <a:schemeClr val="bg1"/>
                </a:solidFill>
                <a:latin typeface="Century Gothic" panose="020B0502020202020204" pitchFamily="34" charset="0"/>
              </a:rPr>
              <a:t>Участники проекта</a:t>
            </a:r>
            <a:endParaRPr lang="ru-RU" sz="2800" b="1" dirty="0">
              <a:solidFill>
                <a:schemeClr val="bg1"/>
              </a:solidFill>
              <a:latin typeface="Century Gothic" panose="020B0502020202020204" pitchFamily="34" charset="0"/>
            </a:endParaRP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10</a:t>
            </a:fld>
            <a:endParaRPr lang="ru-RU" dirty="0">
              <a:solidFill>
                <a:schemeClr val="bg1"/>
              </a:solidFill>
              <a:latin typeface="Elektra Medium Pro" panose="02000803000000020004" pitchFamily="50" charset="-52"/>
            </a:endParaRPr>
          </a:p>
        </p:txBody>
      </p:sp>
      <p:graphicFrame>
        <p:nvGraphicFramePr>
          <p:cNvPr id="10" name="Схема 9"/>
          <p:cNvGraphicFramePr/>
          <p:nvPr>
            <p:extLst>
              <p:ext uri="{D42A27DB-BD31-4B8C-83A1-F6EECF244321}">
                <p14:modId xmlns:p14="http://schemas.microsoft.com/office/powerpoint/2010/main" val="724417220"/>
              </p:ext>
            </p:extLst>
          </p:nvPr>
        </p:nvGraphicFramePr>
        <p:xfrm>
          <a:off x="-13854" y="1025236"/>
          <a:ext cx="6123709" cy="50569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5" name="Схема 14"/>
          <p:cNvGraphicFramePr/>
          <p:nvPr>
            <p:extLst>
              <p:ext uri="{D42A27DB-BD31-4B8C-83A1-F6EECF244321}">
                <p14:modId xmlns:p14="http://schemas.microsoft.com/office/powerpoint/2010/main" val="2659468225"/>
              </p:ext>
            </p:extLst>
          </p:nvPr>
        </p:nvGraphicFramePr>
        <p:xfrm>
          <a:off x="5555659" y="1011382"/>
          <a:ext cx="6123709" cy="505690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7150643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351321" y="224595"/>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Литература</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11</a:t>
            </a:fld>
            <a:endParaRPr lang="ru-RU" dirty="0">
              <a:solidFill>
                <a:schemeClr val="bg1"/>
              </a:solidFill>
              <a:latin typeface="Elektra Medium Pro" panose="02000803000000020004" pitchFamily="50" charset="-52"/>
            </a:endParaRPr>
          </a:p>
        </p:txBody>
      </p:sp>
      <p:sp>
        <p:nvSpPr>
          <p:cNvPr id="9" name="Прямоугольник 8">
            <a:extLst>
              <a:ext uri="{FF2B5EF4-FFF2-40B4-BE49-F238E27FC236}">
                <a16:creationId xmlns:a16="http://schemas.microsoft.com/office/drawing/2014/main" id="{EC974685-5E46-412F-8CA2-C23283C0B6FD}"/>
              </a:ext>
            </a:extLst>
          </p:cNvPr>
          <p:cNvSpPr/>
          <p:nvPr/>
        </p:nvSpPr>
        <p:spPr>
          <a:xfrm>
            <a:off x="1562216" y="1063558"/>
            <a:ext cx="9543543" cy="4770537"/>
          </a:xfrm>
          <a:prstGeom prst="rect">
            <a:avLst/>
          </a:prstGeom>
        </p:spPr>
        <p:txBody>
          <a:bodyPr wrap="square">
            <a:spAutoFit/>
          </a:bodyPr>
          <a:lstStyle/>
          <a:p>
            <a:pPr marL="342900" lvl="0" indent="-342900" algn="just">
              <a:spcAft>
                <a:spcPts val="0"/>
              </a:spcAft>
              <a:buFont typeface="+mj-lt"/>
              <a:buAutoNum type="arabicPeriod"/>
              <a:tabLst>
                <a:tab pos="450215" algn="l"/>
              </a:tabLst>
            </a:pPr>
            <a:r>
              <a:rPr lang="ru-RU" sz="1600" i="1" dirty="0">
                <a:latin typeface="Century Gothic" panose="020B0502020202020204" pitchFamily="34" charset="0"/>
              </a:rPr>
              <a:t>Кулагин В. В., </a:t>
            </a:r>
            <a:r>
              <a:rPr lang="en-US" sz="1600" i="1" dirty="0">
                <a:latin typeface="Century Gothic" panose="020B0502020202020204" pitchFamily="34" charset="0"/>
              </a:rPr>
              <a:t>"</a:t>
            </a:r>
            <a:r>
              <a:rPr lang="ru-RU" sz="1600" i="1" dirty="0">
                <a:latin typeface="Century Gothic" panose="020B0502020202020204" pitchFamily="34" charset="0"/>
              </a:rPr>
              <a:t>Теория расчет и проектирование авиационных двигателей и энергетических установок</a:t>
            </a:r>
            <a:r>
              <a:rPr lang="en-US" sz="1600" i="1" dirty="0">
                <a:latin typeface="Century Gothic" panose="020B0502020202020204" pitchFamily="34" charset="0"/>
              </a:rPr>
              <a:t> “.</a:t>
            </a:r>
            <a:endParaRPr lang="ru-RU" sz="1600" i="1" dirty="0">
              <a:latin typeface="Century Gothic" panose="020B0502020202020204" pitchFamily="34" charset="0"/>
              <a:ea typeface="Calibri" panose="020F050202020403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Williams A., </a:t>
            </a:r>
            <a:r>
              <a:rPr lang="en-US" sz="1600" i="1" dirty="0" err="1">
                <a:latin typeface="Century Gothic" panose="020B0502020202020204" pitchFamily="34" charset="0"/>
              </a:rPr>
              <a:t>Pourkashanian</a:t>
            </a:r>
            <a:r>
              <a:rPr lang="en-US" sz="1600" i="1" dirty="0">
                <a:latin typeface="Century Gothic" panose="020B0502020202020204" pitchFamily="34" charset="0"/>
              </a:rPr>
              <a:t> M. Combustion in Gas Turbine Engines CRC Press, 2020</a:t>
            </a:r>
            <a:r>
              <a:rPr lang="ru-RU" sz="1600" i="1" dirty="0">
                <a:latin typeface="Century Gothic" panose="020B0502020202020204" pitchFamily="34" charset="0"/>
              </a:rPr>
              <a:t>.</a:t>
            </a:r>
          </a:p>
          <a:p>
            <a:pPr marL="342900" indent="-342900" algn="just">
              <a:buFont typeface="+mj-lt"/>
              <a:buAutoNum type="arabicPeriod"/>
              <a:tabLst>
                <a:tab pos="450215" algn="l"/>
              </a:tabLst>
            </a:pPr>
            <a:r>
              <a:rPr lang="en-US" sz="1600" i="1" dirty="0" err="1">
                <a:latin typeface="Century Gothic" panose="020B0502020202020204" pitchFamily="34" charset="0"/>
              </a:rPr>
              <a:t>Giuranna</a:t>
            </a:r>
            <a:r>
              <a:rPr lang="en-US" sz="1600" i="1" dirty="0">
                <a:latin typeface="Century Gothic" panose="020B0502020202020204" pitchFamily="34" charset="0"/>
              </a:rPr>
              <a:t> S., et al. "Catalytic Combustion for Micro-Gas Turbine Applications: Challenges and Opportunities" Progress in Energy and Combustion Science, 2021, Vol. 85, pp. </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err="1">
                <a:latin typeface="Century Gothic" panose="020B0502020202020204" pitchFamily="34" charset="0"/>
              </a:rPr>
              <a:t>Karagiannidis</a:t>
            </a:r>
            <a:r>
              <a:rPr lang="en-US" sz="1600" i="1" dirty="0">
                <a:latin typeface="Century Gothic" panose="020B0502020202020204" pitchFamily="34" charset="0"/>
              </a:rPr>
              <a:t> S., et al. "CFD Modeling of Catalytic Combustion in Gas Turbines: The Role of Surface Reactions" Combustion and Flame, 2020, Vol. 212, pp. 112–125.</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Li X., et al. "Development of a Catalytic Combustor for a Small-Scale Gas Turbine" Applied Thermal Engineering, 2019, Vol. 156, pp. 708–718.</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NASA Technical Report "Advanced Catalytic Combustion for Aerospace Applications" NASA/CR-2020-220345, 2020.</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Patent: Suzuki T., et al. "Catalytic Combustor for Small-Scale Gas Turbine Engine" US Patent No. US 10,345,678 B2, 2019.</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John H., Smith K.</a:t>
            </a:r>
            <a:r>
              <a:rPr lang="ru-RU" sz="1600" i="1" dirty="0">
                <a:latin typeface="Century Gothic" panose="020B0502020202020204" pitchFamily="34" charset="0"/>
              </a:rPr>
              <a:t> </a:t>
            </a:r>
            <a:r>
              <a:rPr lang="en-US" sz="1600" i="1" dirty="0">
                <a:latin typeface="Century Gothic" panose="020B0502020202020204" pitchFamily="34" charset="0"/>
              </a:rPr>
              <a:t>Catalytic Combustion: Fundamentals and Applications Springer, 2018</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URL:</a:t>
            </a:r>
            <a:r>
              <a:rPr lang="en-US" sz="1600" i="1" dirty="0">
                <a:latin typeface="Century Gothic" panose="020B0502020202020204" pitchFamily="34" charset="0"/>
                <a:hlinkClick r:id="rId4"/>
              </a:rPr>
              <a:t>https://chempedia.info/info/catalytic_combustion_chamber/</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URL:</a:t>
            </a:r>
            <a:r>
              <a:rPr lang="en-US" sz="1600" i="1" dirty="0">
                <a:latin typeface="Century Gothic" panose="020B0502020202020204" pitchFamily="34" charset="0"/>
                <a:hlinkClick r:id="rId5"/>
              </a:rPr>
              <a:t>https://books.google.ru/books?id=_pKjBQAAQBAJ&amp;printsec=frontcover&amp;hl=ru</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URL:https://libr.aues.kz/facultet/101_TEF/120_Teplovie_energeticheskie_ustanovoki/779_Mikrofakelnie_gorelochnie__ustroystva_i_sposobi_snizheniya_vrednih_vibrosov_GTU/bK8j1UdtoMTZVfJa69H3ypCqOLuNPg.pdf?ysclid=m7joz0o89h717095404</a:t>
            </a:r>
            <a:endParaRPr lang="ru-RU" sz="125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189354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4573"/>
          </a:xfrm>
          <a:prstGeom prst="rect">
            <a:avLst/>
          </a:prstGeom>
        </p:spPr>
      </p:pic>
      <p:sp>
        <p:nvSpPr>
          <p:cNvPr id="5" name="TextBox 4"/>
          <p:cNvSpPr txBox="1"/>
          <p:nvPr/>
        </p:nvSpPr>
        <p:spPr>
          <a:xfrm>
            <a:off x="6710862" y="2951945"/>
            <a:ext cx="3831772" cy="954107"/>
          </a:xfrm>
          <a:prstGeom prst="rect">
            <a:avLst/>
          </a:prstGeom>
          <a:noFill/>
        </p:spPr>
        <p:txBody>
          <a:bodyPr wrap="square" rtlCol="0" anchor="ctr" anchorCtr="1">
            <a:spAutoFit/>
          </a:bodyPr>
          <a:lstStyle/>
          <a:p>
            <a:pPr algn="ctr"/>
            <a:r>
              <a:rPr lang="ru-RU" sz="2800" b="1" dirty="0" smtClean="0">
                <a:solidFill>
                  <a:schemeClr val="bg1"/>
                </a:solidFill>
                <a:latin typeface="Century Gothic" panose="020B0502020202020204" pitchFamily="34" charset="0"/>
              </a:rPr>
              <a:t>Благодарим </a:t>
            </a:r>
            <a:endParaRPr lang="ru-RU" sz="2800" b="1" dirty="0">
              <a:solidFill>
                <a:schemeClr val="bg1"/>
              </a:solidFill>
              <a:latin typeface="Century Gothic" panose="020B0502020202020204" pitchFamily="34" charset="0"/>
            </a:endParaRPr>
          </a:p>
          <a:p>
            <a:pPr algn="ctr"/>
            <a:r>
              <a:rPr lang="ru-RU" sz="2800" b="1" dirty="0">
                <a:solidFill>
                  <a:schemeClr val="bg1"/>
                </a:solidFill>
                <a:latin typeface="Century Gothic" panose="020B0502020202020204" pitchFamily="34" charset="0"/>
              </a:rPr>
              <a:t>з</a:t>
            </a:r>
            <a:r>
              <a:rPr lang="ru-RU" sz="2800" b="1" dirty="0" smtClean="0">
                <a:solidFill>
                  <a:schemeClr val="bg1"/>
                </a:solidFill>
                <a:latin typeface="Century Gothic" panose="020B0502020202020204" pitchFamily="34" charset="0"/>
              </a:rPr>
              <a:t>а внимание!</a:t>
            </a:r>
            <a:endParaRPr lang="ru-RU" sz="28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5124638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1348</TotalTime>
  <Words>863</Words>
  <Application>Microsoft Office PowerPoint</Application>
  <PresentationFormat>Широкоэкранный</PresentationFormat>
  <Paragraphs>109</Paragraphs>
  <Slides>12</Slides>
  <Notes>6</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Calibri</vt:lpstr>
      <vt:lpstr>Calibri Light</vt:lpstr>
      <vt:lpstr>Century Gothic</vt:lpstr>
      <vt:lpstr>Elektra Medium Pro</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Евгений Степанов</dc:creator>
  <cp:lastModifiedBy>дом</cp:lastModifiedBy>
  <cp:revision>91</cp:revision>
  <dcterms:created xsi:type="dcterms:W3CDTF">2016-03-09T10:31:39Z</dcterms:created>
  <dcterms:modified xsi:type="dcterms:W3CDTF">2025-04-19T10:19:13Z</dcterms:modified>
</cp:coreProperties>
</file>