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8" r:id="rId2"/>
    <p:sldMasterId id="2147483671" r:id="rId3"/>
  </p:sldMasterIdLst>
  <p:notesMasterIdLst>
    <p:notesMasterId r:id="rId23"/>
  </p:notesMasterIdLst>
  <p:sldIdLst>
    <p:sldId id="256" r:id="rId4"/>
    <p:sldId id="275" r:id="rId5"/>
    <p:sldId id="281" r:id="rId6"/>
    <p:sldId id="322" r:id="rId7"/>
    <p:sldId id="307" r:id="rId8"/>
    <p:sldId id="308" r:id="rId9"/>
    <p:sldId id="286" r:id="rId10"/>
    <p:sldId id="291" r:id="rId11"/>
    <p:sldId id="328" r:id="rId12"/>
    <p:sldId id="327" r:id="rId13"/>
    <p:sldId id="309" r:id="rId14"/>
    <p:sldId id="310" r:id="rId15"/>
    <p:sldId id="321" r:id="rId16"/>
    <p:sldId id="329" r:id="rId17"/>
    <p:sldId id="312" r:id="rId18"/>
    <p:sldId id="330" r:id="rId19"/>
    <p:sldId id="315" r:id="rId20"/>
    <p:sldId id="316" r:id="rId21"/>
    <p:sldId id="269" r:id="rId2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1F0F"/>
    <a:srgbClr val="8F00FF"/>
    <a:srgbClr val="9F00FF"/>
    <a:srgbClr val="FCAF17"/>
    <a:srgbClr val="B5D8E1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07" autoAdjust="0"/>
    <p:restoredTop sz="94694"/>
  </p:normalViewPr>
  <p:slideViewPr>
    <p:cSldViewPr snapToGrid="0" snapToObjects="1" showGuides="1">
      <p:cViewPr varScale="1">
        <p:scale>
          <a:sx n="68" d="100"/>
          <a:sy n="68" d="100"/>
        </p:scale>
        <p:origin x="468" y="90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\Desktop\8_Finansovaya_model_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1883342368542856E-2"/>
          <c:y val="2.6730938386256058E-2"/>
          <c:w val="0.96790446604645164"/>
          <c:h val="0.88597460394093852"/>
        </c:manualLayout>
      </c:layout>
      <c:lineChart>
        <c:grouping val="standard"/>
        <c:varyColors val="0"/>
        <c:ser>
          <c:idx val="0"/>
          <c:order val="0"/>
          <c:tx>
            <c:strRef>
              <c:f>'Лист 1'!$A$3</c:f>
              <c:strCache>
                <c:ptCount val="1"/>
                <c:pt idx="0">
                  <c:v>Выручка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0"/>
                  <c:y val="-4.667761276947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CF1-4E8F-8E69-B03304B987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 1'!$B$2:$F$2</c:f>
              <c:strCache>
                <c:ptCount val="5"/>
                <c:pt idx="0">
                  <c:v>2026 г.</c:v>
                </c:pt>
                <c:pt idx="1">
                  <c:v>2027 г.</c:v>
                </c:pt>
                <c:pt idx="2">
                  <c:v>2028 г.</c:v>
                </c:pt>
                <c:pt idx="3">
                  <c:v>2029 г.</c:v>
                </c:pt>
                <c:pt idx="4">
                  <c:v>2030 г.</c:v>
                </c:pt>
              </c:strCache>
            </c:strRef>
          </c:cat>
          <c:val>
            <c:numRef>
              <c:f>'Лист 1'!$B$3:$F$3</c:f>
              <c:numCache>
                <c:formatCode>0.0</c:formatCode>
                <c:ptCount val="5"/>
                <c:pt idx="0">
                  <c:v>5500</c:v>
                </c:pt>
                <c:pt idx="1">
                  <c:v>8470</c:v>
                </c:pt>
                <c:pt idx="2">
                  <c:v>13043.8</c:v>
                </c:pt>
                <c:pt idx="3">
                  <c:v>20087.451999999997</c:v>
                </c:pt>
                <c:pt idx="4">
                  <c:v>30934.676079999997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F1-4E8F-8E69-B03304B987B3}"/>
            </c:ext>
          </c:extLst>
        </c:ser>
        <c:ser>
          <c:idx val="1"/>
          <c:order val="1"/>
          <c:tx>
            <c:strRef>
              <c:f>'Лист 1'!$A$7</c:f>
              <c:strCache>
                <c:ptCount val="1"/>
                <c:pt idx="0">
                  <c:v>Полная себестоимость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0"/>
                  <c:y val="1.79529279882613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CF1-4E8F-8E69-B03304B987B3}"/>
                </c:ext>
              </c:extLst>
            </c:dLbl>
            <c:dLbl>
              <c:idx val="1"/>
              <c:layout>
                <c:manualLayout>
                  <c:x val="0"/>
                  <c:y val="1.2567049591782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CF1-4E8F-8E69-B03304B987B3}"/>
                </c:ext>
              </c:extLst>
            </c:dLbl>
            <c:dLbl>
              <c:idx val="2"/>
              <c:layout>
                <c:manualLayout>
                  <c:x val="0"/>
                  <c:y val="1.2567049591782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CF1-4E8F-8E69-B03304B987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accent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 1'!$B$2:$F$2</c:f>
              <c:strCache>
                <c:ptCount val="5"/>
                <c:pt idx="0">
                  <c:v>2026 г.</c:v>
                </c:pt>
                <c:pt idx="1">
                  <c:v>2027 г.</c:v>
                </c:pt>
                <c:pt idx="2">
                  <c:v>2028 г.</c:v>
                </c:pt>
                <c:pt idx="3">
                  <c:v>2029 г.</c:v>
                </c:pt>
                <c:pt idx="4">
                  <c:v>2030 г.</c:v>
                </c:pt>
              </c:strCache>
            </c:strRef>
          </c:cat>
          <c:val>
            <c:numRef>
              <c:f>'Лист 1'!$B$7:$F$7</c:f>
              <c:numCache>
                <c:formatCode>0.0</c:formatCode>
                <c:ptCount val="5"/>
                <c:pt idx="0">
                  <c:v>5169.8680000000004</c:v>
                </c:pt>
                <c:pt idx="1">
                  <c:v>7319.2152000000006</c:v>
                </c:pt>
                <c:pt idx="2">
                  <c:v>10479.83728</c:v>
                </c:pt>
                <c:pt idx="3">
                  <c:v>15148.237632</c:v>
                </c:pt>
                <c:pt idx="4">
                  <c:v>22070.213862399993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CF1-4E8F-8E69-B03304B987B3}"/>
            </c:ext>
          </c:extLst>
        </c:ser>
        <c:ser>
          <c:idx val="2"/>
          <c:order val="2"/>
          <c:tx>
            <c:strRef>
              <c:f>'Лист 1'!$A$18</c:f>
              <c:strCache>
                <c:ptCount val="1"/>
                <c:pt idx="0">
                  <c:v>Условно переменные на единицу продукции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6.8698811817852978E-2"/>
                  <c:y val="-7.18117119530453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CF1-4E8F-8E69-B03304B987B3}"/>
                </c:ext>
              </c:extLst>
            </c:dLbl>
            <c:dLbl>
              <c:idx val="1"/>
              <c:layout>
                <c:manualLayout>
                  <c:x val="0"/>
                  <c:y val="-1.43623423906090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CF1-4E8F-8E69-B03304B987B3}"/>
                </c:ext>
              </c:extLst>
            </c:dLbl>
            <c:dLbl>
              <c:idx val="2"/>
              <c:layout>
                <c:manualLayout>
                  <c:x val="0"/>
                  <c:y val="-1.97482207870874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CF1-4E8F-8E69-B03304B987B3}"/>
                </c:ext>
              </c:extLst>
            </c:dLbl>
            <c:dLbl>
              <c:idx val="3"/>
              <c:layout>
                <c:manualLayout>
                  <c:x val="-1.461676847188361E-3"/>
                  <c:y val="-2.69293919823919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CF1-4E8F-8E69-B03304B987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accent3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 1'!$B$2:$F$2</c:f>
              <c:strCache>
                <c:ptCount val="5"/>
                <c:pt idx="0">
                  <c:v>2026 г.</c:v>
                </c:pt>
                <c:pt idx="1">
                  <c:v>2027 г.</c:v>
                </c:pt>
                <c:pt idx="2">
                  <c:v>2028 г.</c:v>
                </c:pt>
                <c:pt idx="3">
                  <c:v>2029 г.</c:v>
                </c:pt>
                <c:pt idx="4">
                  <c:v>2030 г.</c:v>
                </c:pt>
              </c:strCache>
            </c:strRef>
          </c:cat>
          <c:val>
            <c:numRef>
              <c:f>'Лист 1'!$B$18:$F$18</c:f>
              <c:numCache>
                <c:formatCode>0.0</c:formatCode>
                <c:ptCount val="5"/>
                <c:pt idx="0">
                  <c:v>513.99760000000003</c:v>
                </c:pt>
                <c:pt idx="1">
                  <c:v>557.05474285714297</c:v>
                </c:pt>
                <c:pt idx="2">
                  <c:v>605.41555918367362</c:v>
                </c:pt>
                <c:pt idx="3">
                  <c:v>659.39263206997111</c:v>
                </c:pt>
                <c:pt idx="4">
                  <c:v>719.37759550187434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6CF1-4E8F-8E69-B03304B987B3}"/>
            </c:ext>
          </c:extLst>
        </c:ser>
        <c:ser>
          <c:idx val="3"/>
          <c:order val="3"/>
          <c:tx>
            <c:strRef>
              <c:f>'Лист 1'!$A$24</c:f>
              <c:strCache>
                <c:ptCount val="1"/>
                <c:pt idx="0">
                  <c:v>Прибыль 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0"/>
                  <c:y val="-2.87246847812181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CF1-4E8F-8E69-B03304B987B3}"/>
                </c:ext>
              </c:extLst>
            </c:dLbl>
            <c:dLbl>
              <c:idx val="1"/>
              <c:layout>
                <c:manualLayout>
                  <c:x val="0"/>
                  <c:y val="-3.05199775800442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CF1-4E8F-8E69-B03304B987B3}"/>
                </c:ext>
              </c:extLst>
            </c:dLbl>
            <c:dLbl>
              <c:idx val="2"/>
              <c:layout>
                <c:manualLayout>
                  <c:x val="-1.461676847188361E-3"/>
                  <c:y val="-4.30870271718271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CF1-4E8F-8E69-B03304B987B3}"/>
                </c:ext>
              </c:extLst>
            </c:dLbl>
            <c:dLbl>
              <c:idx val="3"/>
              <c:layout>
                <c:manualLayout>
                  <c:x val="0"/>
                  <c:y val="-6.28352479589146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CF1-4E8F-8E69-B03304B987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accent4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 1'!$B$2:$F$2</c:f>
              <c:strCache>
                <c:ptCount val="5"/>
                <c:pt idx="0">
                  <c:v>2026 г.</c:v>
                </c:pt>
                <c:pt idx="1">
                  <c:v>2027 г.</c:v>
                </c:pt>
                <c:pt idx="2">
                  <c:v>2028 г.</c:v>
                </c:pt>
                <c:pt idx="3">
                  <c:v>2029 г.</c:v>
                </c:pt>
                <c:pt idx="4">
                  <c:v>2030 г.</c:v>
                </c:pt>
              </c:strCache>
            </c:strRef>
          </c:cat>
          <c:val>
            <c:numRef>
              <c:f>'Лист 1'!$B$24:$F$24</c:f>
              <c:numCache>
                <c:formatCode>0.0</c:formatCode>
                <c:ptCount val="5"/>
                <c:pt idx="0">
                  <c:v>330.13199999999961</c:v>
                </c:pt>
                <c:pt idx="1">
                  <c:v>1150.7847999999994</c:v>
                </c:pt>
                <c:pt idx="2">
                  <c:v>2563.9627199999995</c:v>
                </c:pt>
                <c:pt idx="3">
                  <c:v>4939.2143679999972</c:v>
                </c:pt>
                <c:pt idx="4">
                  <c:v>8864.4622176000048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6CF1-4E8F-8E69-B03304B98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5071872"/>
        <c:axId val="75073408"/>
      </c:lineChart>
      <c:catAx>
        <c:axId val="75071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75073408"/>
        <c:crosses val="autoZero"/>
        <c:auto val="1"/>
        <c:lblAlgn val="ctr"/>
        <c:lblOffset val="100"/>
        <c:noMultiLvlLbl val="0"/>
      </c:catAx>
      <c:valAx>
        <c:axId val="75073408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7507187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4F64B9-5FA3-4DF0-B22A-9E87F257DCCA}" type="doc">
      <dgm:prSet loTypeId="urn:microsoft.com/office/officeart/2005/8/layout/hList2" loCatId="pictur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0B6B0A8C-6A24-456E-8728-B8D031D30BBD}">
      <dgm:prSet phldrT="[Текст]"/>
      <dgm:spPr>
        <a:xfrm rot="16200000">
          <a:off x="-1337157" y="2265040"/>
          <a:ext cx="3525589" cy="37761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endParaRPr lang="ru-RU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F8DC952B-47E4-42AB-977B-E537969A1D3A}" type="parTrans" cxnId="{4154DD78-5846-434C-8840-EB0F903F4451}">
      <dgm:prSet/>
      <dgm:spPr/>
      <dgm:t>
        <a:bodyPr/>
        <a:lstStyle/>
        <a:p>
          <a:endParaRPr lang="ru-RU"/>
        </a:p>
      </dgm:t>
    </dgm:pt>
    <dgm:pt modelId="{55CF8870-02A7-492B-8F98-DA285DA9E92F}" type="sibTrans" cxnId="{4154DD78-5846-434C-8840-EB0F903F4451}">
      <dgm:prSet/>
      <dgm:spPr/>
      <dgm:t>
        <a:bodyPr/>
        <a:lstStyle/>
        <a:p>
          <a:endParaRPr lang="ru-RU"/>
        </a:p>
      </dgm:t>
    </dgm:pt>
    <dgm:pt modelId="{F3CD9B46-EA63-4E56-A848-F88A4000F65F}">
      <dgm:prSet phldrT="[Текст]" custT="1"/>
      <dgm:spPr>
        <a:xfrm>
          <a:off x="408737" y="774186"/>
          <a:ext cx="2266873" cy="3525589"/>
        </a:xfrm>
        <a:prstGeom prst="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959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ru-RU" sz="1400" b="1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Октябрь</a:t>
          </a:r>
          <a:r>
            <a:rPr lang="ru-RU" sz="14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: разработка технического проекта и конструкторской документации.</a:t>
          </a:r>
        </a:p>
      </dgm:t>
    </dgm:pt>
    <dgm:pt modelId="{03ACB87A-B2AE-44A0-81D8-ED212DC7E559}" type="parTrans" cxnId="{5B9B9692-5A32-43CF-8F52-C09C24A222B9}">
      <dgm:prSet/>
      <dgm:spPr/>
      <dgm:t>
        <a:bodyPr/>
        <a:lstStyle/>
        <a:p>
          <a:endParaRPr lang="ru-RU"/>
        </a:p>
      </dgm:t>
    </dgm:pt>
    <dgm:pt modelId="{5DF2E8A3-6746-4159-9179-CAEB7FDFFAE2}" type="sibTrans" cxnId="{5B9B9692-5A32-43CF-8F52-C09C24A222B9}">
      <dgm:prSet/>
      <dgm:spPr/>
      <dgm:t>
        <a:bodyPr/>
        <a:lstStyle/>
        <a:p>
          <a:endParaRPr lang="ru-RU"/>
        </a:p>
      </dgm:t>
    </dgm:pt>
    <dgm:pt modelId="{B271F30B-6B1F-46CE-97A5-9BFCA548B8A5}">
      <dgm:prSet phldrT="[Текст]"/>
      <dgm:spPr>
        <a:xfrm rot="16200000">
          <a:off x="1605206" y="2181194"/>
          <a:ext cx="3525589" cy="37761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endParaRPr lang="ru-RU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07BF05A5-CE5F-4364-8BC8-54A815AC94D9}" type="parTrans" cxnId="{5C2099C3-2447-44C6-A709-106C723C53E9}">
      <dgm:prSet/>
      <dgm:spPr/>
      <dgm:t>
        <a:bodyPr/>
        <a:lstStyle/>
        <a:p>
          <a:endParaRPr lang="ru-RU"/>
        </a:p>
      </dgm:t>
    </dgm:pt>
    <dgm:pt modelId="{A0A4ACF5-A767-427D-B890-428512E963AB}" type="sibTrans" cxnId="{5C2099C3-2447-44C6-A709-106C723C53E9}">
      <dgm:prSet/>
      <dgm:spPr/>
      <dgm:t>
        <a:bodyPr/>
        <a:lstStyle/>
        <a:p>
          <a:endParaRPr lang="ru-RU"/>
        </a:p>
      </dgm:t>
    </dgm:pt>
    <dgm:pt modelId="{CCB0CAB9-758E-4952-9116-F92F7CF516E3}">
      <dgm:prSet phldrT="[Текст]" custT="1"/>
      <dgm:spPr>
        <a:xfrm>
          <a:off x="3183605" y="763038"/>
          <a:ext cx="2539946" cy="3525589"/>
        </a:xfrm>
        <a:prstGeom prst="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959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ru-RU" sz="1400" b="1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Май</a:t>
          </a:r>
          <a:r>
            <a:rPr lang="ru-RU" sz="14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: создание опытного образца и  проведение предварительных испытаний.</a:t>
          </a:r>
        </a:p>
      </dgm:t>
    </dgm:pt>
    <dgm:pt modelId="{C3B72558-B504-4C77-9822-78FA8C42F2A5}" type="parTrans" cxnId="{B215BE8E-19E9-459E-81C4-AE26609554B0}">
      <dgm:prSet/>
      <dgm:spPr/>
      <dgm:t>
        <a:bodyPr/>
        <a:lstStyle/>
        <a:p>
          <a:endParaRPr lang="ru-RU"/>
        </a:p>
      </dgm:t>
    </dgm:pt>
    <dgm:pt modelId="{40ADDAD2-196B-4C0F-AFB1-6EAB3A53192A}" type="sibTrans" cxnId="{B215BE8E-19E9-459E-81C4-AE26609554B0}">
      <dgm:prSet/>
      <dgm:spPr/>
      <dgm:t>
        <a:bodyPr/>
        <a:lstStyle/>
        <a:p>
          <a:endParaRPr lang="ru-RU"/>
        </a:p>
      </dgm:t>
    </dgm:pt>
    <dgm:pt modelId="{04C01EC4-32D8-435C-BDC7-E228B7A06E73}">
      <dgm:prSet phldrT="[Текст]" custT="1"/>
      <dgm:spPr>
        <a:xfrm>
          <a:off x="3183605" y="763038"/>
          <a:ext cx="2539946" cy="3525589"/>
        </a:xfrm>
        <a:prstGeom prst="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959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ru-RU" sz="1400" b="1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Июль:</a:t>
          </a:r>
          <a:r>
            <a:rPr lang="ru-RU" sz="14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 доработка продукта и конструкторской документации по результатам испытаний; поиск инвестиций (собственные средства, субсидии, льготные кредиты).</a:t>
          </a:r>
        </a:p>
      </dgm:t>
    </dgm:pt>
    <dgm:pt modelId="{6CAFB335-0D6E-473D-8A93-37866FE8335E}" type="parTrans" cxnId="{E7E34BC6-DD2C-438F-A6B0-53C6E3AA851F}">
      <dgm:prSet/>
      <dgm:spPr/>
      <dgm:t>
        <a:bodyPr/>
        <a:lstStyle/>
        <a:p>
          <a:endParaRPr lang="ru-RU"/>
        </a:p>
      </dgm:t>
    </dgm:pt>
    <dgm:pt modelId="{277ED064-2805-4074-9205-ED802FE10C8C}" type="sibTrans" cxnId="{E7E34BC6-DD2C-438F-A6B0-53C6E3AA851F}">
      <dgm:prSet/>
      <dgm:spPr/>
      <dgm:t>
        <a:bodyPr/>
        <a:lstStyle/>
        <a:p>
          <a:endParaRPr lang="ru-RU"/>
        </a:p>
      </dgm:t>
    </dgm:pt>
    <dgm:pt modelId="{B43C6708-49A0-41A7-B321-5A2030F40DE8}">
      <dgm:prSet phldrT="[Текст]"/>
      <dgm:spPr>
        <a:xfrm rot="16200000">
          <a:off x="4684107" y="2239117"/>
          <a:ext cx="3525589" cy="37761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endParaRPr lang="ru-RU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267DAD62-2816-48FC-B17B-E7F5A4DBF714}" type="parTrans" cxnId="{46FB063D-4D23-4395-AF11-F95A523E31AC}">
      <dgm:prSet/>
      <dgm:spPr/>
      <dgm:t>
        <a:bodyPr/>
        <a:lstStyle/>
        <a:p>
          <a:endParaRPr lang="ru-RU"/>
        </a:p>
      </dgm:t>
    </dgm:pt>
    <dgm:pt modelId="{239E154C-03EF-434A-A796-0A5AE871BE64}" type="sibTrans" cxnId="{46FB063D-4D23-4395-AF11-F95A523E31AC}">
      <dgm:prSet/>
      <dgm:spPr/>
      <dgm:t>
        <a:bodyPr/>
        <a:lstStyle/>
        <a:p>
          <a:endParaRPr lang="ru-RU"/>
        </a:p>
      </dgm:t>
    </dgm:pt>
    <dgm:pt modelId="{0E7E3D8B-9C94-42D0-A0AB-4DF797E3AA6F}">
      <dgm:prSet phldrT="[Текст]" custT="1"/>
      <dgm:spPr>
        <a:xfrm>
          <a:off x="6280036" y="769029"/>
          <a:ext cx="2454176" cy="3525589"/>
        </a:xfrm>
        <a:prstGeom prst="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959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ru-RU" sz="1400" b="1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Январь</a:t>
          </a:r>
          <a:r>
            <a:rPr lang="ru-RU" sz="14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: начало продаж продукта</a:t>
          </a:r>
        </a:p>
      </dgm:t>
    </dgm:pt>
    <dgm:pt modelId="{A81511F2-7A1C-4876-90E8-0330396A9557}" type="parTrans" cxnId="{37D61753-F065-4EB4-8EA9-234CE2FFF9B2}">
      <dgm:prSet/>
      <dgm:spPr/>
      <dgm:t>
        <a:bodyPr/>
        <a:lstStyle/>
        <a:p>
          <a:endParaRPr lang="ru-RU"/>
        </a:p>
      </dgm:t>
    </dgm:pt>
    <dgm:pt modelId="{5D2EAA74-792C-4969-B175-7BCF421483F7}" type="sibTrans" cxnId="{37D61753-F065-4EB4-8EA9-234CE2FFF9B2}">
      <dgm:prSet/>
      <dgm:spPr/>
      <dgm:t>
        <a:bodyPr/>
        <a:lstStyle/>
        <a:p>
          <a:endParaRPr lang="ru-RU"/>
        </a:p>
      </dgm:t>
    </dgm:pt>
    <dgm:pt modelId="{F9C6CB2C-8D82-4E07-978E-4306D9D2244F}">
      <dgm:prSet phldrT="[Текст]" custT="1"/>
      <dgm:spPr>
        <a:xfrm>
          <a:off x="408737" y="774186"/>
          <a:ext cx="2266873" cy="3525589"/>
        </a:xfrm>
        <a:prstGeom prst="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959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endParaRPr lang="ru-RU" sz="1200" dirty="0">
            <a:solidFill>
              <a:srgbClr val="595959">
                <a:hueOff val="0"/>
                <a:satOff val="0"/>
                <a:lumOff val="0"/>
                <a:alphaOff val="0"/>
              </a:srgbClr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E6557BCA-E52F-484B-82E4-14EA1E6F3216}" type="parTrans" cxnId="{4A51B44C-206F-4326-856B-4B6B43339748}">
      <dgm:prSet/>
      <dgm:spPr/>
      <dgm:t>
        <a:bodyPr/>
        <a:lstStyle/>
        <a:p>
          <a:endParaRPr lang="ru-RU"/>
        </a:p>
      </dgm:t>
    </dgm:pt>
    <dgm:pt modelId="{98C2E25D-0B50-4D57-8F46-8A17D87E054A}" type="sibTrans" cxnId="{4A51B44C-206F-4326-856B-4B6B43339748}">
      <dgm:prSet/>
      <dgm:spPr/>
      <dgm:t>
        <a:bodyPr/>
        <a:lstStyle/>
        <a:p>
          <a:endParaRPr lang="ru-RU"/>
        </a:p>
      </dgm:t>
    </dgm:pt>
    <dgm:pt modelId="{24DBE5B7-7FC4-4F54-A672-3EF500AA9844}">
      <dgm:prSet phldrT="[Текст]" custT="1"/>
      <dgm:spPr>
        <a:xfrm>
          <a:off x="408737" y="774186"/>
          <a:ext cx="2266873" cy="3525589"/>
        </a:xfrm>
        <a:prstGeom prst="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959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ru-RU" sz="1400" b="1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Апрель</a:t>
          </a:r>
          <a:r>
            <a:rPr lang="ru-RU" sz="14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: подготовка заявки на получение гранта по программе СТАРТ-1.</a:t>
          </a:r>
        </a:p>
      </dgm:t>
    </dgm:pt>
    <dgm:pt modelId="{727B5ABD-57D3-4E94-A276-BB216EBE183D}" type="parTrans" cxnId="{AC0B3327-C2B6-40FD-B6E4-5EE565DC45A8}">
      <dgm:prSet/>
      <dgm:spPr/>
      <dgm:t>
        <a:bodyPr/>
        <a:lstStyle/>
        <a:p>
          <a:endParaRPr lang="ru-RU"/>
        </a:p>
      </dgm:t>
    </dgm:pt>
    <dgm:pt modelId="{F2D0DB98-A673-49DA-AF7A-930C3B64FEC4}" type="sibTrans" cxnId="{AC0B3327-C2B6-40FD-B6E4-5EE565DC45A8}">
      <dgm:prSet/>
      <dgm:spPr/>
      <dgm:t>
        <a:bodyPr/>
        <a:lstStyle/>
        <a:p>
          <a:endParaRPr lang="ru-RU"/>
        </a:p>
      </dgm:t>
    </dgm:pt>
    <dgm:pt modelId="{4B091A2D-E5C6-4E00-9F0D-DC02B3AC3852}">
      <dgm:prSet phldrT="[Текст]" custT="1"/>
      <dgm:spPr>
        <a:xfrm>
          <a:off x="408737" y="774186"/>
          <a:ext cx="2266873" cy="3525589"/>
        </a:xfrm>
        <a:prstGeom prst="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959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ru-RU" sz="1400" b="1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Сентябрь</a:t>
          </a:r>
          <a:r>
            <a:rPr lang="ru-RU" sz="14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: заключение договора на грант по программе СТАРТ-1 и создание юридического лица, найм двух работников.</a:t>
          </a:r>
        </a:p>
      </dgm:t>
    </dgm:pt>
    <dgm:pt modelId="{40E0C900-B2BE-43C7-B101-29DA72142104}" type="parTrans" cxnId="{C3CD13BD-2D89-44AE-9CB3-56D4A3BC557E}">
      <dgm:prSet/>
      <dgm:spPr/>
      <dgm:t>
        <a:bodyPr/>
        <a:lstStyle/>
        <a:p>
          <a:endParaRPr lang="ru-RU"/>
        </a:p>
      </dgm:t>
    </dgm:pt>
    <dgm:pt modelId="{B5AAD32F-F527-4299-A34B-35B95B62362F}" type="sibTrans" cxnId="{C3CD13BD-2D89-44AE-9CB3-56D4A3BC557E}">
      <dgm:prSet/>
      <dgm:spPr/>
      <dgm:t>
        <a:bodyPr/>
        <a:lstStyle/>
        <a:p>
          <a:endParaRPr lang="ru-RU"/>
        </a:p>
      </dgm:t>
    </dgm:pt>
    <dgm:pt modelId="{21DAFE8E-B058-48A6-96C2-AB82C40ED853}">
      <dgm:prSet phldrT="[Текст]" custT="1"/>
      <dgm:spPr>
        <a:xfrm>
          <a:off x="408737" y="774186"/>
          <a:ext cx="2266873" cy="3525589"/>
        </a:xfrm>
        <a:prstGeom prst="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959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ru-RU" sz="1400" b="1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Декабрь</a:t>
          </a:r>
          <a:r>
            <a:rPr lang="ru-RU" sz="14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: заключение договора ГПХ с программистом и слесарем.</a:t>
          </a:r>
        </a:p>
      </dgm:t>
    </dgm:pt>
    <dgm:pt modelId="{2DF8F5B8-9134-4633-9857-55F6C23132C6}" type="parTrans" cxnId="{7EA34A89-58A9-4477-8D92-8E3F4D12E109}">
      <dgm:prSet/>
      <dgm:spPr/>
      <dgm:t>
        <a:bodyPr/>
        <a:lstStyle/>
        <a:p>
          <a:endParaRPr lang="ru-RU"/>
        </a:p>
      </dgm:t>
    </dgm:pt>
    <dgm:pt modelId="{9C43E53C-F137-47A9-9E78-95B1B4BB1BD8}" type="sibTrans" cxnId="{7EA34A89-58A9-4477-8D92-8E3F4D12E109}">
      <dgm:prSet/>
      <dgm:spPr/>
      <dgm:t>
        <a:bodyPr/>
        <a:lstStyle/>
        <a:p>
          <a:endParaRPr lang="ru-RU"/>
        </a:p>
      </dgm:t>
    </dgm:pt>
    <dgm:pt modelId="{935611E4-85CA-40B3-AF4B-8906E1EA7B92}">
      <dgm:prSet phldrT="[Текст]" custT="1"/>
      <dgm:spPr>
        <a:xfrm>
          <a:off x="3183605" y="763038"/>
          <a:ext cx="2539946" cy="3525589"/>
        </a:xfrm>
        <a:prstGeom prst="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959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endParaRPr lang="ru-RU" sz="1200" dirty="0">
            <a:solidFill>
              <a:srgbClr val="595959">
                <a:hueOff val="0"/>
                <a:satOff val="0"/>
                <a:lumOff val="0"/>
                <a:alphaOff val="0"/>
              </a:srgbClr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16497BD1-1D2E-4B35-9FCA-14F29234E111}" type="parTrans" cxnId="{39B58108-F338-4F38-AAB1-BC7C4DEA7AD3}">
      <dgm:prSet/>
      <dgm:spPr/>
      <dgm:t>
        <a:bodyPr/>
        <a:lstStyle/>
        <a:p>
          <a:endParaRPr lang="ru-RU"/>
        </a:p>
      </dgm:t>
    </dgm:pt>
    <dgm:pt modelId="{0A8DF9A4-1011-4A4C-AAD4-37FBCB4F1AEE}" type="sibTrans" cxnId="{39B58108-F338-4F38-AAB1-BC7C4DEA7AD3}">
      <dgm:prSet/>
      <dgm:spPr/>
      <dgm:t>
        <a:bodyPr/>
        <a:lstStyle/>
        <a:p>
          <a:endParaRPr lang="ru-RU"/>
        </a:p>
      </dgm:t>
    </dgm:pt>
    <dgm:pt modelId="{CD61206A-5F44-4326-B0C6-BF92CFAAFAF4}">
      <dgm:prSet phldrT="[Текст]" custT="1"/>
      <dgm:spPr>
        <a:xfrm>
          <a:off x="3183605" y="763038"/>
          <a:ext cx="2539946" cy="3525589"/>
        </a:xfrm>
        <a:prstGeom prst="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959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ru-RU" sz="1400" b="1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Октябрь: </a:t>
          </a:r>
          <a:r>
            <a:rPr lang="ru-RU" sz="14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аренда помещения; закупка комплектующих.</a:t>
          </a:r>
        </a:p>
      </dgm:t>
    </dgm:pt>
    <dgm:pt modelId="{2EBAEF71-E68F-4906-8872-0707830B5FFD}" type="parTrans" cxnId="{A4C823F8-435D-476A-8765-09AA6193CA5A}">
      <dgm:prSet/>
      <dgm:spPr/>
      <dgm:t>
        <a:bodyPr/>
        <a:lstStyle/>
        <a:p>
          <a:endParaRPr lang="ru-RU"/>
        </a:p>
      </dgm:t>
    </dgm:pt>
    <dgm:pt modelId="{D66CA8FA-15EC-453B-8822-15CA2075059E}" type="sibTrans" cxnId="{A4C823F8-435D-476A-8765-09AA6193CA5A}">
      <dgm:prSet/>
      <dgm:spPr/>
      <dgm:t>
        <a:bodyPr/>
        <a:lstStyle/>
        <a:p>
          <a:endParaRPr lang="ru-RU"/>
        </a:p>
      </dgm:t>
    </dgm:pt>
    <dgm:pt modelId="{7FFED9D0-84D4-4FCF-A26A-72C83DFAC0FE}">
      <dgm:prSet phldrT="[Текст]" custT="1"/>
      <dgm:spPr>
        <a:xfrm>
          <a:off x="3183605" y="763038"/>
          <a:ext cx="2539946" cy="3525589"/>
        </a:xfrm>
        <a:prstGeom prst="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959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ru-RU" sz="1400" b="1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Июнь: </a:t>
          </a:r>
          <a:r>
            <a: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подача заявки на выдачу патента на полезную модель;</a:t>
          </a:r>
          <a:r>
            <a:rPr lang="ru-RU" sz="14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 создание сайта организации.</a:t>
          </a:r>
        </a:p>
      </dgm:t>
    </dgm:pt>
    <dgm:pt modelId="{A6F54B33-5C84-4C0C-A5D9-09C0043AF394}" type="parTrans" cxnId="{8EF8B261-2110-488C-B24A-3625149253DB}">
      <dgm:prSet/>
      <dgm:spPr/>
      <dgm:t>
        <a:bodyPr/>
        <a:lstStyle/>
        <a:p>
          <a:endParaRPr lang="ru-RU"/>
        </a:p>
      </dgm:t>
    </dgm:pt>
    <dgm:pt modelId="{B3B98625-69C3-448B-90C0-B7DE8AAEBB7A}" type="sibTrans" cxnId="{8EF8B261-2110-488C-B24A-3625149253DB}">
      <dgm:prSet/>
      <dgm:spPr/>
      <dgm:t>
        <a:bodyPr/>
        <a:lstStyle/>
        <a:p>
          <a:endParaRPr lang="ru-RU"/>
        </a:p>
      </dgm:t>
    </dgm:pt>
    <dgm:pt modelId="{A391B299-3BDA-449D-A534-A47F7A458473}">
      <dgm:prSet phldrT="[Текст]" custT="1"/>
      <dgm:spPr>
        <a:xfrm>
          <a:off x="3183605" y="763038"/>
          <a:ext cx="2539946" cy="3525589"/>
        </a:xfrm>
        <a:prstGeom prst="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959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ru-RU" sz="1400" b="1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Август</a:t>
          </a:r>
          <a:r>
            <a:rPr lang="ru-RU" sz="14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: регистрация в </a:t>
          </a:r>
          <a:r>
            <a:rPr lang="ru-RU" sz="1400" dirty="0" err="1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ЦИТиС</a:t>
          </a:r>
          <a:r>
            <a:rPr lang="ru-RU" sz="14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, поставка единичных образцов продукции индустриальному партнеру.</a:t>
          </a:r>
        </a:p>
      </dgm:t>
    </dgm:pt>
    <dgm:pt modelId="{9F8FDB7B-C80D-417C-9C38-0622E7D1E5C0}" type="parTrans" cxnId="{D8BB0CE9-8367-4AA5-B88B-F0ECBC092B7F}">
      <dgm:prSet/>
      <dgm:spPr/>
      <dgm:t>
        <a:bodyPr/>
        <a:lstStyle/>
        <a:p>
          <a:endParaRPr lang="ru-RU"/>
        </a:p>
      </dgm:t>
    </dgm:pt>
    <dgm:pt modelId="{4EBFDF80-A2F0-4FB8-833E-115C287EF645}" type="sibTrans" cxnId="{D8BB0CE9-8367-4AA5-B88B-F0ECBC092B7F}">
      <dgm:prSet/>
      <dgm:spPr/>
      <dgm:t>
        <a:bodyPr/>
        <a:lstStyle/>
        <a:p>
          <a:endParaRPr lang="ru-RU"/>
        </a:p>
      </dgm:t>
    </dgm:pt>
    <dgm:pt modelId="{26187B12-454B-4639-8BA3-F30F7BE3BEC2}">
      <dgm:prSet phldrT="[Текст]" custT="1"/>
      <dgm:spPr>
        <a:xfrm>
          <a:off x="3183605" y="763038"/>
          <a:ext cx="2539946" cy="3525589"/>
        </a:xfrm>
        <a:prstGeom prst="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959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ru-RU" sz="1400" b="1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Сентябрь: </a:t>
          </a:r>
          <a:r>
            <a:rPr lang="ru-RU" sz="14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найм двух работников; рассылка коммерческих предложений.</a:t>
          </a:r>
        </a:p>
      </dgm:t>
    </dgm:pt>
    <dgm:pt modelId="{3809C24A-3E33-45EA-8EB8-6631CE8AC614}" type="parTrans" cxnId="{00F63795-BBBB-42A6-99A5-78FBE6DAD4C5}">
      <dgm:prSet/>
      <dgm:spPr/>
      <dgm:t>
        <a:bodyPr/>
        <a:lstStyle/>
        <a:p>
          <a:endParaRPr lang="ru-RU"/>
        </a:p>
      </dgm:t>
    </dgm:pt>
    <dgm:pt modelId="{22240303-C2BC-4DC9-B982-0C73BD207C1B}" type="sibTrans" cxnId="{00F63795-BBBB-42A6-99A5-78FBE6DAD4C5}">
      <dgm:prSet/>
      <dgm:spPr/>
      <dgm:t>
        <a:bodyPr/>
        <a:lstStyle/>
        <a:p>
          <a:endParaRPr lang="ru-RU"/>
        </a:p>
      </dgm:t>
    </dgm:pt>
    <dgm:pt modelId="{162981E7-8D78-4A61-8E13-8D9184B92316}">
      <dgm:prSet phldrT="[Текст]" custT="1"/>
      <dgm:spPr>
        <a:xfrm>
          <a:off x="408737" y="774186"/>
          <a:ext cx="2266873" cy="3525589"/>
        </a:xfr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959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ru-RU" sz="1400" b="1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Март: </a:t>
          </a:r>
          <a:r>
            <a:rPr lang="ru-RU" sz="1400" b="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маркетинговое исследование рынка</a:t>
          </a:r>
        </a:p>
      </dgm:t>
    </dgm:pt>
    <dgm:pt modelId="{2DB62557-51A9-4B53-AD1B-D747179069AD}" type="parTrans" cxnId="{4E1B6E5E-F3D4-450A-89EB-EDE387D4D3A2}">
      <dgm:prSet/>
      <dgm:spPr/>
      <dgm:t>
        <a:bodyPr/>
        <a:lstStyle/>
        <a:p>
          <a:endParaRPr lang="ru-RU"/>
        </a:p>
      </dgm:t>
    </dgm:pt>
    <dgm:pt modelId="{8DF01144-01BF-4B91-9B2F-F6AB99586925}" type="sibTrans" cxnId="{4E1B6E5E-F3D4-450A-89EB-EDE387D4D3A2}">
      <dgm:prSet/>
      <dgm:spPr/>
      <dgm:t>
        <a:bodyPr/>
        <a:lstStyle/>
        <a:p>
          <a:endParaRPr lang="ru-RU"/>
        </a:p>
      </dgm:t>
    </dgm:pt>
    <dgm:pt modelId="{2A056F7D-2C3E-43E6-9BBA-9DAE4F6AC267}">
      <dgm:prSet phldrT="[Текст]" custT="1"/>
      <dgm:spPr>
        <a:xfrm>
          <a:off x="3183605" y="763038"/>
          <a:ext cx="2539946" cy="3525589"/>
        </a:xfr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959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ru-RU" sz="1400" b="1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Декабрь: </a:t>
          </a:r>
          <a:r>
            <a:rPr lang="ru-RU" sz="14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рассылка коммерческих предложений.</a:t>
          </a:r>
        </a:p>
      </dgm:t>
    </dgm:pt>
    <dgm:pt modelId="{1FFC3D13-BB01-49CC-87F9-C110B92AB1FD}" type="parTrans" cxnId="{E313750A-D6D3-4210-BFDF-075D8A1C8FBF}">
      <dgm:prSet/>
      <dgm:spPr/>
      <dgm:t>
        <a:bodyPr/>
        <a:lstStyle/>
        <a:p>
          <a:endParaRPr lang="ru-RU"/>
        </a:p>
      </dgm:t>
    </dgm:pt>
    <dgm:pt modelId="{95BCE6B7-6D0B-4DF1-9739-B43B39A57474}" type="sibTrans" cxnId="{E313750A-D6D3-4210-BFDF-075D8A1C8FBF}">
      <dgm:prSet/>
      <dgm:spPr/>
      <dgm:t>
        <a:bodyPr/>
        <a:lstStyle/>
        <a:p>
          <a:endParaRPr lang="ru-RU"/>
        </a:p>
      </dgm:t>
    </dgm:pt>
    <dgm:pt modelId="{F22E8299-AB6A-4CF7-9413-D256EA4CDA9D}">
      <dgm:prSet phldrT="[Текст]" custT="1"/>
      <dgm:spPr>
        <a:xfrm>
          <a:off x="6280036" y="769029"/>
          <a:ext cx="2454176" cy="3525589"/>
        </a:xfr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959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ru-RU" sz="1400" b="1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Апрель: </a:t>
          </a:r>
          <a:r>
            <a:rPr lang="ru-RU" sz="14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участие в выставке.</a:t>
          </a:r>
        </a:p>
      </dgm:t>
    </dgm:pt>
    <dgm:pt modelId="{91BCE71F-2DBE-4021-BA56-85A69F3B7126}" type="parTrans" cxnId="{528E2DEF-17EC-4E9D-ABB2-32AD18AF274C}">
      <dgm:prSet/>
      <dgm:spPr/>
      <dgm:t>
        <a:bodyPr/>
        <a:lstStyle/>
        <a:p>
          <a:endParaRPr lang="ru-RU"/>
        </a:p>
      </dgm:t>
    </dgm:pt>
    <dgm:pt modelId="{6A22C84C-D27C-4891-B98D-33D22F5F0E43}" type="sibTrans" cxnId="{528E2DEF-17EC-4E9D-ABB2-32AD18AF274C}">
      <dgm:prSet/>
      <dgm:spPr/>
      <dgm:t>
        <a:bodyPr/>
        <a:lstStyle/>
        <a:p>
          <a:endParaRPr lang="ru-RU"/>
        </a:p>
      </dgm:t>
    </dgm:pt>
    <dgm:pt modelId="{DDEF8174-C42B-418F-A2C1-C6D47DA4B3A6}" type="pres">
      <dgm:prSet presAssocID="{964F64B9-5FA3-4DF0-B22A-9E87F257DCCA}" presName="linearFlow" presStyleCnt="0">
        <dgm:presLayoutVars>
          <dgm:dir/>
          <dgm:animLvl val="lvl"/>
          <dgm:resizeHandles/>
        </dgm:presLayoutVars>
      </dgm:prSet>
      <dgm:spPr/>
    </dgm:pt>
    <dgm:pt modelId="{232AA942-2287-417C-8CF6-2B471C179982}" type="pres">
      <dgm:prSet presAssocID="{0B6B0A8C-6A24-456E-8728-B8D031D30BBD}" presName="compositeNode" presStyleCnt="0">
        <dgm:presLayoutVars>
          <dgm:bulletEnabled val="1"/>
        </dgm:presLayoutVars>
      </dgm:prSet>
      <dgm:spPr/>
    </dgm:pt>
    <dgm:pt modelId="{D6B19522-3454-45CE-9633-3D0E1740405A}" type="pres">
      <dgm:prSet presAssocID="{0B6B0A8C-6A24-456E-8728-B8D031D30BBD}" presName="image" presStyleLbl="fgImgPlace1" presStyleIdx="0" presStyleCnt="3" custScaleX="51917" custScaleY="70673"/>
      <dgm:spPr>
        <a:xfrm>
          <a:off x="418398" y="303343"/>
          <a:ext cx="392093" cy="533744"/>
        </a:xfrm>
        <a:prstGeom prst="rect">
          <a:avLst/>
        </a:prstGeom>
        <a:solidFill>
          <a:srgbClr val="595959"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959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481631E0-8327-496A-A487-D51FC660EC97}" type="pres">
      <dgm:prSet presAssocID="{0B6B0A8C-6A24-456E-8728-B8D031D30BBD}" presName="childNode" presStyleLbl="node1" presStyleIdx="0" presStyleCnt="3" custScaleX="120519" custLinFactNeighborX="-677" custLinFactNeighborY="2358">
        <dgm:presLayoutVars>
          <dgm:bulletEnabled val="1"/>
        </dgm:presLayoutVars>
      </dgm:prSet>
      <dgm:spPr>
        <a:prstGeom prst="rect">
          <a:avLst/>
        </a:prstGeom>
      </dgm:spPr>
    </dgm:pt>
    <dgm:pt modelId="{17F62285-858D-4AC9-948A-AE10CBA2E135}" type="pres">
      <dgm:prSet presAssocID="{0B6B0A8C-6A24-456E-8728-B8D031D30BBD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7A6EB820-7F05-4F33-82AA-66F9CA7CE1F1}" type="pres">
      <dgm:prSet presAssocID="{55CF8870-02A7-492B-8F98-DA285DA9E92F}" presName="sibTrans" presStyleCnt="0"/>
      <dgm:spPr/>
    </dgm:pt>
    <dgm:pt modelId="{9754AA83-4626-4A6A-BD8F-18E2740A56D1}" type="pres">
      <dgm:prSet presAssocID="{B271F30B-6B1F-46CE-97A5-9BFCA548B8A5}" presName="compositeNode" presStyleCnt="0">
        <dgm:presLayoutVars>
          <dgm:bulletEnabled val="1"/>
        </dgm:presLayoutVars>
      </dgm:prSet>
      <dgm:spPr/>
    </dgm:pt>
    <dgm:pt modelId="{D18DEE2B-F4C4-4044-A70C-FFFEBA5EDDD7}" type="pres">
      <dgm:prSet presAssocID="{B271F30B-6B1F-46CE-97A5-9BFCA548B8A5}" presName="image" presStyleLbl="fgImgPlace1" presStyleIdx="1" presStyleCnt="3" custScaleX="39526" custScaleY="48469"/>
      <dgm:spPr>
        <a:xfrm>
          <a:off x="3407553" y="303343"/>
          <a:ext cx="298512" cy="366053"/>
        </a:xfrm>
        <a:prstGeom prst="rect">
          <a:avLst/>
        </a:prstGeom>
        <a:solidFill>
          <a:srgbClr val="595959"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959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2C9BC500-7982-4288-88B3-2295A4C55389}" type="pres">
      <dgm:prSet presAssocID="{B271F30B-6B1F-46CE-97A5-9BFCA548B8A5}" presName="childNode" presStyleLbl="node1" presStyleIdx="1" presStyleCnt="3" custScaleX="135037" custLinFactNeighborX="-2323" custLinFactNeighborY="4420">
        <dgm:presLayoutVars>
          <dgm:bulletEnabled val="1"/>
        </dgm:presLayoutVars>
      </dgm:prSet>
      <dgm:spPr>
        <a:prstGeom prst="rect">
          <a:avLst/>
        </a:prstGeom>
      </dgm:spPr>
    </dgm:pt>
    <dgm:pt modelId="{5B3C6813-2582-4863-AD10-CB9AEE81EFA4}" type="pres">
      <dgm:prSet presAssocID="{B271F30B-6B1F-46CE-97A5-9BFCA548B8A5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F5B66C40-B5B6-4DBE-B036-26000CD7AE1F}" type="pres">
      <dgm:prSet presAssocID="{A0A4ACF5-A767-427D-B890-428512E963AB}" presName="sibTrans" presStyleCnt="0"/>
      <dgm:spPr/>
    </dgm:pt>
    <dgm:pt modelId="{356CC7B8-059A-4FEC-81B1-231958BA85DB}" type="pres">
      <dgm:prSet presAssocID="{B43C6708-49A0-41A7-B321-5A2030F40DE8}" presName="compositeNode" presStyleCnt="0">
        <dgm:presLayoutVars>
          <dgm:bulletEnabled val="1"/>
        </dgm:presLayoutVars>
      </dgm:prSet>
      <dgm:spPr/>
    </dgm:pt>
    <dgm:pt modelId="{2264319C-79CB-44EE-93FB-2B073F798BEE}" type="pres">
      <dgm:prSet presAssocID="{B43C6708-49A0-41A7-B321-5A2030F40DE8}" presName="image" presStyleLbl="fgImgPlace1" presStyleIdx="2" presStyleCnt="3" custScaleX="60039" custScaleY="63808"/>
      <dgm:spPr>
        <a:xfrm>
          <a:off x="6408993" y="303343"/>
          <a:ext cx="453433" cy="481897"/>
        </a:xfrm>
        <a:prstGeom prst="rect">
          <a:avLst/>
        </a:prstGeom>
        <a:solidFill>
          <a:srgbClr val="595959"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959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86FEB62B-7D72-4599-BA37-A1DFC9EDF296}" type="pres">
      <dgm:prSet presAssocID="{B43C6708-49A0-41A7-B321-5A2030F40DE8}" presName="childNode" presStyleLbl="node1" presStyleIdx="2" presStyleCnt="3" custScaleX="130477" custLinFactNeighborX="-3671" custLinFactNeighborY="2947">
        <dgm:presLayoutVars>
          <dgm:bulletEnabled val="1"/>
        </dgm:presLayoutVars>
      </dgm:prSet>
      <dgm:spPr>
        <a:prstGeom prst="rect">
          <a:avLst/>
        </a:prstGeom>
      </dgm:spPr>
    </dgm:pt>
    <dgm:pt modelId="{D6245DA3-4364-4044-92B6-335A4F63683D}" type="pres">
      <dgm:prSet presAssocID="{B43C6708-49A0-41A7-B321-5A2030F40DE8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39B58108-F338-4F38-AAB1-BC7C4DEA7AD3}" srcId="{B271F30B-6B1F-46CE-97A5-9BFCA548B8A5}" destId="{935611E4-85CA-40B3-AF4B-8906E1EA7B92}" srcOrd="7" destOrd="0" parTransId="{16497BD1-1D2E-4B35-9FCA-14F29234E111}" sibTransId="{0A8DF9A4-1011-4A4C-AAD4-37FBCB4F1AEE}"/>
    <dgm:cxn modelId="{E313750A-D6D3-4210-BFDF-075D8A1C8FBF}" srcId="{B271F30B-6B1F-46CE-97A5-9BFCA548B8A5}" destId="{2A056F7D-2C3E-43E6-9BBA-9DAE4F6AC267}" srcOrd="6" destOrd="0" parTransId="{1FFC3D13-BB01-49CC-87F9-C110B92AB1FD}" sibTransId="{95BCE6B7-6D0B-4DF1-9739-B43B39A57474}"/>
    <dgm:cxn modelId="{D35E3212-909D-4355-83FD-F8814175D203}" type="presOf" srcId="{7FFED9D0-84D4-4FCF-A26A-72C83DFAC0FE}" destId="{2C9BC500-7982-4288-88B3-2295A4C55389}" srcOrd="0" destOrd="1" presId="urn:microsoft.com/office/officeart/2005/8/layout/hList2"/>
    <dgm:cxn modelId="{AC0B3327-C2B6-40FD-B6E4-5EE565DC45A8}" srcId="{0B6B0A8C-6A24-456E-8728-B8D031D30BBD}" destId="{24DBE5B7-7FC4-4F54-A672-3EF500AA9844}" srcOrd="1" destOrd="0" parTransId="{727B5ABD-57D3-4E94-A276-BB216EBE183D}" sibTransId="{F2D0DB98-A673-49DA-AF7A-930C3B64FEC4}"/>
    <dgm:cxn modelId="{DAAF7528-628E-4B32-9593-EC81E6CCB63F}" type="presOf" srcId="{162981E7-8D78-4A61-8E13-8D9184B92316}" destId="{481631E0-8327-496A-A487-D51FC660EC97}" srcOrd="0" destOrd="0" presId="urn:microsoft.com/office/officeart/2005/8/layout/hList2"/>
    <dgm:cxn modelId="{8826722E-006C-43C3-9365-7C44DA527B0C}" type="presOf" srcId="{21DAFE8E-B058-48A6-96C2-AB82C40ED853}" destId="{481631E0-8327-496A-A487-D51FC660EC97}" srcOrd="0" destOrd="4" presId="urn:microsoft.com/office/officeart/2005/8/layout/hList2"/>
    <dgm:cxn modelId="{CB233A34-E1A8-4C37-8759-DE32FAB220AD}" type="presOf" srcId="{F9C6CB2C-8D82-4E07-978E-4306D9D2244F}" destId="{481631E0-8327-496A-A487-D51FC660EC97}" srcOrd="0" destOrd="5" presId="urn:microsoft.com/office/officeart/2005/8/layout/hList2"/>
    <dgm:cxn modelId="{FCD15B3B-C5C7-4B41-B1EB-5A3444DF2FA6}" type="presOf" srcId="{04C01EC4-32D8-435C-BDC7-E228B7A06E73}" destId="{2C9BC500-7982-4288-88B3-2295A4C55389}" srcOrd="0" destOrd="2" presId="urn:microsoft.com/office/officeart/2005/8/layout/hList2"/>
    <dgm:cxn modelId="{46FB063D-4D23-4395-AF11-F95A523E31AC}" srcId="{964F64B9-5FA3-4DF0-B22A-9E87F257DCCA}" destId="{B43C6708-49A0-41A7-B321-5A2030F40DE8}" srcOrd="2" destOrd="0" parTransId="{267DAD62-2816-48FC-B17B-E7F5A4DBF714}" sibTransId="{239E154C-03EF-434A-A796-0A5AE871BE64}"/>
    <dgm:cxn modelId="{6831205E-CD06-4998-847B-6A5C5B266B7A}" type="presOf" srcId="{F3CD9B46-EA63-4E56-A848-F88A4000F65F}" destId="{481631E0-8327-496A-A487-D51FC660EC97}" srcOrd="0" destOrd="3" presId="urn:microsoft.com/office/officeart/2005/8/layout/hList2"/>
    <dgm:cxn modelId="{4E1B6E5E-F3D4-450A-89EB-EDE387D4D3A2}" srcId="{0B6B0A8C-6A24-456E-8728-B8D031D30BBD}" destId="{162981E7-8D78-4A61-8E13-8D9184B92316}" srcOrd="0" destOrd="0" parTransId="{2DB62557-51A9-4B53-AD1B-D747179069AD}" sibTransId="{8DF01144-01BF-4B91-9B2F-F6AB99586925}"/>
    <dgm:cxn modelId="{E822135F-A435-4A06-9B9E-22B444ED7B62}" type="presOf" srcId="{964F64B9-5FA3-4DF0-B22A-9E87F257DCCA}" destId="{DDEF8174-C42B-418F-A2C1-C6D47DA4B3A6}" srcOrd="0" destOrd="0" presId="urn:microsoft.com/office/officeart/2005/8/layout/hList2"/>
    <dgm:cxn modelId="{8EF8B261-2110-488C-B24A-3625149253DB}" srcId="{B271F30B-6B1F-46CE-97A5-9BFCA548B8A5}" destId="{7FFED9D0-84D4-4FCF-A26A-72C83DFAC0FE}" srcOrd="1" destOrd="0" parTransId="{A6F54B33-5C84-4C0C-A5D9-09C0043AF394}" sibTransId="{B3B98625-69C3-448B-90C0-B7DE8AAEBB7A}"/>
    <dgm:cxn modelId="{CC0BFA68-57CF-4621-AA6B-7E60B81ABF7A}" type="presOf" srcId="{F22E8299-AB6A-4CF7-9413-D256EA4CDA9D}" destId="{86FEB62B-7D72-4599-BA37-A1DFC9EDF296}" srcOrd="0" destOrd="1" presId="urn:microsoft.com/office/officeart/2005/8/layout/hList2"/>
    <dgm:cxn modelId="{4A51B44C-206F-4326-856B-4B6B43339748}" srcId="{0B6B0A8C-6A24-456E-8728-B8D031D30BBD}" destId="{F9C6CB2C-8D82-4E07-978E-4306D9D2244F}" srcOrd="5" destOrd="0" parTransId="{E6557BCA-E52F-484B-82E4-14EA1E6F3216}" sibTransId="{98C2E25D-0B50-4D57-8F46-8A17D87E054A}"/>
    <dgm:cxn modelId="{8F520B72-EF2F-4ABB-821A-CC7C093C273F}" type="presOf" srcId="{935611E4-85CA-40B3-AF4B-8906E1EA7B92}" destId="{2C9BC500-7982-4288-88B3-2295A4C55389}" srcOrd="0" destOrd="7" presId="urn:microsoft.com/office/officeart/2005/8/layout/hList2"/>
    <dgm:cxn modelId="{37D61753-F065-4EB4-8EA9-234CE2FFF9B2}" srcId="{B43C6708-49A0-41A7-B321-5A2030F40DE8}" destId="{0E7E3D8B-9C94-42D0-A0AB-4DF797E3AA6F}" srcOrd="0" destOrd="0" parTransId="{A81511F2-7A1C-4876-90E8-0330396A9557}" sibTransId="{5D2EAA74-792C-4969-B175-7BCF421483F7}"/>
    <dgm:cxn modelId="{839FBC74-1884-4344-A64D-1AFB1DA3F3C9}" type="presOf" srcId="{4B091A2D-E5C6-4E00-9F0D-DC02B3AC3852}" destId="{481631E0-8327-496A-A487-D51FC660EC97}" srcOrd="0" destOrd="2" presId="urn:microsoft.com/office/officeart/2005/8/layout/hList2"/>
    <dgm:cxn modelId="{B17DE555-20CA-4EBE-9A50-DEAB57773FAA}" type="presOf" srcId="{0E7E3D8B-9C94-42D0-A0AB-4DF797E3AA6F}" destId="{86FEB62B-7D72-4599-BA37-A1DFC9EDF296}" srcOrd="0" destOrd="0" presId="urn:microsoft.com/office/officeart/2005/8/layout/hList2"/>
    <dgm:cxn modelId="{4154DD78-5846-434C-8840-EB0F903F4451}" srcId="{964F64B9-5FA3-4DF0-B22A-9E87F257DCCA}" destId="{0B6B0A8C-6A24-456E-8728-B8D031D30BBD}" srcOrd="0" destOrd="0" parTransId="{F8DC952B-47E4-42AB-977B-E537969A1D3A}" sibTransId="{55CF8870-02A7-492B-8F98-DA285DA9E92F}"/>
    <dgm:cxn modelId="{7EA34A89-58A9-4477-8D92-8E3F4D12E109}" srcId="{0B6B0A8C-6A24-456E-8728-B8D031D30BBD}" destId="{21DAFE8E-B058-48A6-96C2-AB82C40ED853}" srcOrd="4" destOrd="0" parTransId="{2DF8F5B8-9134-4633-9857-55F6C23132C6}" sibTransId="{9C43E53C-F137-47A9-9E78-95B1B4BB1BD8}"/>
    <dgm:cxn modelId="{B215BE8E-19E9-459E-81C4-AE26609554B0}" srcId="{B271F30B-6B1F-46CE-97A5-9BFCA548B8A5}" destId="{CCB0CAB9-758E-4952-9116-F92F7CF516E3}" srcOrd="0" destOrd="0" parTransId="{C3B72558-B504-4C77-9822-78FA8C42F2A5}" sibTransId="{40ADDAD2-196B-4C0F-AFB1-6EAB3A53192A}"/>
    <dgm:cxn modelId="{5B9B9692-5A32-43CF-8F52-C09C24A222B9}" srcId="{0B6B0A8C-6A24-456E-8728-B8D031D30BBD}" destId="{F3CD9B46-EA63-4E56-A848-F88A4000F65F}" srcOrd="3" destOrd="0" parTransId="{03ACB87A-B2AE-44A0-81D8-ED212DC7E559}" sibTransId="{5DF2E8A3-6746-4159-9179-CAEB7FDFFAE2}"/>
    <dgm:cxn modelId="{00F63795-BBBB-42A6-99A5-78FBE6DAD4C5}" srcId="{B271F30B-6B1F-46CE-97A5-9BFCA548B8A5}" destId="{26187B12-454B-4639-8BA3-F30F7BE3BEC2}" srcOrd="4" destOrd="0" parTransId="{3809C24A-3E33-45EA-8EB8-6631CE8AC614}" sibTransId="{22240303-C2BC-4DC9-B982-0C73BD207C1B}"/>
    <dgm:cxn modelId="{4D874D98-409C-40A9-AAC4-437A32385C41}" type="presOf" srcId="{24DBE5B7-7FC4-4F54-A672-3EF500AA9844}" destId="{481631E0-8327-496A-A487-D51FC660EC97}" srcOrd="0" destOrd="1" presId="urn:microsoft.com/office/officeart/2005/8/layout/hList2"/>
    <dgm:cxn modelId="{60380AB3-A394-4B6C-8898-2FA42AE96B64}" type="presOf" srcId="{CD61206A-5F44-4326-B0C6-BF92CFAAFAF4}" destId="{2C9BC500-7982-4288-88B3-2295A4C55389}" srcOrd="0" destOrd="5" presId="urn:microsoft.com/office/officeart/2005/8/layout/hList2"/>
    <dgm:cxn modelId="{5F7E67B8-DBA5-478A-81C2-C62CE99A6C0A}" type="presOf" srcId="{26187B12-454B-4639-8BA3-F30F7BE3BEC2}" destId="{2C9BC500-7982-4288-88B3-2295A4C55389}" srcOrd="0" destOrd="4" presId="urn:microsoft.com/office/officeart/2005/8/layout/hList2"/>
    <dgm:cxn modelId="{C3CD13BD-2D89-44AE-9CB3-56D4A3BC557E}" srcId="{0B6B0A8C-6A24-456E-8728-B8D031D30BBD}" destId="{4B091A2D-E5C6-4E00-9F0D-DC02B3AC3852}" srcOrd="2" destOrd="0" parTransId="{40E0C900-B2BE-43C7-B101-29DA72142104}" sibTransId="{B5AAD32F-F527-4299-A34B-35B95B62362F}"/>
    <dgm:cxn modelId="{5C2099C3-2447-44C6-A709-106C723C53E9}" srcId="{964F64B9-5FA3-4DF0-B22A-9E87F257DCCA}" destId="{B271F30B-6B1F-46CE-97A5-9BFCA548B8A5}" srcOrd="1" destOrd="0" parTransId="{07BF05A5-CE5F-4364-8BC8-54A815AC94D9}" sibTransId="{A0A4ACF5-A767-427D-B890-428512E963AB}"/>
    <dgm:cxn modelId="{E7E34BC6-DD2C-438F-A6B0-53C6E3AA851F}" srcId="{B271F30B-6B1F-46CE-97A5-9BFCA548B8A5}" destId="{04C01EC4-32D8-435C-BDC7-E228B7A06E73}" srcOrd="2" destOrd="0" parTransId="{6CAFB335-0D6E-473D-8A93-37866FE8335E}" sibTransId="{277ED064-2805-4074-9205-ED802FE10C8C}"/>
    <dgm:cxn modelId="{C25A43CE-BA0B-4840-ACD9-D6D9AD2FA052}" type="presOf" srcId="{0B6B0A8C-6A24-456E-8728-B8D031D30BBD}" destId="{17F62285-858D-4AC9-948A-AE10CBA2E135}" srcOrd="0" destOrd="0" presId="urn:microsoft.com/office/officeart/2005/8/layout/hList2"/>
    <dgm:cxn modelId="{801CC1D8-BCCA-4967-AACD-441C284A3474}" type="presOf" srcId="{CCB0CAB9-758E-4952-9116-F92F7CF516E3}" destId="{2C9BC500-7982-4288-88B3-2295A4C55389}" srcOrd="0" destOrd="0" presId="urn:microsoft.com/office/officeart/2005/8/layout/hList2"/>
    <dgm:cxn modelId="{9C44AFDB-536A-4DF1-B33B-CBB6D2DE9EB5}" type="presOf" srcId="{2A056F7D-2C3E-43E6-9BBA-9DAE4F6AC267}" destId="{2C9BC500-7982-4288-88B3-2295A4C55389}" srcOrd="0" destOrd="6" presId="urn:microsoft.com/office/officeart/2005/8/layout/hList2"/>
    <dgm:cxn modelId="{3DE312E5-4A2A-460C-9C8B-89352C38B6A2}" type="presOf" srcId="{B271F30B-6B1F-46CE-97A5-9BFCA548B8A5}" destId="{5B3C6813-2582-4863-AD10-CB9AEE81EFA4}" srcOrd="0" destOrd="0" presId="urn:microsoft.com/office/officeart/2005/8/layout/hList2"/>
    <dgm:cxn modelId="{D8BB0CE9-8367-4AA5-B88B-F0ECBC092B7F}" srcId="{B271F30B-6B1F-46CE-97A5-9BFCA548B8A5}" destId="{A391B299-3BDA-449D-A534-A47F7A458473}" srcOrd="3" destOrd="0" parTransId="{9F8FDB7B-C80D-417C-9C38-0622E7D1E5C0}" sibTransId="{4EBFDF80-A2F0-4FB8-833E-115C287EF645}"/>
    <dgm:cxn modelId="{5A89FEEC-3617-4426-9674-0E8BE588E907}" type="presOf" srcId="{A391B299-3BDA-449D-A534-A47F7A458473}" destId="{2C9BC500-7982-4288-88B3-2295A4C55389}" srcOrd="0" destOrd="3" presId="urn:microsoft.com/office/officeart/2005/8/layout/hList2"/>
    <dgm:cxn modelId="{528E2DEF-17EC-4E9D-ABB2-32AD18AF274C}" srcId="{B43C6708-49A0-41A7-B321-5A2030F40DE8}" destId="{F22E8299-AB6A-4CF7-9413-D256EA4CDA9D}" srcOrd="1" destOrd="0" parTransId="{91BCE71F-2DBE-4021-BA56-85A69F3B7126}" sibTransId="{6A22C84C-D27C-4891-B98D-33D22F5F0E43}"/>
    <dgm:cxn modelId="{A4C823F8-435D-476A-8765-09AA6193CA5A}" srcId="{B271F30B-6B1F-46CE-97A5-9BFCA548B8A5}" destId="{CD61206A-5F44-4326-B0C6-BF92CFAAFAF4}" srcOrd="5" destOrd="0" parTransId="{2EBAEF71-E68F-4906-8872-0707830B5FFD}" sibTransId="{D66CA8FA-15EC-453B-8822-15CA2075059E}"/>
    <dgm:cxn modelId="{63246BFF-7D0E-49A7-B178-B6AB3FEC0BC0}" type="presOf" srcId="{B43C6708-49A0-41A7-B321-5A2030F40DE8}" destId="{D6245DA3-4364-4044-92B6-335A4F63683D}" srcOrd="0" destOrd="0" presId="urn:microsoft.com/office/officeart/2005/8/layout/hList2"/>
    <dgm:cxn modelId="{C4B6A318-F73B-4FCD-AA8D-B379D9D31F90}" type="presParOf" srcId="{DDEF8174-C42B-418F-A2C1-C6D47DA4B3A6}" destId="{232AA942-2287-417C-8CF6-2B471C179982}" srcOrd="0" destOrd="0" presId="urn:microsoft.com/office/officeart/2005/8/layout/hList2"/>
    <dgm:cxn modelId="{968D0810-73AC-4BA3-A93E-CE0DC0309055}" type="presParOf" srcId="{232AA942-2287-417C-8CF6-2B471C179982}" destId="{D6B19522-3454-45CE-9633-3D0E1740405A}" srcOrd="0" destOrd="0" presId="urn:microsoft.com/office/officeart/2005/8/layout/hList2"/>
    <dgm:cxn modelId="{DB9C6D72-8368-415E-9E85-E55B253FF79A}" type="presParOf" srcId="{232AA942-2287-417C-8CF6-2B471C179982}" destId="{481631E0-8327-496A-A487-D51FC660EC97}" srcOrd="1" destOrd="0" presId="urn:microsoft.com/office/officeart/2005/8/layout/hList2"/>
    <dgm:cxn modelId="{CE631944-3DE7-4031-9BB5-7F8B9E64B073}" type="presParOf" srcId="{232AA942-2287-417C-8CF6-2B471C179982}" destId="{17F62285-858D-4AC9-948A-AE10CBA2E135}" srcOrd="2" destOrd="0" presId="urn:microsoft.com/office/officeart/2005/8/layout/hList2"/>
    <dgm:cxn modelId="{720D19B3-9F40-4166-8954-C35D19C44BAA}" type="presParOf" srcId="{DDEF8174-C42B-418F-A2C1-C6D47DA4B3A6}" destId="{7A6EB820-7F05-4F33-82AA-66F9CA7CE1F1}" srcOrd="1" destOrd="0" presId="urn:microsoft.com/office/officeart/2005/8/layout/hList2"/>
    <dgm:cxn modelId="{8D797B07-E36A-42F8-BE7E-2CD50B23D873}" type="presParOf" srcId="{DDEF8174-C42B-418F-A2C1-C6D47DA4B3A6}" destId="{9754AA83-4626-4A6A-BD8F-18E2740A56D1}" srcOrd="2" destOrd="0" presId="urn:microsoft.com/office/officeart/2005/8/layout/hList2"/>
    <dgm:cxn modelId="{4155B9AF-607A-438A-B7ED-7C4AAF277C2D}" type="presParOf" srcId="{9754AA83-4626-4A6A-BD8F-18E2740A56D1}" destId="{D18DEE2B-F4C4-4044-A70C-FFFEBA5EDDD7}" srcOrd="0" destOrd="0" presId="urn:microsoft.com/office/officeart/2005/8/layout/hList2"/>
    <dgm:cxn modelId="{505CACAD-76CF-415D-B77B-928DD828BA49}" type="presParOf" srcId="{9754AA83-4626-4A6A-BD8F-18E2740A56D1}" destId="{2C9BC500-7982-4288-88B3-2295A4C55389}" srcOrd="1" destOrd="0" presId="urn:microsoft.com/office/officeart/2005/8/layout/hList2"/>
    <dgm:cxn modelId="{E96EBB07-2885-4B70-9617-30D67E8BB01C}" type="presParOf" srcId="{9754AA83-4626-4A6A-BD8F-18E2740A56D1}" destId="{5B3C6813-2582-4863-AD10-CB9AEE81EFA4}" srcOrd="2" destOrd="0" presId="urn:microsoft.com/office/officeart/2005/8/layout/hList2"/>
    <dgm:cxn modelId="{18F5DBCB-B6AD-44BD-8F9F-B5B5FA2C9A8A}" type="presParOf" srcId="{DDEF8174-C42B-418F-A2C1-C6D47DA4B3A6}" destId="{F5B66C40-B5B6-4DBE-B036-26000CD7AE1F}" srcOrd="3" destOrd="0" presId="urn:microsoft.com/office/officeart/2005/8/layout/hList2"/>
    <dgm:cxn modelId="{0C3D07E4-88A3-41A4-92C0-020D346ACE47}" type="presParOf" srcId="{DDEF8174-C42B-418F-A2C1-C6D47DA4B3A6}" destId="{356CC7B8-059A-4FEC-81B1-231958BA85DB}" srcOrd="4" destOrd="0" presId="urn:microsoft.com/office/officeart/2005/8/layout/hList2"/>
    <dgm:cxn modelId="{2F253B47-7E69-4266-9CD2-4588FB98A79B}" type="presParOf" srcId="{356CC7B8-059A-4FEC-81B1-231958BA85DB}" destId="{2264319C-79CB-44EE-93FB-2B073F798BEE}" srcOrd="0" destOrd="0" presId="urn:microsoft.com/office/officeart/2005/8/layout/hList2"/>
    <dgm:cxn modelId="{11F48664-6B6F-470B-B0E1-A458FC9A082A}" type="presParOf" srcId="{356CC7B8-059A-4FEC-81B1-231958BA85DB}" destId="{86FEB62B-7D72-4599-BA37-A1DFC9EDF296}" srcOrd="1" destOrd="0" presId="urn:microsoft.com/office/officeart/2005/8/layout/hList2"/>
    <dgm:cxn modelId="{73998046-B55F-4A83-A434-EF617910B59D}" type="presParOf" srcId="{356CC7B8-059A-4FEC-81B1-231958BA85DB}" destId="{D6245DA3-4364-4044-92B6-335A4F63683D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C5FCC3-490D-41CC-9D8B-656C415073D0}" type="doc">
      <dgm:prSet loTypeId="urn:microsoft.com/office/officeart/2005/8/layout/venn2" loCatId="relationship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9E91B3A-49E8-4E98-B54E-773CE5E2FE9D}">
      <dgm:prSet phldrT="[Текст]"/>
      <dgm:spPr/>
      <dgm:t>
        <a:bodyPr/>
        <a:lstStyle/>
        <a:p>
          <a:r>
            <a:rPr lang="en-US" dirty="0"/>
            <a:t>TAM</a:t>
          </a:r>
        </a:p>
        <a:p>
          <a:r>
            <a:rPr lang="ru-RU" dirty="0"/>
            <a:t>203,5</a:t>
          </a:r>
          <a:r>
            <a:rPr lang="en-US" dirty="0"/>
            <a:t> </a:t>
          </a:r>
          <a:r>
            <a:rPr lang="ru-RU" dirty="0"/>
            <a:t>млн руб.</a:t>
          </a:r>
        </a:p>
      </dgm:t>
    </dgm:pt>
    <dgm:pt modelId="{B9D8FFCC-06D9-4EBB-9F4B-7FBC1DBE58B2}" type="parTrans" cxnId="{E39E1526-1B66-443D-A537-4FCFC079BED5}">
      <dgm:prSet/>
      <dgm:spPr/>
      <dgm:t>
        <a:bodyPr/>
        <a:lstStyle/>
        <a:p>
          <a:endParaRPr lang="ru-RU"/>
        </a:p>
      </dgm:t>
    </dgm:pt>
    <dgm:pt modelId="{BC21C1AE-4E28-4FD6-BD00-8108DFC45C7F}" type="sibTrans" cxnId="{E39E1526-1B66-443D-A537-4FCFC079BED5}">
      <dgm:prSet/>
      <dgm:spPr/>
      <dgm:t>
        <a:bodyPr/>
        <a:lstStyle/>
        <a:p>
          <a:endParaRPr lang="ru-RU"/>
        </a:p>
      </dgm:t>
    </dgm:pt>
    <dgm:pt modelId="{05580D6C-2927-49F2-8F0C-826D01014655}">
      <dgm:prSet phldrT="[Текст]"/>
      <dgm:spPr/>
      <dgm:t>
        <a:bodyPr/>
        <a:lstStyle/>
        <a:p>
          <a:r>
            <a:rPr lang="en-US" dirty="0"/>
            <a:t>SAM</a:t>
          </a:r>
          <a:endParaRPr lang="ru-RU" dirty="0"/>
        </a:p>
        <a:p>
          <a:r>
            <a:rPr lang="ru-RU" dirty="0"/>
            <a:t>101,7 млн руб.</a:t>
          </a:r>
        </a:p>
      </dgm:t>
    </dgm:pt>
    <dgm:pt modelId="{A233DA71-4AE7-4FD0-8CE1-CB715105755B}" type="parTrans" cxnId="{BAF80726-2009-4E4F-8E30-C01933765851}">
      <dgm:prSet/>
      <dgm:spPr/>
      <dgm:t>
        <a:bodyPr/>
        <a:lstStyle/>
        <a:p>
          <a:endParaRPr lang="ru-RU"/>
        </a:p>
      </dgm:t>
    </dgm:pt>
    <dgm:pt modelId="{B6391246-9BD7-4100-8656-FA0F123DC870}" type="sibTrans" cxnId="{BAF80726-2009-4E4F-8E30-C01933765851}">
      <dgm:prSet/>
      <dgm:spPr/>
      <dgm:t>
        <a:bodyPr/>
        <a:lstStyle/>
        <a:p>
          <a:endParaRPr lang="ru-RU"/>
        </a:p>
      </dgm:t>
    </dgm:pt>
    <dgm:pt modelId="{E55C5D65-4927-49E7-9339-174574B2B4C4}">
      <dgm:prSet phldrT="[Текст]"/>
      <dgm:spPr/>
      <dgm:t>
        <a:bodyPr/>
        <a:lstStyle/>
        <a:p>
          <a:r>
            <a:rPr lang="en-US" dirty="0"/>
            <a:t>SOM</a:t>
          </a:r>
          <a:endParaRPr lang="ru-RU" dirty="0"/>
        </a:p>
        <a:p>
          <a:r>
            <a:rPr lang="ru-RU" dirty="0"/>
            <a:t>31 млн руб.</a:t>
          </a:r>
        </a:p>
        <a:p>
          <a:r>
            <a:rPr lang="ru-RU" dirty="0"/>
            <a:t>к 2030 г.</a:t>
          </a:r>
        </a:p>
      </dgm:t>
    </dgm:pt>
    <dgm:pt modelId="{E82DE057-9FA6-49E7-811A-18EA0FC60913}" type="parTrans" cxnId="{89D8D3FE-BE38-45CD-AADE-7409FE387E3B}">
      <dgm:prSet/>
      <dgm:spPr/>
      <dgm:t>
        <a:bodyPr/>
        <a:lstStyle/>
        <a:p>
          <a:endParaRPr lang="ru-RU"/>
        </a:p>
      </dgm:t>
    </dgm:pt>
    <dgm:pt modelId="{018EC5E2-797F-437B-A14F-F64796251096}" type="sibTrans" cxnId="{89D8D3FE-BE38-45CD-AADE-7409FE387E3B}">
      <dgm:prSet/>
      <dgm:spPr/>
      <dgm:t>
        <a:bodyPr/>
        <a:lstStyle/>
        <a:p>
          <a:endParaRPr lang="ru-RU"/>
        </a:p>
      </dgm:t>
    </dgm:pt>
    <dgm:pt modelId="{AF5D7C07-95A3-4A93-99ED-50A6D421449C}" type="pres">
      <dgm:prSet presAssocID="{EFC5FCC3-490D-41CC-9D8B-656C415073D0}" presName="Name0" presStyleCnt="0">
        <dgm:presLayoutVars>
          <dgm:chMax val="7"/>
          <dgm:resizeHandles val="exact"/>
        </dgm:presLayoutVars>
      </dgm:prSet>
      <dgm:spPr/>
    </dgm:pt>
    <dgm:pt modelId="{E6A073FE-05EB-4335-8514-54C5F76E6B52}" type="pres">
      <dgm:prSet presAssocID="{EFC5FCC3-490D-41CC-9D8B-656C415073D0}" presName="comp1" presStyleCnt="0"/>
      <dgm:spPr/>
    </dgm:pt>
    <dgm:pt modelId="{B0C7BEEA-D2DC-4215-866B-BA5724842370}" type="pres">
      <dgm:prSet presAssocID="{EFC5FCC3-490D-41CC-9D8B-656C415073D0}" presName="circle1" presStyleLbl="node1" presStyleIdx="0" presStyleCnt="3"/>
      <dgm:spPr/>
    </dgm:pt>
    <dgm:pt modelId="{B6A8ABE3-9787-4B48-801B-B5C275221B92}" type="pres">
      <dgm:prSet presAssocID="{EFC5FCC3-490D-41CC-9D8B-656C415073D0}" presName="c1text" presStyleLbl="node1" presStyleIdx="0" presStyleCnt="3">
        <dgm:presLayoutVars>
          <dgm:bulletEnabled val="1"/>
        </dgm:presLayoutVars>
      </dgm:prSet>
      <dgm:spPr/>
    </dgm:pt>
    <dgm:pt modelId="{47205367-F564-48EB-A30C-D936DDECA460}" type="pres">
      <dgm:prSet presAssocID="{EFC5FCC3-490D-41CC-9D8B-656C415073D0}" presName="comp2" presStyleCnt="0"/>
      <dgm:spPr/>
    </dgm:pt>
    <dgm:pt modelId="{2F70A762-24AE-479F-B358-7DA7DFC5B122}" type="pres">
      <dgm:prSet presAssocID="{EFC5FCC3-490D-41CC-9D8B-656C415073D0}" presName="circle2" presStyleLbl="node1" presStyleIdx="1" presStyleCnt="3"/>
      <dgm:spPr/>
    </dgm:pt>
    <dgm:pt modelId="{56836E0C-45A0-4B8D-AB53-A325D4F469FA}" type="pres">
      <dgm:prSet presAssocID="{EFC5FCC3-490D-41CC-9D8B-656C415073D0}" presName="c2text" presStyleLbl="node1" presStyleIdx="1" presStyleCnt="3">
        <dgm:presLayoutVars>
          <dgm:bulletEnabled val="1"/>
        </dgm:presLayoutVars>
      </dgm:prSet>
      <dgm:spPr/>
    </dgm:pt>
    <dgm:pt modelId="{CF83F802-38A7-43F4-B3FD-3DE70C6B1E9E}" type="pres">
      <dgm:prSet presAssocID="{EFC5FCC3-490D-41CC-9D8B-656C415073D0}" presName="comp3" presStyleCnt="0"/>
      <dgm:spPr/>
    </dgm:pt>
    <dgm:pt modelId="{E3896706-4F96-47E9-9341-FD5AE7021BE0}" type="pres">
      <dgm:prSet presAssocID="{EFC5FCC3-490D-41CC-9D8B-656C415073D0}" presName="circle3" presStyleLbl="node1" presStyleIdx="2" presStyleCnt="3"/>
      <dgm:spPr/>
    </dgm:pt>
    <dgm:pt modelId="{6E476013-3F2C-4286-86E2-150FED4FEEB6}" type="pres">
      <dgm:prSet presAssocID="{EFC5FCC3-490D-41CC-9D8B-656C415073D0}" presName="c3text" presStyleLbl="node1" presStyleIdx="2" presStyleCnt="3">
        <dgm:presLayoutVars>
          <dgm:bulletEnabled val="1"/>
        </dgm:presLayoutVars>
      </dgm:prSet>
      <dgm:spPr/>
    </dgm:pt>
  </dgm:ptLst>
  <dgm:cxnLst>
    <dgm:cxn modelId="{1268360B-218F-4834-AC29-645E5B2317F0}" type="presOf" srcId="{E55C5D65-4927-49E7-9339-174574B2B4C4}" destId="{E3896706-4F96-47E9-9341-FD5AE7021BE0}" srcOrd="0" destOrd="0" presId="urn:microsoft.com/office/officeart/2005/8/layout/venn2"/>
    <dgm:cxn modelId="{BAF80726-2009-4E4F-8E30-C01933765851}" srcId="{EFC5FCC3-490D-41CC-9D8B-656C415073D0}" destId="{05580D6C-2927-49F2-8F0C-826D01014655}" srcOrd="1" destOrd="0" parTransId="{A233DA71-4AE7-4FD0-8CE1-CB715105755B}" sibTransId="{B6391246-9BD7-4100-8656-FA0F123DC870}"/>
    <dgm:cxn modelId="{E39E1526-1B66-443D-A537-4FCFC079BED5}" srcId="{EFC5FCC3-490D-41CC-9D8B-656C415073D0}" destId="{39E91B3A-49E8-4E98-B54E-773CE5E2FE9D}" srcOrd="0" destOrd="0" parTransId="{B9D8FFCC-06D9-4EBB-9F4B-7FBC1DBE58B2}" sibTransId="{BC21C1AE-4E28-4FD6-BD00-8108DFC45C7F}"/>
    <dgm:cxn modelId="{9C86FF4B-CC98-44F1-8A2A-622309F412DE}" type="presOf" srcId="{39E91B3A-49E8-4E98-B54E-773CE5E2FE9D}" destId="{B0C7BEEA-D2DC-4215-866B-BA5724842370}" srcOrd="0" destOrd="0" presId="urn:microsoft.com/office/officeart/2005/8/layout/venn2"/>
    <dgm:cxn modelId="{3CB0F281-73AA-4B1C-9F0B-5503B6674EE0}" type="presOf" srcId="{05580D6C-2927-49F2-8F0C-826D01014655}" destId="{56836E0C-45A0-4B8D-AB53-A325D4F469FA}" srcOrd="1" destOrd="0" presId="urn:microsoft.com/office/officeart/2005/8/layout/venn2"/>
    <dgm:cxn modelId="{2E0A6382-6869-4FBB-897B-2A31EECC458F}" type="presOf" srcId="{E55C5D65-4927-49E7-9339-174574B2B4C4}" destId="{6E476013-3F2C-4286-86E2-150FED4FEEB6}" srcOrd="1" destOrd="0" presId="urn:microsoft.com/office/officeart/2005/8/layout/venn2"/>
    <dgm:cxn modelId="{9361D893-8E3F-4DE8-BE13-F4B288800C0F}" type="presOf" srcId="{EFC5FCC3-490D-41CC-9D8B-656C415073D0}" destId="{AF5D7C07-95A3-4A93-99ED-50A6D421449C}" srcOrd="0" destOrd="0" presId="urn:microsoft.com/office/officeart/2005/8/layout/venn2"/>
    <dgm:cxn modelId="{590C97D8-E679-4885-816C-91564ACEB73D}" type="presOf" srcId="{39E91B3A-49E8-4E98-B54E-773CE5E2FE9D}" destId="{B6A8ABE3-9787-4B48-801B-B5C275221B92}" srcOrd="1" destOrd="0" presId="urn:microsoft.com/office/officeart/2005/8/layout/venn2"/>
    <dgm:cxn modelId="{89D8D3FE-BE38-45CD-AADE-7409FE387E3B}" srcId="{EFC5FCC3-490D-41CC-9D8B-656C415073D0}" destId="{E55C5D65-4927-49E7-9339-174574B2B4C4}" srcOrd="2" destOrd="0" parTransId="{E82DE057-9FA6-49E7-811A-18EA0FC60913}" sibTransId="{018EC5E2-797F-437B-A14F-F64796251096}"/>
    <dgm:cxn modelId="{02EB40FF-6898-44E6-A398-2D7D99AB13B5}" type="presOf" srcId="{05580D6C-2927-49F2-8F0C-826D01014655}" destId="{2F70A762-24AE-479F-B358-7DA7DFC5B122}" srcOrd="0" destOrd="0" presId="urn:microsoft.com/office/officeart/2005/8/layout/venn2"/>
    <dgm:cxn modelId="{58D15D92-704A-4E9D-8809-F5CB1F3B9491}" type="presParOf" srcId="{AF5D7C07-95A3-4A93-99ED-50A6D421449C}" destId="{E6A073FE-05EB-4335-8514-54C5F76E6B52}" srcOrd="0" destOrd="0" presId="urn:microsoft.com/office/officeart/2005/8/layout/venn2"/>
    <dgm:cxn modelId="{45BC20CE-3CE3-4B94-AD7F-1820E3693C4B}" type="presParOf" srcId="{E6A073FE-05EB-4335-8514-54C5F76E6B52}" destId="{B0C7BEEA-D2DC-4215-866B-BA5724842370}" srcOrd="0" destOrd="0" presId="urn:microsoft.com/office/officeart/2005/8/layout/venn2"/>
    <dgm:cxn modelId="{326198FD-2342-477C-B9E0-303BB08CD643}" type="presParOf" srcId="{E6A073FE-05EB-4335-8514-54C5F76E6B52}" destId="{B6A8ABE3-9787-4B48-801B-B5C275221B92}" srcOrd="1" destOrd="0" presId="urn:microsoft.com/office/officeart/2005/8/layout/venn2"/>
    <dgm:cxn modelId="{A933AB3D-CCAF-49BD-A388-A89D6E54F340}" type="presParOf" srcId="{AF5D7C07-95A3-4A93-99ED-50A6D421449C}" destId="{47205367-F564-48EB-A30C-D936DDECA460}" srcOrd="1" destOrd="0" presId="urn:microsoft.com/office/officeart/2005/8/layout/venn2"/>
    <dgm:cxn modelId="{31459C2F-BAD6-4E1B-A2F2-062F4DE54154}" type="presParOf" srcId="{47205367-F564-48EB-A30C-D936DDECA460}" destId="{2F70A762-24AE-479F-B358-7DA7DFC5B122}" srcOrd="0" destOrd="0" presId="urn:microsoft.com/office/officeart/2005/8/layout/venn2"/>
    <dgm:cxn modelId="{9F0DCBEA-60F2-48C8-8BE2-855CF3410CF4}" type="presParOf" srcId="{47205367-F564-48EB-A30C-D936DDECA460}" destId="{56836E0C-45A0-4B8D-AB53-A325D4F469FA}" srcOrd="1" destOrd="0" presId="urn:microsoft.com/office/officeart/2005/8/layout/venn2"/>
    <dgm:cxn modelId="{47EC778E-9ABF-4504-A4FF-8AFD52772D0E}" type="presParOf" srcId="{AF5D7C07-95A3-4A93-99ED-50A6D421449C}" destId="{CF83F802-38A7-43F4-B3FD-3DE70C6B1E9E}" srcOrd="2" destOrd="0" presId="urn:microsoft.com/office/officeart/2005/8/layout/venn2"/>
    <dgm:cxn modelId="{86144B0C-2C83-4EC5-BD9B-2B17077B6290}" type="presParOf" srcId="{CF83F802-38A7-43F4-B3FD-3DE70C6B1E9E}" destId="{E3896706-4F96-47E9-9341-FD5AE7021BE0}" srcOrd="0" destOrd="0" presId="urn:microsoft.com/office/officeart/2005/8/layout/venn2"/>
    <dgm:cxn modelId="{BF4C66DD-419B-42B7-82DD-B5F30F7B9C81}" type="presParOf" srcId="{CF83F802-38A7-43F4-B3FD-3DE70C6B1E9E}" destId="{6E476013-3F2C-4286-86E2-150FED4FEEB6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F62285-858D-4AC9-948A-AE10CBA2E135}">
      <dsp:nvSpPr>
        <dsp:cNvPr id="0" name=""/>
        <dsp:cNvSpPr/>
      </dsp:nvSpPr>
      <dsp:spPr>
        <a:xfrm rot="16200000">
          <a:off x="-1700531" y="2908091"/>
          <a:ext cx="4526359" cy="4922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34173" bIns="0" numCol="1" spcCol="1270" anchor="t" anchorCtr="0">
          <a:noAutofit/>
        </a:bodyPr>
        <a:lstStyle/>
        <a:p>
          <a:pPr marL="0" lvl="0" indent="0" algn="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7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>
        <a:off x="-1700531" y="2908091"/>
        <a:ext cx="4526359" cy="492290"/>
      </dsp:txXfrm>
    </dsp:sp>
    <dsp:sp modelId="{481631E0-8327-496A-A487-D51FC660EC97}">
      <dsp:nvSpPr>
        <dsp:cNvPr id="0" name=""/>
        <dsp:cNvSpPr/>
      </dsp:nvSpPr>
      <dsp:spPr>
        <a:xfrm>
          <a:off x="540616" y="997789"/>
          <a:ext cx="2955281" cy="4526359"/>
        </a:xfrm>
        <a:prstGeom prst="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959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434173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Март: </a:t>
          </a:r>
          <a:r>
            <a:rPr lang="ru-RU" sz="1400" b="0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маркетинговое исследование рынка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Апрель</a:t>
          </a:r>
          <a:r>
            <a:rPr lang="ru-RU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: подготовка заявки на получение гранта по программе СТАРТ-1.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Сентябрь</a:t>
          </a:r>
          <a:r>
            <a:rPr lang="ru-RU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: заключение договора на грант по программе СТАРТ-1 и создание юридического лица, найм двух работников.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Октябрь</a:t>
          </a:r>
          <a:r>
            <a:rPr lang="ru-RU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: разработка технического проекта и конструкторской документации.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Декабрь</a:t>
          </a:r>
          <a:r>
            <a:rPr lang="ru-RU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: заключение договора ГПХ с программистом и слесарем.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200" kern="1200" dirty="0">
            <a:solidFill>
              <a:srgbClr val="595959">
                <a:hueOff val="0"/>
                <a:satOff val="0"/>
                <a:lumOff val="0"/>
                <a:alphaOff val="0"/>
              </a:srgbClr>
            </a:solidFill>
            <a:latin typeface="Times New Roman" pitchFamily="18" charset="0"/>
            <a:ea typeface="+mn-ea"/>
            <a:cs typeface="Times New Roman" pitchFamily="18" charset="0"/>
          </a:endParaRPr>
        </a:p>
      </dsp:txBody>
      <dsp:txXfrm>
        <a:off x="540616" y="997789"/>
        <a:ext cx="2955281" cy="4526359"/>
      </dsp:txXfrm>
    </dsp:sp>
    <dsp:sp modelId="{D6B19522-3454-45CE-9633-3D0E1740405A}">
      <dsp:nvSpPr>
        <dsp:cNvPr id="0" name=""/>
        <dsp:cNvSpPr/>
      </dsp:nvSpPr>
      <dsp:spPr>
        <a:xfrm>
          <a:off x="553210" y="385608"/>
          <a:ext cx="511164" cy="695832"/>
        </a:xfrm>
        <a:prstGeom prst="rect">
          <a:avLst/>
        </a:prstGeom>
        <a:solidFill>
          <a:srgbClr val="595959"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959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3C6813-2582-4863-AD10-CB9AEE81EFA4}">
      <dsp:nvSpPr>
        <dsp:cNvPr id="0" name=""/>
        <dsp:cNvSpPr/>
      </dsp:nvSpPr>
      <dsp:spPr>
        <a:xfrm rot="16200000">
          <a:off x="2136318" y="2798783"/>
          <a:ext cx="4526359" cy="4922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34173" bIns="0" numCol="1" spcCol="1270" anchor="t" anchorCtr="0">
          <a:noAutofit/>
        </a:bodyPr>
        <a:lstStyle/>
        <a:p>
          <a:pPr marL="0" lvl="0" indent="0" algn="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7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>
        <a:off x="2136318" y="2798783"/>
        <a:ext cx="4526359" cy="492290"/>
      </dsp:txXfrm>
    </dsp:sp>
    <dsp:sp modelId="{2C9BC500-7982-4288-88B3-2295A4C55389}">
      <dsp:nvSpPr>
        <dsp:cNvPr id="0" name=""/>
        <dsp:cNvSpPr/>
      </dsp:nvSpPr>
      <dsp:spPr>
        <a:xfrm>
          <a:off x="4159104" y="981814"/>
          <a:ext cx="3311281" cy="4526359"/>
        </a:xfrm>
        <a:prstGeom prst="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959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434173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Май</a:t>
          </a:r>
          <a:r>
            <a:rPr lang="ru-RU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: создание опытного образца и  проведение предварительных испытаний.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Июнь: </a:t>
          </a:r>
          <a:r>
            <a:rPr lang="ru-RU" sz="1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подача заявки на выдачу патента на полезную модель;</a:t>
          </a:r>
          <a:r>
            <a:rPr lang="ru-RU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 создание сайта организации.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Июль:</a:t>
          </a:r>
          <a:r>
            <a:rPr lang="ru-RU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 доработка продукта и конструкторской документации по результатам испытаний; поиск инвестиций (собственные средства, субсидии, льготные кредиты).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Август</a:t>
          </a:r>
          <a:r>
            <a:rPr lang="ru-RU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: регистрация в </a:t>
          </a:r>
          <a:r>
            <a:rPr lang="ru-RU" sz="1400" kern="1200" dirty="0" err="1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ЦИТиС</a:t>
          </a:r>
          <a:r>
            <a:rPr lang="ru-RU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, поставка единичных образцов продукции индустриальному партнеру.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Сентябрь: </a:t>
          </a:r>
          <a:r>
            <a:rPr lang="ru-RU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найм двух работников; рассылка коммерческих предложений.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Октябрь: </a:t>
          </a:r>
          <a:r>
            <a:rPr lang="ru-RU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аренда помещения; закупка комплектующих.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Декабрь: </a:t>
          </a:r>
          <a:r>
            <a:rPr lang="ru-RU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рассылка коммерческих предложений.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200" kern="1200" dirty="0">
            <a:solidFill>
              <a:srgbClr val="595959">
                <a:hueOff val="0"/>
                <a:satOff val="0"/>
                <a:lumOff val="0"/>
                <a:alphaOff val="0"/>
              </a:srgbClr>
            </a:solidFill>
            <a:latin typeface="Times New Roman" pitchFamily="18" charset="0"/>
            <a:ea typeface="+mn-ea"/>
            <a:cs typeface="Times New Roman" pitchFamily="18" charset="0"/>
          </a:endParaRPr>
        </a:p>
      </dsp:txBody>
      <dsp:txXfrm>
        <a:off x="4159104" y="981814"/>
        <a:ext cx="3311281" cy="4526359"/>
      </dsp:txXfrm>
    </dsp:sp>
    <dsp:sp modelId="{D18DEE2B-F4C4-4044-A70C-FFFEBA5EDDD7}">
      <dsp:nvSpPr>
        <dsp:cNvPr id="0" name=""/>
        <dsp:cNvSpPr/>
      </dsp:nvSpPr>
      <dsp:spPr>
        <a:xfrm>
          <a:off x="4451061" y="385608"/>
          <a:ext cx="389165" cy="477216"/>
        </a:xfrm>
        <a:prstGeom prst="rect">
          <a:avLst/>
        </a:prstGeom>
        <a:solidFill>
          <a:srgbClr val="595959"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959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245DA3-4364-4044-92B6-335A4F63683D}">
      <dsp:nvSpPr>
        <dsp:cNvPr id="0" name=""/>
        <dsp:cNvSpPr/>
      </dsp:nvSpPr>
      <dsp:spPr>
        <a:xfrm rot="16200000">
          <a:off x="6151169" y="2874296"/>
          <a:ext cx="4526359" cy="4922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34173" bIns="0" numCol="1" spcCol="1270" anchor="t" anchorCtr="0">
          <a:noAutofit/>
        </a:bodyPr>
        <a:lstStyle/>
        <a:p>
          <a:pPr marL="0" lvl="0" indent="0" algn="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7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>
        <a:off x="6151169" y="2874296"/>
        <a:ext cx="4526359" cy="492290"/>
      </dsp:txXfrm>
    </dsp:sp>
    <dsp:sp modelId="{86FEB62B-7D72-4599-BA37-A1DFC9EDF296}">
      <dsp:nvSpPr>
        <dsp:cNvPr id="0" name=""/>
        <dsp:cNvSpPr/>
      </dsp:nvSpPr>
      <dsp:spPr>
        <a:xfrm>
          <a:off x="8196809" y="990653"/>
          <a:ext cx="3199464" cy="4526359"/>
        </a:xfrm>
        <a:prstGeom prst="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959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434173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Январь</a:t>
          </a:r>
          <a:r>
            <a:rPr lang="ru-RU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: начало продаж продукта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Апрель: </a:t>
          </a:r>
          <a:r>
            <a:rPr lang="ru-RU" sz="1400" kern="1200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участие в выставке.</a:t>
          </a:r>
        </a:p>
      </dsp:txBody>
      <dsp:txXfrm>
        <a:off x="8196809" y="990653"/>
        <a:ext cx="3199464" cy="4526359"/>
      </dsp:txXfrm>
    </dsp:sp>
    <dsp:sp modelId="{2264319C-79CB-44EE-93FB-2B073F798BEE}">
      <dsp:nvSpPr>
        <dsp:cNvPr id="0" name=""/>
        <dsp:cNvSpPr/>
      </dsp:nvSpPr>
      <dsp:spPr>
        <a:xfrm>
          <a:off x="8364928" y="385608"/>
          <a:ext cx="591132" cy="628241"/>
        </a:xfrm>
        <a:prstGeom prst="rect">
          <a:avLst/>
        </a:prstGeom>
        <a:solidFill>
          <a:srgbClr val="595959"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959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C7BEEA-D2DC-4215-866B-BA5724842370}">
      <dsp:nvSpPr>
        <dsp:cNvPr id="0" name=""/>
        <dsp:cNvSpPr/>
      </dsp:nvSpPr>
      <dsp:spPr>
        <a:xfrm>
          <a:off x="94436" y="0"/>
          <a:ext cx="4143017" cy="41430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TAM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203,5</a:t>
          </a:r>
          <a:r>
            <a:rPr lang="en-US" sz="1200" kern="1200" dirty="0"/>
            <a:t> </a:t>
          </a:r>
          <a:r>
            <a:rPr lang="ru-RU" sz="1200" kern="1200" dirty="0"/>
            <a:t>млн руб.</a:t>
          </a:r>
        </a:p>
      </dsp:txBody>
      <dsp:txXfrm>
        <a:off x="1441952" y="207150"/>
        <a:ext cx="1447984" cy="621452"/>
      </dsp:txXfrm>
    </dsp:sp>
    <dsp:sp modelId="{2F70A762-24AE-479F-B358-7DA7DFC5B122}">
      <dsp:nvSpPr>
        <dsp:cNvPr id="0" name=""/>
        <dsp:cNvSpPr/>
      </dsp:nvSpPr>
      <dsp:spPr>
        <a:xfrm>
          <a:off x="612313" y="1035754"/>
          <a:ext cx="3107262" cy="31072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SAM</a:t>
          </a:r>
          <a:endParaRPr lang="ru-RU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101,7 млн руб.</a:t>
          </a:r>
        </a:p>
      </dsp:txBody>
      <dsp:txXfrm>
        <a:off x="1441952" y="1229958"/>
        <a:ext cx="1447984" cy="582611"/>
      </dsp:txXfrm>
    </dsp:sp>
    <dsp:sp modelId="{E3896706-4F96-47E9-9341-FD5AE7021BE0}">
      <dsp:nvSpPr>
        <dsp:cNvPr id="0" name=""/>
        <dsp:cNvSpPr/>
      </dsp:nvSpPr>
      <dsp:spPr>
        <a:xfrm>
          <a:off x="1130190" y="2071508"/>
          <a:ext cx="2071508" cy="20715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SOM</a:t>
          </a:r>
          <a:endParaRPr lang="ru-RU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31 млн руб.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к 2030 г.</a:t>
          </a:r>
        </a:p>
      </dsp:txBody>
      <dsp:txXfrm>
        <a:off x="1433556" y="2589385"/>
        <a:ext cx="1464777" cy="10357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5062149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9" name="Google Shape;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9382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02474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606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subTitle" idx="1"/>
          </p:nvPr>
        </p:nvSpPr>
        <p:spPr>
          <a:xfrm>
            <a:off x="415680" y="3536584"/>
            <a:ext cx="11360160" cy="554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44609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934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Title, Conten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3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body" idx="1"/>
          </p:nvPr>
        </p:nvSpPr>
        <p:spPr>
          <a:xfrm>
            <a:off x="415680" y="1536480"/>
            <a:ext cx="11360160" cy="455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124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itle, 2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4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body" idx="1"/>
          </p:nvPr>
        </p:nvSpPr>
        <p:spPr>
          <a:xfrm>
            <a:off x="415680" y="1536480"/>
            <a:ext cx="5543520" cy="455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body" idx="2"/>
          </p:nvPr>
        </p:nvSpPr>
        <p:spPr>
          <a:xfrm>
            <a:off x="6237120" y="1536480"/>
            <a:ext cx="5543520" cy="455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64551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5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62676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Centered Tex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6"/>
          <p:cNvSpPr txBox="1">
            <a:spLocks noGrp="1"/>
          </p:cNvSpPr>
          <p:nvPr>
            <p:ph type="subTitle" idx="1"/>
          </p:nvPr>
        </p:nvSpPr>
        <p:spPr>
          <a:xfrm>
            <a:off x="415680" y="2085784"/>
            <a:ext cx="11360160" cy="554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0473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itle, 2 Content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7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7"/>
          <p:cNvSpPr txBox="1">
            <a:spLocks noGrp="1"/>
          </p:cNvSpPr>
          <p:nvPr>
            <p:ph type="body" idx="1"/>
          </p:nvPr>
        </p:nvSpPr>
        <p:spPr>
          <a:xfrm>
            <a:off x="415680" y="153648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27"/>
          <p:cNvSpPr txBox="1">
            <a:spLocks noGrp="1"/>
          </p:cNvSpPr>
          <p:nvPr>
            <p:ph type="body" idx="2"/>
          </p:nvPr>
        </p:nvSpPr>
        <p:spPr>
          <a:xfrm>
            <a:off x="6237120" y="1536480"/>
            <a:ext cx="5543520" cy="455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body" idx="3"/>
          </p:nvPr>
        </p:nvSpPr>
        <p:spPr>
          <a:xfrm>
            <a:off x="415680" y="391584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81943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Title Content and 2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8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8"/>
          <p:cNvSpPr txBox="1">
            <a:spLocks noGrp="1"/>
          </p:cNvSpPr>
          <p:nvPr>
            <p:ph type="body" idx="1"/>
          </p:nvPr>
        </p:nvSpPr>
        <p:spPr>
          <a:xfrm>
            <a:off x="415680" y="1536480"/>
            <a:ext cx="5543520" cy="455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8"/>
          <p:cNvSpPr txBox="1">
            <a:spLocks noGrp="1"/>
          </p:cNvSpPr>
          <p:nvPr>
            <p:ph type="body" idx="2"/>
          </p:nvPr>
        </p:nvSpPr>
        <p:spPr>
          <a:xfrm>
            <a:off x="6237120" y="153648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8"/>
          <p:cNvSpPr txBox="1">
            <a:spLocks noGrp="1"/>
          </p:cNvSpPr>
          <p:nvPr>
            <p:ph type="body" idx="3"/>
          </p:nvPr>
        </p:nvSpPr>
        <p:spPr>
          <a:xfrm>
            <a:off x="6237120" y="391584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6304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itle, 2 Content over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9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body" idx="1"/>
          </p:nvPr>
        </p:nvSpPr>
        <p:spPr>
          <a:xfrm>
            <a:off x="415680" y="153648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9"/>
          <p:cNvSpPr txBox="1">
            <a:spLocks noGrp="1"/>
          </p:cNvSpPr>
          <p:nvPr>
            <p:ph type="body" idx="2"/>
          </p:nvPr>
        </p:nvSpPr>
        <p:spPr>
          <a:xfrm>
            <a:off x="6237120" y="153648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9"/>
          <p:cNvSpPr txBox="1">
            <a:spLocks noGrp="1"/>
          </p:cNvSpPr>
          <p:nvPr>
            <p:ph type="body" idx="3"/>
          </p:nvPr>
        </p:nvSpPr>
        <p:spPr>
          <a:xfrm>
            <a:off x="415680" y="3915840"/>
            <a:ext cx="1136016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20369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Title, Content over Conte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0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body" idx="1"/>
          </p:nvPr>
        </p:nvSpPr>
        <p:spPr>
          <a:xfrm>
            <a:off x="415680" y="1536480"/>
            <a:ext cx="1136016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body" idx="2"/>
          </p:nvPr>
        </p:nvSpPr>
        <p:spPr>
          <a:xfrm>
            <a:off x="415680" y="3915840"/>
            <a:ext cx="1136016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8439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Title, 4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1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1"/>
          <p:cNvSpPr txBox="1">
            <a:spLocks noGrp="1"/>
          </p:cNvSpPr>
          <p:nvPr>
            <p:ph type="body" idx="1"/>
          </p:nvPr>
        </p:nvSpPr>
        <p:spPr>
          <a:xfrm>
            <a:off x="415680" y="153648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2"/>
          </p:nvPr>
        </p:nvSpPr>
        <p:spPr>
          <a:xfrm>
            <a:off x="6237120" y="153648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body" idx="3"/>
          </p:nvPr>
        </p:nvSpPr>
        <p:spPr>
          <a:xfrm>
            <a:off x="415680" y="391584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body" idx="4"/>
          </p:nvPr>
        </p:nvSpPr>
        <p:spPr>
          <a:xfrm>
            <a:off x="6237120" y="3915840"/>
            <a:ext cx="554352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34195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2"/>
          <p:cNvSpPr txBox="1">
            <a:spLocks noGrp="1"/>
          </p:cNvSpPr>
          <p:nvPr>
            <p:ph type="title"/>
          </p:nvPr>
        </p:nvSpPr>
        <p:spPr>
          <a:xfrm>
            <a:off x="415680" y="670181"/>
            <a:ext cx="1136016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2"/>
          <p:cNvSpPr txBox="1">
            <a:spLocks noGrp="1"/>
          </p:cNvSpPr>
          <p:nvPr>
            <p:ph type="body" idx="1"/>
          </p:nvPr>
        </p:nvSpPr>
        <p:spPr>
          <a:xfrm>
            <a:off x="415680" y="1536480"/>
            <a:ext cx="365760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32"/>
          <p:cNvSpPr txBox="1">
            <a:spLocks noGrp="1"/>
          </p:cNvSpPr>
          <p:nvPr>
            <p:ph type="body" idx="2"/>
          </p:nvPr>
        </p:nvSpPr>
        <p:spPr>
          <a:xfrm>
            <a:off x="4256640" y="1536480"/>
            <a:ext cx="365760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32"/>
          <p:cNvSpPr txBox="1">
            <a:spLocks noGrp="1"/>
          </p:cNvSpPr>
          <p:nvPr>
            <p:ph type="body" idx="3"/>
          </p:nvPr>
        </p:nvSpPr>
        <p:spPr>
          <a:xfrm>
            <a:off x="8097600" y="1536480"/>
            <a:ext cx="365760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32"/>
          <p:cNvSpPr txBox="1">
            <a:spLocks noGrp="1"/>
          </p:cNvSpPr>
          <p:nvPr>
            <p:ph type="body" idx="4"/>
          </p:nvPr>
        </p:nvSpPr>
        <p:spPr>
          <a:xfrm>
            <a:off x="415680" y="3915840"/>
            <a:ext cx="365760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32"/>
          <p:cNvSpPr txBox="1">
            <a:spLocks noGrp="1"/>
          </p:cNvSpPr>
          <p:nvPr>
            <p:ph type="body" idx="5"/>
          </p:nvPr>
        </p:nvSpPr>
        <p:spPr>
          <a:xfrm>
            <a:off x="4256640" y="3915840"/>
            <a:ext cx="365760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body" idx="6"/>
          </p:nvPr>
        </p:nvSpPr>
        <p:spPr>
          <a:xfrm>
            <a:off x="8097600" y="3915840"/>
            <a:ext cx="3657600" cy="217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820053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77768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5951659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05558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375" indent="-228589" defTabSz="412731">
              <a:lnSpc>
                <a:spcPct val="100000"/>
              </a:lnSpc>
              <a:spcBef>
                <a:spcPts val="0"/>
              </a:spcBef>
              <a:defRPr sz="1800" b="1"/>
            </a:lvl2pPr>
            <a:lvl3pPr marL="838161" indent="-228589" defTabSz="412731">
              <a:lnSpc>
                <a:spcPct val="100000"/>
              </a:lnSpc>
              <a:spcBef>
                <a:spcPts val="0"/>
              </a:spcBef>
              <a:defRPr sz="1800" b="1"/>
            </a:lvl3pPr>
            <a:lvl4pPr marL="1142947" indent="-228589" defTabSz="412731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733" indent="-228589" defTabSz="412731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</p:spPr>
        <p:txBody>
          <a:bodyPr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A4B7D94B-7166-495F-F7F5-FEADFC81131C}"/>
              </a:ext>
            </a:extLst>
          </p:cNvPr>
          <p:cNvSpPr txBox="1"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 defTabSz="554492" rtl="0">
              <a:buClrTx/>
            </a:pPr>
            <a:fld id="{B0489526-BA99-4733-AEC4-101D6143F289}" type="slidenum">
              <a:rPr lang="ru-RU" altLang="ru-RU" sz="1092" kern="1200" smtClean="0">
                <a:solidFill>
                  <a:prstClr val="black"/>
                </a:solidFill>
                <a:latin typeface="Gilroy"/>
                <a:ea typeface="+mn-ea"/>
                <a:cs typeface="+mn-cs"/>
              </a:rPr>
              <a:pPr defTabSz="554492" rtl="0">
                <a:buClrTx/>
              </a:pPr>
              <a:t>‹#›</a:t>
            </a:fld>
            <a:endParaRPr lang="ru-RU" altLang="ru-RU" sz="1092" kern="1200">
              <a:solidFill>
                <a:prstClr val="black"/>
              </a:solidFill>
              <a:latin typeface="Gilro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1909354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26521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014070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7372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415680" y="992640"/>
            <a:ext cx="11360160" cy="2736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sldNum" idx="12"/>
          </p:nvPr>
        </p:nvSpPr>
        <p:spPr>
          <a:xfrm>
            <a:off x="11296800" y="6217440"/>
            <a:ext cx="731040" cy="524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Google Shape;8;p15"/>
          <p:cNvSpPr txBox="1">
            <a:spLocks noGrp="1"/>
          </p:cNvSpPr>
          <p:nvPr>
            <p:ph type="body" idx="1"/>
          </p:nvPr>
        </p:nvSpPr>
        <p:spPr>
          <a:xfrm>
            <a:off x="609600" y="1604640"/>
            <a:ext cx="1097232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778567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10629CF-10CA-8B6A-4733-1DBF04317230}"/>
              </a:ext>
            </a:extLst>
          </p:cNvPr>
          <p:cNvGrpSpPr/>
          <p:nvPr userDrawn="1"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A9CABD2D-30FD-9256-79CB-436AF9EE2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47F4E153-CBCE-9309-89EF-F64E69322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Прямоугольник">
              <a:extLst>
                <a:ext uri="{FF2B5EF4-FFF2-40B4-BE49-F238E27FC236}">
                  <a16:creationId xmlns:a16="http://schemas.microsoft.com/office/drawing/2014/main" id="{380527E8-3B18-E5E5-0110-9560F3AC8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Прямоугольник">
              <a:extLst>
                <a:ext uri="{FF2B5EF4-FFF2-40B4-BE49-F238E27FC236}">
                  <a16:creationId xmlns:a16="http://schemas.microsoft.com/office/drawing/2014/main" id="{CD700213-111B-C0C6-F64C-C31AB6A67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E8E87C2D-6745-0207-2153-51940CF6B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FD48D0B4-16E8-BB20-F631-63C06F235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CE488FD2-63D9-28DD-9402-CDF9039C2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86D85FBD-EFD2-C6A5-A63D-3360367BF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BFD85403-139B-47EA-41BC-C0C072761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Прямоугольник">
            <a:extLst>
              <a:ext uri="{FF2B5EF4-FFF2-40B4-BE49-F238E27FC236}">
                <a16:creationId xmlns:a16="http://schemas.microsoft.com/office/drawing/2014/main" id="{FFF8CBD4-87DD-13A3-9A8F-990F8245B4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-7697"/>
            <a:ext cx="696871" cy="1760415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id="{1F8319DE-6B1F-876E-A3B0-D65172202F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1751131"/>
            <a:ext cx="696871" cy="1760413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Прямоугольник">
            <a:extLst>
              <a:ext uri="{FF2B5EF4-FFF2-40B4-BE49-F238E27FC236}">
                <a16:creationId xmlns:a16="http://schemas.microsoft.com/office/drawing/2014/main" id="{2838CEC7-A244-778B-A37A-50A2324147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3505195"/>
            <a:ext cx="696871" cy="1760415"/>
          </a:xfrm>
          <a:prstGeom prst="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" name="Прямоугольник">
            <a:extLst>
              <a:ext uri="{FF2B5EF4-FFF2-40B4-BE49-F238E27FC236}">
                <a16:creationId xmlns:a16="http://schemas.microsoft.com/office/drawing/2014/main" id="{E419DE2C-BC4D-CFD3-59F5-4006E7D3F6D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5264021"/>
            <a:ext cx="696871" cy="1290547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Номер слайда 135">
            <a:extLst>
              <a:ext uri="{FF2B5EF4-FFF2-40B4-BE49-F238E27FC236}">
                <a16:creationId xmlns:a16="http://schemas.microsoft.com/office/drawing/2014/main" id="{983BEB8E-615E-2599-CF07-A65202253448}"/>
              </a:ext>
            </a:extLst>
          </p:cNvPr>
          <p:cNvSpPr txBox="1">
            <a:spLocks/>
          </p:cNvSpPr>
          <p:nvPr userDrawn="1"/>
        </p:nvSpPr>
        <p:spPr>
          <a:xfrm>
            <a:off x="8988425" y="6564183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89526-BA99-4733-AEC4-101D6143F289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0291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</p:sldLayoutIdLst>
  <p:txStyles>
    <p:titleStyle>
      <a:lvl1pPr algn="l" defTabSz="91435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8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7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6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05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83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62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41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20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9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8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6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15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94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73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2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"/>
          <p:cNvSpPr txBox="1"/>
          <p:nvPr/>
        </p:nvSpPr>
        <p:spPr>
          <a:xfrm>
            <a:off x="316761" y="1620917"/>
            <a:ext cx="11360000" cy="3837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algn="ctr" defTabSz="1219170" hangingPunct="1">
              <a:buClr>
                <a:srgbClr val="000000"/>
              </a:buClr>
              <a:buSzPts val="4400"/>
            </a:pPr>
            <a:r>
              <a:rPr lang="ru-RU" sz="5400" dirty="0">
                <a:solidFill>
                  <a:srgbClr val="8F00FF"/>
                </a:solidFill>
                <a:ea typeface="Arial"/>
                <a:cs typeface="Arial"/>
                <a:sym typeface="Arial"/>
              </a:rPr>
              <a:t>Устройство для скашивания растительности в охранной зоне сети газораспределения </a:t>
            </a:r>
          </a:p>
        </p:txBody>
      </p:sp>
      <p:pic>
        <p:nvPicPr>
          <p:cNvPr id="62" name="Google Shape;62;p1"/>
          <p:cNvPicPr preferRelativeResize="0"/>
          <p:nvPr/>
        </p:nvPicPr>
        <p:blipFill rotWithShape="1">
          <a:blip r:embed="rId3">
            <a:alphaModFix/>
          </a:blip>
          <a:srcRect r="7391" b="14665"/>
          <a:stretch/>
        </p:blipFill>
        <p:spPr>
          <a:xfrm>
            <a:off x="5064240" y="505907"/>
            <a:ext cx="2673120" cy="121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" y="6541901"/>
            <a:ext cx="12191999" cy="292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82468" y="423300"/>
            <a:ext cx="3510433" cy="129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9099" y="423300"/>
            <a:ext cx="4768633" cy="1549467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18D37C4-E7CC-2A20-E6F9-798FC353D44C}"/>
              </a:ext>
            </a:extLst>
          </p:cNvPr>
          <p:cNvSpPr txBox="1"/>
          <p:nvPr/>
        </p:nvSpPr>
        <p:spPr>
          <a:xfrm>
            <a:off x="609152" y="2349501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0" marR="0" lvl="8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1B1B1B"/>
              </a:solidFill>
              <a:effectLst/>
              <a:uLnTx/>
              <a:uFillTx/>
              <a:latin typeface="Gilroy-Light"/>
              <a:sym typeface="Gilroy-Light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13035EA5-CF0C-77EB-93BD-1F7CDD4EA0C3}"/>
              </a:ext>
            </a:extLst>
          </p:cNvPr>
          <p:cNvSpPr txBox="1">
            <a:spLocks/>
          </p:cNvSpPr>
          <p:nvPr/>
        </p:nvSpPr>
        <p:spPr>
          <a:xfrm>
            <a:off x="111511" y="65370"/>
            <a:ext cx="8472264" cy="622552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 lvl="0">
              <a:lnSpc>
                <a:spcPct val="100000"/>
              </a:lnSpc>
              <a:spcBef>
                <a:spcPts val="55"/>
              </a:spcBef>
            </a:pPr>
            <a:r>
              <a:rPr lang="ru-RU" sz="4000" cap="all" dirty="0">
                <a:solidFill>
                  <a:srgbClr val="8F00FF"/>
                </a:solidFill>
              </a:rPr>
              <a:t>ПРОБЛЕМА</a:t>
            </a:r>
            <a:r>
              <a:rPr lang="ru-RU" sz="3200" cap="all" dirty="0">
                <a:solidFill>
                  <a:srgbClr val="8F00FF"/>
                </a:solidFill>
              </a:rPr>
              <a:t> </a:t>
            </a:r>
            <a:endParaRPr kumimoji="0" lang="ru-RU" sz="3200" b="0" i="0" u="none" strike="noStrike" kern="1200" cap="all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Black"/>
              <a:ea typeface="+mj-ea"/>
              <a:cs typeface="+mj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6838BBF-F8BD-425A-ABAF-D13528B38F2F}"/>
              </a:ext>
            </a:extLst>
          </p:cNvPr>
          <p:cNvSpPr/>
          <p:nvPr/>
        </p:nvSpPr>
        <p:spPr>
          <a:xfrm>
            <a:off x="111511" y="1011479"/>
            <a:ext cx="1147133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hangingPunct="1">
              <a:buClr>
                <a:srgbClr val="000000"/>
              </a:buClr>
            </a:pPr>
            <a:r>
              <a:rPr lang="ru-RU" sz="3200" dirty="0">
                <a:solidFill>
                  <a:srgbClr val="9F00FF"/>
                </a:solidFill>
                <a:latin typeface="+mj-lt"/>
                <a:ea typeface="Courier New"/>
                <a:cs typeface="Courier New"/>
                <a:sym typeface="Courier New"/>
              </a:rPr>
              <a:t>Генеральный директор </a:t>
            </a:r>
            <a:r>
              <a:rPr lang="ru-RU" sz="3200" dirty="0">
                <a:ea typeface="Courier New"/>
                <a:cs typeface="Courier New"/>
                <a:sym typeface="Courier New"/>
              </a:rPr>
              <a:t>региональных структур  П</a:t>
            </a:r>
            <a:r>
              <a:rPr lang="ru-RU" sz="3200" dirty="0">
                <a:latin typeface="+mj-lt"/>
                <a:ea typeface="Courier New"/>
                <a:cs typeface="Courier New"/>
                <a:sym typeface="Courier New"/>
              </a:rPr>
              <a:t>АО «Газпром» </a:t>
            </a:r>
            <a:r>
              <a:rPr lang="ru-RU" sz="3200" dirty="0">
                <a:solidFill>
                  <a:srgbClr val="9F00FF"/>
                </a:solidFill>
                <a:latin typeface="+mj-lt"/>
                <a:ea typeface="Courier New"/>
                <a:cs typeface="Courier New"/>
                <a:sym typeface="Courier New"/>
              </a:rPr>
              <a:t>хочет сократить время </a:t>
            </a:r>
            <a:r>
              <a:rPr lang="ru-RU" sz="3200" dirty="0">
                <a:solidFill>
                  <a:schemeClr val="tx1"/>
                </a:solidFill>
                <a:latin typeface="+mj-lt"/>
                <a:ea typeface="Courier New"/>
                <a:cs typeface="Courier New"/>
                <a:sym typeface="Courier New"/>
              </a:rPr>
              <a:t>выполнения</a:t>
            </a:r>
            <a:r>
              <a:rPr lang="ru-RU" sz="3200" dirty="0">
                <a:latin typeface="+mj-lt"/>
                <a:ea typeface="Courier New"/>
                <a:cs typeface="Courier New"/>
                <a:sym typeface="Courier New"/>
              </a:rPr>
              <a:t> уборки территории от растительности не менее , чем на </a:t>
            </a:r>
            <a:r>
              <a:rPr lang="ru-RU" sz="3200" dirty="0">
                <a:solidFill>
                  <a:srgbClr val="9F00FF"/>
                </a:solidFill>
                <a:latin typeface="+mj-lt"/>
                <a:ea typeface="Courier New"/>
                <a:cs typeface="Courier New"/>
                <a:sym typeface="Courier New"/>
              </a:rPr>
              <a:t>20%</a:t>
            </a:r>
            <a:r>
              <a:rPr lang="ru-RU" sz="3200" dirty="0">
                <a:latin typeface="+mj-lt"/>
                <a:ea typeface="Courier New"/>
                <a:cs typeface="Courier New"/>
                <a:sym typeface="Courier New"/>
              </a:rPr>
              <a:t>. </a:t>
            </a:r>
          </a:p>
          <a:p>
            <a:pPr lvl="0" hangingPunct="1">
              <a:buClr>
                <a:srgbClr val="000000"/>
              </a:buClr>
            </a:pPr>
            <a:endParaRPr lang="ru-RU" sz="3200" dirty="0">
              <a:latin typeface="+mj-lt"/>
              <a:ea typeface="Courier New"/>
              <a:cs typeface="Courier New"/>
              <a:sym typeface="Courier New"/>
            </a:endParaRPr>
          </a:p>
          <a:p>
            <a:pPr lvl="0" hangingPunct="1">
              <a:buClr>
                <a:srgbClr val="000000"/>
              </a:buClr>
            </a:pPr>
            <a:r>
              <a:rPr lang="ru-RU" sz="3200" dirty="0">
                <a:latin typeface="+mj-lt"/>
                <a:ea typeface="Courier New"/>
                <a:cs typeface="Courier New"/>
                <a:sym typeface="Courier New"/>
              </a:rPr>
              <a:t>Но </a:t>
            </a:r>
            <a:r>
              <a:rPr lang="ru-RU" sz="3200" dirty="0">
                <a:solidFill>
                  <a:srgbClr val="9F00FF"/>
                </a:solidFill>
                <a:latin typeface="+mj-lt"/>
                <a:ea typeface="Courier New"/>
                <a:cs typeface="Courier New"/>
                <a:sym typeface="Courier New"/>
              </a:rPr>
              <a:t>не может</a:t>
            </a:r>
            <a:r>
              <a:rPr lang="ru-RU" sz="3200" dirty="0">
                <a:latin typeface="+mj-lt"/>
                <a:ea typeface="Courier New"/>
                <a:cs typeface="Courier New"/>
                <a:sym typeface="Courier New"/>
              </a:rPr>
              <a:t>, потому что технологии предприятия характеризуются </a:t>
            </a:r>
            <a:r>
              <a:rPr lang="ru-RU" sz="3200" dirty="0">
                <a:solidFill>
                  <a:srgbClr val="9F00FF"/>
                </a:solidFill>
                <a:latin typeface="+mj-lt"/>
                <a:ea typeface="Courier New"/>
                <a:cs typeface="Courier New"/>
                <a:sym typeface="Courier New"/>
              </a:rPr>
              <a:t>значительными временными затратами</a:t>
            </a:r>
            <a:r>
              <a:rPr lang="ru-RU" sz="3200" dirty="0">
                <a:latin typeface="+mj-lt"/>
                <a:ea typeface="Courier New"/>
                <a:cs typeface="Courier New"/>
                <a:sym typeface="Courier New"/>
              </a:rPr>
              <a:t>.</a:t>
            </a:r>
          </a:p>
          <a:p>
            <a:pPr lvl="0" hangingPunct="1">
              <a:buClr>
                <a:srgbClr val="000000"/>
              </a:buClr>
            </a:pPr>
            <a:endParaRPr lang="ru-RU" sz="3200" dirty="0">
              <a:latin typeface="+mj-lt"/>
              <a:ea typeface="Courier New"/>
              <a:cs typeface="Courier New"/>
              <a:sym typeface="Courier New"/>
            </a:endParaRPr>
          </a:p>
          <a:p>
            <a:pPr lvl="0" hangingPunct="1">
              <a:buClr>
                <a:srgbClr val="000000"/>
              </a:buClr>
            </a:pPr>
            <a:r>
              <a:rPr lang="ru-RU" sz="3200" dirty="0">
                <a:latin typeface="+mj-lt"/>
                <a:ea typeface="Courier New"/>
                <a:cs typeface="Courier New"/>
                <a:sym typeface="Courier New"/>
              </a:rPr>
              <a:t>А имеющиеся на рынке технические решения не позволяют достичь желаемых результатов.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3A9BED8C-401A-4781-97F0-4E1750C197F9}"/>
              </a:ext>
            </a:extLst>
          </p:cNvPr>
          <p:cNvGrpSpPr/>
          <p:nvPr/>
        </p:nvGrpSpPr>
        <p:grpSpPr>
          <a:xfrm>
            <a:off x="0" y="687923"/>
            <a:ext cx="5978769" cy="101656"/>
            <a:chOff x="0" y="692501"/>
            <a:chExt cx="2624903" cy="97077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A123629C-9683-4B15-8B73-08F82191B61E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1A39E784-1A42-4B92-8625-21099C3C24F2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C6151CF1-7D5C-4A94-B050-CE97E57F092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E141E122-30AE-4F8C-B4C8-83DAB195F6E7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3ED2044D-7F24-4A93-9AC0-88D2CAFAD45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5078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24526" y="2970"/>
            <a:ext cx="6518934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dirty="0"/>
              <a:t>ЦЕННОСТЬ</a:t>
            </a:r>
            <a:r>
              <a:rPr lang="ru-RU" sz="3600" dirty="0"/>
              <a:t>	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FE74F12-CD82-4DAC-86AC-B5439967545B}"/>
              </a:ext>
            </a:extLst>
          </p:cNvPr>
          <p:cNvSpPr/>
          <p:nvPr/>
        </p:nvSpPr>
        <p:spPr>
          <a:xfrm>
            <a:off x="497064" y="1031051"/>
            <a:ext cx="11358313" cy="4930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hangingPunct="1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100"/>
            </a:pPr>
            <a:r>
              <a:rPr lang="ru-RU" sz="3200" dirty="0">
                <a:latin typeface="Gilroy-Black (Заголовки)"/>
                <a:cs typeface="Arial"/>
                <a:sym typeface="Arial"/>
              </a:rPr>
              <a:t>Наш </a:t>
            </a:r>
            <a:r>
              <a:rPr lang="ru-RU" sz="3200" b="1" dirty="0" err="1">
                <a:solidFill>
                  <a:srgbClr val="8F00FF"/>
                </a:solidFill>
                <a:latin typeface="Gilroy-Black (Заголовки)"/>
                <a:cs typeface="Arial"/>
                <a:sym typeface="Arial"/>
              </a:rPr>
              <a:t>апапрат</a:t>
            </a:r>
            <a:r>
              <a:rPr lang="ru-RU" sz="3200" dirty="0">
                <a:solidFill>
                  <a:schemeClr val="tx1"/>
                </a:solidFill>
                <a:latin typeface="Gilroy-Black (Заголовки)"/>
                <a:cs typeface="Arial"/>
                <a:sym typeface="Arial"/>
              </a:rPr>
              <a:t>, </a:t>
            </a:r>
            <a:r>
              <a:rPr lang="ru-RU" sz="3200" dirty="0">
                <a:latin typeface="Gilroy-Black (Заголовки)"/>
                <a:ea typeface="Century Gothic"/>
                <a:cs typeface="Century Gothic"/>
                <a:sym typeface="Century Gothic"/>
              </a:rPr>
              <a:t>представляющий из себя автоматизированное беспилотное устройство по культивации густой растительности,  имеет следующие преимущества: </a:t>
            </a:r>
          </a:p>
          <a:p>
            <a:pPr marL="457200" lvl="0" indent="-457200" hangingPunct="1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ru-RU" sz="3200" dirty="0">
                <a:latin typeface="Gilroy-Black (Заголовки)"/>
                <a:cs typeface="Arial"/>
                <a:sym typeface="Arial"/>
              </a:rPr>
              <a:t>Будет </a:t>
            </a:r>
            <a:r>
              <a:rPr lang="ru-RU" sz="3200" b="1" dirty="0">
                <a:latin typeface="Gilroy-Black (Заголовки)"/>
                <a:cs typeface="Arial"/>
                <a:sym typeface="Arial"/>
              </a:rPr>
              <a:t> </a:t>
            </a:r>
            <a:r>
              <a:rPr lang="ru-RU" sz="3200" dirty="0">
                <a:latin typeface="Gilroy-Black (Заголовки)"/>
                <a:cs typeface="Arial"/>
                <a:sym typeface="Arial"/>
              </a:rPr>
              <a:t>полностью </a:t>
            </a:r>
            <a:r>
              <a:rPr lang="ru-RU" sz="3200" b="1" dirty="0">
                <a:solidFill>
                  <a:srgbClr val="8F00FF"/>
                </a:solidFill>
                <a:latin typeface="Gilroy-Black (Заголовки)"/>
                <a:cs typeface="Arial"/>
                <a:sym typeface="Arial"/>
              </a:rPr>
              <a:t>беспилотным</a:t>
            </a:r>
          </a:p>
          <a:p>
            <a:pPr marL="457200" lvl="0" indent="-457200" hangingPunct="1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  <a:latin typeface="Gilroy-Black (Заголовки)"/>
                <a:cs typeface="Arial"/>
                <a:sym typeface="Arial"/>
              </a:rPr>
              <a:t>Будет</a:t>
            </a:r>
            <a:r>
              <a:rPr lang="ru-RU" sz="3200" b="1" i="1" dirty="0">
                <a:solidFill>
                  <a:srgbClr val="8F00FF"/>
                </a:solidFill>
                <a:latin typeface="Gilroy-Black (Заголовки)"/>
                <a:cs typeface="Arial"/>
                <a:sym typeface="Arial"/>
              </a:rPr>
              <a:t> </a:t>
            </a:r>
            <a:r>
              <a:rPr lang="ru-RU" sz="3200" b="1" dirty="0">
                <a:solidFill>
                  <a:srgbClr val="8F00FF"/>
                </a:solidFill>
                <a:latin typeface="Gilroy-Black (Заголовки)"/>
                <a:cs typeface="Arial"/>
                <a:sym typeface="Arial"/>
              </a:rPr>
              <a:t>безопасным для окружающей среды</a:t>
            </a:r>
            <a:r>
              <a:rPr lang="ru-RU" sz="3200" dirty="0">
                <a:solidFill>
                  <a:schemeClr val="tx1"/>
                </a:solidFill>
                <a:latin typeface="Gilroy-Black (Заголовки)"/>
                <a:cs typeface="Arial"/>
                <a:sym typeface="Arial"/>
              </a:rPr>
              <a:t>(в отличие от аналогов, использующих химические вещества)</a:t>
            </a: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2"/>
            <a:ext cx="6963508" cy="48538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264351" y="9471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ПРОДУКТ/РЕШЕНИЕ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81F8499-83E9-4FF8-A941-52CE261F8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35" y="1196031"/>
            <a:ext cx="4683419" cy="351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00D20E5-3B0F-41CE-BD1F-5EB1EB1B1487}"/>
              </a:ext>
            </a:extLst>
          </p:cNvPr>
          <p:cNvCxnSpPr>
            <a:cxnSpLocks/>
          </p:cNvCxnSpPr>
          <p:nvPr/>
        </p:nvCxnSpPr>
        <p:spPr>
          <a:xfrm>
            <a:off x="860843" y="2452770"/>
            <a:ext cx="311422" cy="38313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1DCC30F-88DC-4B98-BF1A-F98FFC7482D4}"/>
              </a:ext>
            </a:extLst>
          </p:cNvPr>
          <p:cNvSpPr/>
          <p:nvPr/>
        </p:nvSpPr>
        <p:spPr>
          <a:xfrm>
            <a:off x="616691" y="2097243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1.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45485A8-1882-457C-9C26-5C97FE968829}"/>
              </a:ext>
            </a:extLst>
          </p:cNvPr>
          <p:cNvSpPr/>
          <p:nvPr/>
        </p:nvSpPr>
        <p:spPr>
          <a:xfrm>
            <a:off x="4106363" y="1347472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2.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60F784DE-EE24-4E36-B57C-BFF9EF3D345E}"/>
              </a:ext>
            </a:extLst>
          </p:cNvPr>
          <p:cNvCxnSpPr>
            <a:cxnSpLocks/>
          </p:cNvCxnSpPr>
          <p:nvPr/>
        </p:nvCxnSpPr>
        <p:spPr>
          <a:xfrm flipH="1">
            <a:off x="3816667" y="1653779"/>
            <a:ext cx="323855" cy="50114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25E02B3-D9E8-40CD-97E4-841FBD9C0E1E}"/>
              </a:ext>
            </a:extLst>
          </p:cNvPr>
          <p:cNvSpPr/>
          <p:nvPr/>
        </p:nvSpPr>
        <p:spPr>
          <a:xfrm>
            <a:off x="6198076" y="2142277"/>
            <a:ext cx="41569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Gilroy-Black (Заголовки)"/>
              </a:rPr>
              <a:t>3)Волнообразная косилка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30F43D02-2EA1-4C40-93D1-67F095F5BD9D}"/>
              </a:ext>
            </a:extLst>
          </p:cNvPr>
          <p:cNvCxnSpPr>
            <a:cxnSpLocks/>
            <a:endCxn id="1026" idx="2"/>
          </p:cNvCxnSpPr>
          <p:nvPr/>
        </p:nvCxnSpPr>
        <p:spPr>
          <a:xfrm>
            <a:off x="2808084" y="4354752"/>
            <a:ext cx="336661" cy="35384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07AC1680-A304-4B0D-9C5A-16F42A2A4A5E}"/>
              </a:ext>
            </a:extLst>
          </p:cNvPr>
          <p:cNvSpPr/>
          <p:nvPr/>
        </p:nvSpPr>
        <p:spPr>
          <a:xfrm>
            <a:off x="6198076" y="1238969"/>
            <a:ext cx="41008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Gilroy-Black (Заголовки)"/>
              </a:rPr>
              <a:t>1) </a:t>
            </a:r>
            <a:r>
              <a:rPr lang="ru-RU" sz="2800" dirty="0" err="1">
                <a:latin typeface="Gilroy-Black (Заголовки)"/>
              </a:rPr>
              <a:t>Ротарно-катковый</a:t>
            </a:r>
            <a:r>
              <a:rPr lang="ru-RU" sz="2800" dirty="0">
                <a:latin typeface="Gilroy-Black (Заголовки)"/>
              </a:rPr>
              <a:t> плуг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BD34B5E4-54A3-4DFE-B189-5C8539DC5148}"/>
              </a:ext>
            </a:extLst>
          </p:cNvPr>
          <p:cNvSpPr/>
          <p:nvPr/>
        </p:nvSpPr>
        <p:spPr>
          <a:xfrm>
            <a:off x="6198076" y="1675197"/>
            <a:ext cx="55931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Gilroy-Black (Заголовки)"/>
              </a:rPr>
              <a:t>2)Автоматизированное устройство 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DD7A4D6D-A2FD-48B5-877E-EBD96F3A87C0}"/>
              </a:ext>
            </a:extLst>
          </p:cNvPr>
          <p:cNvSpPr/>
          <p:nvPr/>
        </p:nvSpPr>
        <p:spPr>
          <a:xfrm>
            <a:off x="3112679" y="4670478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3.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C7CE7F52-364F-4AD5-95EB-73D1524315F6}"/>
              </a:ext>
            </a:extLst>
          </p:cNvPr>
          <p:cNvSpPr/>
          <p:nvPr/>
        </p:nvSpPr>
        <p:spPr>
          <a:xfrm>
            <a:off x="5469375" y="1554537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4.</a:t>
            </a:r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4FFFEFDB-54FD-4D6F-A19B-C1629910A47B}"/>
              </a:ext>
            </a:extLst>
          </p:cNvPr>
          <p:cNvCxnSpPr>
            <a:cxnSpLocks/>
          </p:cNvCxnSpPr>
          <p:nvPr/>
        </p:nvCxnSpPr>
        <p:spPr>
          <a:xfrm flipH="1">
            <a:off x="5094056" y="1838445"/>
            <a:ext cx="392398" cy="31647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33E6E711-2F92-41C7-8A07-79D8C2AB3556}"/>
              </a:ext>
            </a:extLst>
          </p:cNvPr>
          <p:cNvSpPr/>
          <p:nvPr/>
        </p:nvSpPr>
        <p:spPr>
          <a:xfrm>
            <a:off x="6198076" y="2643876"/>
            <a:ext cx="3542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Gilroy-Black (Заголовки)"/>
              </a:rPr>
              <a:t>4)Датчики расстояния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7E9BAE61-1EAD-46DC-8E6B-E250F7C0B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034" y="3833123"/>
            <a:ext cx="4751282" cy="253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470AC67-FE80-40BB-ADFA-4FEF9E745590}"/>
              </a:ext>
            </a:extLst>
          </p:cNvPr>
          <p:cNvSpPr/>
          <p:nvPr/>
        </p:nvSpPr>
        <p:spPr>
          <a:xfrm>
            <a:off x="6198076" y="3132577"/>
            <a:ext cx="31710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Gilroy-Black (Заголовки)"/>
              </a:rPr>
              <a:t>5)Датчики наклона 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3CDF9403-5F13-4AB9-B2A3-06A70AAF4C6D}"/>
              </a:ext>
            </a:extLst>
          </p:cNvPr>
          <p:cNvCxnSpPr>
            <a:cxnSpLocks/>
          </p:cNvCxnSpPr>
          <p:nvPr/>
        </p:nvCxnSpPr>
        <p:spPr>
          <a:xfrm flipV="1">
            <a:off x="5156199" y="2737366"/>
            <a:ext cx="516599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BB7AFB3-9C64-42C9-8DF2-5D29C45B0B49}"/>
              </a:ext>
            </a:extLst>
          </p:cNvPr>
          <p:cNvSpPr/>
          <p:nvPr/>
        </p:nvSpPr>
        <p:spPr>
          <a:xfrm>
            <a:off x="5672798" y="2536154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5.</a:t>
            </a:r>
          </a:p>
        </p:txBody>
      </p:sp>
    </p:spTree>
    <p:extLst>
      <p:ext uri="{BB962C8B-B14F-4D97-AF65-F5344CB8AC3E}">
        <p14:creationId xmlns:p14="http://schemas.microsoft.com/office/powerpoint/2010/main" val="366402422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24526" y="33747"/>
            <a:ext cx="885066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ТЕХНОЛОГИЧЕСКОЕ  РЕШЕНИЕ	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252608" y="1040000"/>
            <a:ext cx="7517455" cy="55430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0" hangingPunct="1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100"/>
            </a:pPr>
            <a:r>
              <a:rPr lang="ru-RU" sz="2800" dirty="0">
                <a:latin typeface="Gilroy-Black (Заголовки)"/>
                <a:cs typeface="Arial"/>
                <a:sym typeface="Arial"/>
              </a:rPr>
              <a:t>Автоматизированное устройство оснащено  системой распознавания для определения густой растительности. При помощи ротарно-каткового плуга и волнообразной косилки осуществляется  удаление высоких сорняков, расчистка больших неухоженных территорий со сложным рельефом (вдоль газопровода). Для выполнения этой задачи аппарат будет оснащен двумя электродвигателями, способными выдерживать нагрузку до 8 часов. 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7582486" cy="197340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75096944-EEC6-4672-9575-099053BA9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489" y="1040000"/>
            <a:ext cx="3818903" cy="2455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6014B0D2-F8ED-4EDF-95EF-2785AC6B0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488" y="3761808"/>
            <a:ext cx="3818903" cy="259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01093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9945858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2"/>
              <a:ext cx="1967629" cy="4853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264351" y="94712"/>
            <a:ext cx="1104607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ПРИНЦИП РАБОТЫ ПРОДУКТА/РЕШЕНИЯ 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7E2A1D4-A7D1-412F-9270-844A353E1225}"/>
              </a:ext>
            </a:extLst>
          </p:cNvPr>
          <p:cNvSpPr/>
          <p:nvPr/>
        </p:nvSpPr>
        <p:spPr>
          <a:xfrm>
            <a:off x="30276" y="789578"/>
            <a:ext cx="12131448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1) </a:t>
            </a:r>
            <a:r>
              <a:rPr lang="ru-RU" sz="2800" dirty="0">
                <a:latin typeface="Gilroy-Black (Заголовки)"/>
              </a:rPr>
              <a:t>Устанавливаем устройство на поверхность почвы;</a:t>
            </a:r>
          </a:p>
          <a:p>
            <a:r>
              <a:rPr lang="ru-RU" sz="2800" dirty="0">
                <a:latin typeface="Gilroy-Black (Заголовки)"/>
              </a:rPr>
              <a:t>2) Пользователь задает маршрут движения в программе, местоположение устройства можно будет посмотреть в любой точке маршрута</a:t>
            </a:r>
          </a:p>
          <a:p>
            <a:r>
              <a:rPr lang="ru-RU" sz="2800" dirty="0">
                <a:latin typeface="Gilroy-Black (Заголовки)"/>
              </a:rPr>
              <a:t>3) Датчик неровностей и расстояния выявляет объекты, которые следует обходить или удалять, не отклоняясь от заданного маршрута. </a:t>
            </a:r>
          </a:p>
          <a:p>
            <a:r>
              <a:rPr lang="ru-RU" sz="2800" dirty="0">
                <a:latin typeface="Gilroy-Black (Заголовки)"/>
              </a:rPr>
              <a:t>4) Система будет оповещать пользователя о разряде батареи ниже определенного уровня. При достижении этого уровня устройство будет возвращаться на начальную точку маршрута, используя только базовые функции движения. </a:t>
            </a:r>
          </a:p>
          <a:p>
            <a:r>
              <a:rPr lang="ru-RU" sz="2800" dirty="0">
                <a:latin typeface="Gilroy-Black (Заголовки)"/>
              </a:rPr>
              <a:t>5) По завершении работы устройство также отправит сигнал о своем местоположении. </a:t>
            </a:r>
            <a:endParaRPr lang="ru-RU" dirty="0">
              <a:latin typeface="Gilroy-Black (Заголовки)"/>
            </a:endParaRPr>
          </a:p>
          <a:p>
            <a:pPr marL="342900" indent="-342900">
              <a:buAutoNum type="arabicParenR" startAt="5"/>
            </a:pPr>
            <a:endParaRPr lang="ru-RU" dirty="0"/>
          </a:p>
          <a:p>
            <a:pPr marL="342900" indent="-342900">
              <a:buAutoNum type="arabicParenR" startAt="5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619616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4375052" cy="153868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267453" y="1124882"/>
            <a:ext cx="11569328" cy="2062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/>
              <a:t>Потенциальными потребителями  являются региональные структуры нефтегазового сектора. Наиболее ранним последователем является АО «Газпром газораспределение Вологда».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36583" y="4617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ПОЛЬЗОВАТЕЛЬ</a:t>
            </a:r>
            <a:endParaRPr sz="3600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4B299C7D-2ABE-479E-8E53-1BA0D3225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7" t="21766" r="25608" b="38256"/>
          <a:stretch/>
        </p:blipFill>
        <p:spPr bwMode="auto">
          <a:xfrm>
            <a:off x="252608" y="4070580"/>
            <a:ext cx="3601864" cy="2066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F1E7B5-09D6-4793-A127-3A14CA1BF1F4}"/>
              </a:ext>
            </a:extLst>
          </p:cNvPr>
          <p:cNvSpPr txBox="1"/>
          <p:nvPr/>
        </p:nvSpPr>
        <p:spPr>
          <a:xfrm>
            <a:off x="4673626" y="3522016"/>
            <a:ext cx="275698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Нефтегазовая отрасль 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DBA1920C-E506-417E-B3D4-8604B42823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004F2F78-99F2-4A20-B299-1669AF178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986" y="4070581"/>
            <a:ext cx="3802827" cy="2066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46E4BF6D-309B-4BF1-96E8-DE3BCECED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514" y="3983490"/>
            <a:ext cx="3096422" cy="2066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-6779" y="-17288"/>
            <a:ext cx="4564711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Gilroy-ExtraBold"/>
                <a:sym typeface="Gilroy-ExtraBold"/>
              </a:rPr>
              <a:t>БИЗНЕС-МОДЕЛЬ</a:t>
            </a:r>
          </a:p>
        </p:txBody>
      </p:sp>
      <p:graphicFrame>
        <p:nvGraphicFramePr>
          <p:cNvPr id="25" name="Таблица 24">
            <a:extLst>
              <a:ext uri="{FF2B5EF4-FFF2-40B4-BE49-F238E27FC236}">
                <a16:creationId xmlns:a16="http://schemas.microsoft.com/office/drawing/2014/main" id="{14BD0818-8E18-4C75-AA87-825456543E7A}"/>
              </a:ext>
            </a:extLst>
          </p:cNvPr>
          <p:cNvGraphicFramePr>
            <a:graphicFrameLocks noGrp="1"/>
          </p:cNvGraphicFramePr>
          <p:nvPr/>
        </p:nvGraphicFramePr>
        <p:xfrm>
          <a:off x="87684" y="889349"/>
          <a:ext cx="12010489" cy="5753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65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5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4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33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260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658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201918">
                <a:tc rowSpan="2">
                  <a:txBody>
                    <a:bodyPr/>
                    <a:lstStyle>
                      <a:lvl1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4572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9144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13716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18288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22860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27432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32004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36576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kumimoji="0" lang="ru-RU" sz="16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LnTx/>
                          <a:uFillTx/>
                          <a:latin typeface="+mj-lt"/>
                        </a:rPr>
                        <a:t>Ключевые партнеры</a:t>
                      </a:r>
                    </a:p>
                    <a:p>
                      <a:pPr algn="l"/>
                      <a:r>
                        <a:rPr kumimoji="0" lang="ru-RU" sz="1400" u="none" strike="noStrike" kern="1200" cap="none" spc="0" normalizeH="0" baseline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j-lt"/>
                        </a:rPr>
                        <a:t>АО «Газпром газораспределение Вологда» (индустриальный партнёр, который предоставит площадку для испытаний опытного образца).</a:t>
                      </a:r>
                      <a:endParaRPr kumimoji="0" lang="ru-RU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lvl1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4572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9144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13716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18288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22860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27432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32004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36576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Ключевые виды деятельности</a:t>
                      </a:r>
                    </a:p>
                    <a:p>
                      <a:pPr algn="l"/>
                      <a:r>
                        <a:rPr kumimoji="0" lang="ru-RU" sz="1400" u="none" strike="noStrike" kern="1200" cap="none" spc="0" normalizeH="0" baseline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j-lt"/>
                        </a:rPr>
                        <a:t>Научно-исследовательские и опытно-конструкторские работы, так как организация будет создана  в рамках грантового финансирования.</a:t>
                      </a:r>
                    </a:p>
                    <a:p>
                      <a:pPr algn="l"/>
                      <a:r>
                        <a:rPr kumimoji="0" lang="ru-RU" sz="1400" u="none" strike="noStrike" kern="1200" cap="none" spc="0" normalizeH="0" baseline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j-lt"/>
                        </a:rPr>
                        <a:t>Производственная деятельность.</a:t>
                      </a:r>
                    </a:p>
                    <a:p>
                      <a:pPr algn="l"/>
                      <a:r>
                        <a:rPr kumimoji="0" lang="ru-RU" sz="1400" u="none" strike="noStrike" kern="1200" cap="none" spc="0" normalizeH="0" baseline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j-lt"/>
                        </a:rPr>
                        <a:t>Маркетинговая деятельность.</a:t>
                      </a:r>
                      <a:endParaRPr kumimoji="0" lang="ru-RU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 rowSpan="2" gridSpan="2">
                  <a:txBody>
                    <a:bodyPr/>
                    <a:lstStyle>
                      <a:lvl1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4572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9144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13716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18288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22860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27432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32004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36576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Ценностные предложения</a:t>
                      </a:r>
                    </a:p>
                    <a:p>
                      <a:pPr algn="l">
                        <a:spcAft>
                          <a:spcPts val="1200"/>
                        </a:spcAft>
                      </a:pPr>
                      <a:r>
                        <a:rPr kumimoji="0" lang="ru-RU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D493D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Автономное устройство</a:t>
                      </a:r>
                      <a:r>
                        <a:rPr kumimoji="0" lang="ru-RU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, не требующее участия человека.</a:t>
                      </a:r>
                    </a:p>
                    <a:p>
                      <a:pPr algn="l">
                        <a:spcAft>
                          <a:spcPts val="1200"/>
                        </a:spcAft>
                      </a:pPr>
                      <a:r>
                        <a:rPr kumimoji="0" lang="ru-RU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Сокращение временных и финансовых затрат на обслуживание охранной зоны.</a:t>
                      </a:r>
                    </a:p>
                  </a:txBody>
                  <a:tcPr marL="68580" marR="68580" marT="34290" marB="34290"/>
                </a:tc>
                <a:tc rowSpan="2" h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4572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9144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13716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18288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22860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27432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32004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36576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Взаимоотношения</a:t>
                      </a:r>
                      <a:b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</a:br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с клиентами</a:t>
                      </a:r>
                    </a:p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Сектор B2B: рассылка коммерческих предложений, участие в специализированных выставках.</a:t>
                      </a:r>
                    </a:p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Сектор B2G: участие в специализированных выставках             с целью презентации продукта и установлении договоренностей              о проведении государственных закупок.</a:t>
                      </a:r>
                    </a:p>
                  </a:txBody>
                  <a:tcPr marL="68580" marR="68580" marT="34290" marB="34290"/>
                </a:tc>
                <a:tc rowSpan="2">
                  <a:txBody>
                    <a:bodyPr/>
                    <a:lstStyle>
                      <a:lvl1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4572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9144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13716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18288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22860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27432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32004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36576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Потребительские сегменты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j-lt"/>
                        </a:rPr>
                        <a:t>Сектор B2B (отдельные организации - сектор В</a:t>
                      </a:r>
                      <a:r>
                        <a:rPr kumimoji="0" lang="en-US" sz="1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j-lt"/>
                        </a:rPr>
                        <a:t>2G</a:t>
                      </a:r>
                      <a:r>
                        <a:rPr kumimoji="0" lang="ru-RU" sz="1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j-lt"/>
                        </a:rPr>
                        <a:t>,      так как государственные или      с государственным участием): </a:t>
                      </a:r>
                      <a:r>
                        <a:rPr kumimoji="0" lang="ru-RU" sz="1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D493D"/>
                          </a:solidFill>
                          <a:effectLst/>
                          <a:uLnTx/>
                          <a:uFillTx/>
                          <a:latin typeface="+mj-lt"/>
                        </a:rPr>
                        <a:t>предприятия топливно-энергетического комплекса, ответственные за инфраструктуру и безопасную эксплуатацию охранных зон,   а также сталкивающиеся           с проблемой растительности   в этих зонах</a:t>
                      </a:r>
                      <a:r>
                        <a:rPr kumimoji="0" lang="ru-RU" sz="1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j-lt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9636">
                <a:tc v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4572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9144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13716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18288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22860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27432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32004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36576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Ключевые ресурсы</a:t>
                      </a:r>
                    </a:p>
                    <a:p>
                      <a:pPr algn="l">
                        <a:spcAft>
                          <a:spcPts val="1200"/>
                        </a:spcAft>
                      </a:pPr>
                      <a:r>
                        <a:rPr kumimoji="0" lang="ru-RU" sz="1400" u="none" strike="noStrike" kern="1200" cap="none" spc="0" normalizeH="0" baseline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j-lt"/>
                        </a:rPr>
                        <a:t>Команда проекта.</a:t>
                      </a:r>
                    </a:p>
                    <a:p>
                      <a:pPr algn="l">
                        <a:spcAft>
                          <a:spcPts val="1200"/>
                        </a:spcAft>
                      </a:pPr>
                      <a:r>
                        <a:rPr kumimoji="0" lang="ru-RU" sz="1400" u="none" strike="noStrike" kern="1200" cap="none" spc="0" normalizeH="0" baseline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j-lt"/>
                        </a:rPr>
                        <a:t>Интеллектуальная собственность (требуется регистрация полезной модели).</a:t>
                      </a:r>
                      <a:endParaRPr kumimoji="0" lang="ru-RU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 gridSpan="2" v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hMerge="1" v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4572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9144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13716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18288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22860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27432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32004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36576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Каналы сбыта</a:t>
                      </a:r>
                    </a:p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Сектор B2B: прямые продажи по договору.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Сектор B2G: продажи через государственные закупки.</a:t>
                      </a:r>
                    </a:p>
                  </a:txBody>
                  <a:tcPr marL="68580" marR="68580" marT="34290" marB="34290"/>
                </a:tc>
                <a:tc v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2447">
                <a:tc gridSpan="3">
                  <a:txBody>
                    <a:bodyPr/>
                    <a:lstStyle>
                      <a:lvl1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4572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9144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13716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18288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22860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27432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32004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36576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Структура издержек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j-lt"/>
                        </a:rPr>
                        <a:t>Фонд оплаты труда; отчисления во внебюджетные фонды; расходы на приобретение комплектующих; расходы на аренду помещений; налоговые отчисления (УСН); маркетинговые расходы и прочие.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j-lt"/>
                        </a:rPr>
                        <a:t>Инвестиции требуются на проведение НИОКР (планируется грант), приобретение оборудования.</a:t>
                      </a:r>
                      <a:endParaRPr kumimoji="0" lang="ru-RU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gridSpan="3">
                  <a:txBody>
                    <a:bodyPr/>
                    <a:lstStyle>
                      <a:lvl1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4572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9144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13716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18288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22860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27432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32004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36576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Потоки поступления доходов</a:t>
                      </a:r>
                    </a:p>
                    <a:p>
                      <a:pPr algn="l"/>
                      <a:r>
                        <a:rPr kumimoji="0" lang="ru-RU" sz="1400" u="none" strike="noStrike" kern="1200" cap="none" spc="0" normalizeH="0" baseline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j-lt"/>
                        </a:rPr>
                        <a:t>Выручка от реализации продукта.</a:t>
                      </a:r>
                      <a:endParaRPr kumimoji="0" lang="ru-RU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9365538" cy="9707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CB21BAB0-CC23-05EF-2118-7E06E5F45E62}"/>
              </a:ext>
            </a:extLst>
          </p:cNvPr>
          <p:cNvSpPr txBox="1">
            <a:spLocks/>
          </p:cNvSpPr>
          <p:nvPr/>
        </p:nvSpPr>
        <p:spPr>
          <a:xfrm>
            <a:off x="120890" y="82935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 marR="0" lvl="0" indent="0" algn="l" defTabSz="914358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all" spc="0" normalizeH="0" baseline="0" noProof="0" dirty="0">
                <a:ln>
                  <a:noFill/>
                </a:ln>
                <a:solidFill>
                  <a:srgbClr val="FCAF17"/>
                </a:solidFill>
                <a:effectLst/>
                <a:uLnTx/>
                <a:uFillTx/>
                <a:latin typeface="Gilroy-Black"/>
                <a:ea typeface="+mj-ea"/>
                <a:cs typeface="+mj-cs"/>
                <a:sym typeface="Helvetica"/>
              </a:rPr>
              <a:t>Маркетинговая	стратегия</a:t>
            </a: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E0F518E7-3DA3-4203-BFCD-27B6246666E3}"/>
              </a:ext>
            </a:extLst>
          </p:cNvPr>
          <p:cNvSpPr txBox="1"/>
          <p:nvPr/>
        </p:nvSpPr>
        <p:spPr>
          <a:xfrm>
            <a:off x="120890" y="883001"/>
            <a:ext cx="11569328" cy="9063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Tx/>
              <a:buNone/>
              <a:tabLst/>
              <a:defRPr/>
            </a:pPr>
            <a:r>
              <a:rPr kumimoji="0" lang="ru-RU" sz="2300" b="1" i="0" u="none" strike="noStrike" kern="0" cap="none" spc="0" normalizeH="0" baseline="0" noProof="0" dirty="0">
                <a:ln>
                  <a:noFill/>
                </a:ln>
                <a:solidFill>
                  <a:srgbClr val="212121">
                    <a:lumMod val="75000"/>
                  </a:srgbClr>
                </a:solidFill>
                <a:effectLst/>
                <a:uLnTx/>
                <a:uFillTx/>
                <a:latin typeface="Gilroy-Black (Заголовки)"/>
                <a:ea typeface="+mn-ea"/>
                <a:cs typeface="Times New Roman" panose="02020603050405020304" pitchFamily="18" charset="0"/>
                <a:sym typeface="Arial"/>
              </a:rPr>
              <a:t>Цель маркетинговой стратегии</a:t>
            </a:r>
            <a:r>
              <a:rPr kumimoji="0" lang="ru-RU" sz="2300" b="0" i="0" u="none" strike="noStrike" kern="0" cap="none" spc="0" normalizeH="0" baseline="0" noProof="0" dirty="0">
                <a:ln>
                  <a:noFill/>
                </a:ln>
                <a:solidFill>
                  <a:srgbClr val="212121">
                    <a:lumMod val="75000"/>
                  </a:srgbClr>
                </a:solidFill>
                <a:effectLst/>
                <a:uLnTx/>
                <a:uFillTx/>
                <a:latin typeface="Gilroy-Black (Заголовки)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3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-Black (Заголовки)"/>
                <a:ea typeface="+mn-ea"/>
                <a:cs typeface="Times New Roman" panose="02020603050405020304" pitchFamily="18" charset="0"/>
                <a:sym typeface="Arial"/>
              </a:rPr>
              <a:t>–  стабильное положение на рынке, ежегодное увеличение объёма продаж на 30%.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1B1B1B"/>
              </a:solidFill>
              <a:effectLst/>
              <a:uLnTx/>
              <a:uFillTx/>
              <a:latin typeface="Gilroy-Light"/>
              <a:ea typeface="Gilroy-Light"/>
              <a:cs typeface="Gilroy-Light"/>
              <a:sym typeface="Gilroy-Light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FCAD2A79-BFCA-4A59-8E95-FD737E7426A2}"/>
              </a:ext>
            </a:extLst>
          </p:cNvPr>
          <p:cNvGrpSpPr/>
          <p:nvPr/>
        </p:nvGrpSpPr>
        <p:grpSpPr>
          <a:xfrm>
            <a:off x="0" y="582376"/>
            <a:ext cx="9365538" cy="97077"/>
            <a:chOff x="0" y="692501"/>
            <a:chExt cx="2624903" cy="9707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C38E1E9B-DAED-4734-B0E3-0CC0E0ABB1F1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E4EA3FDE-0C0E-4DE1-A2A4-614E950CD109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F5D49BBB-F051-4BAA-AE12-B1244FC55E12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0851E07-261A-4EF8-801F-9ED135B0E595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C1C8195A-CECE-4032-88AE-19D38C4A7091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DEB16935-5C6A-4C91-A737-2C5C892094D2}"/>
              </a:ext>
            </a:extLst>
          </p:cNvPr>
          <p:cNvGraphicFramePr>
            <a:graphicFrameLocks noGrp="1"/>
          </p:cNvGraphicFramePr>
          <p:nvPr/>
        </p:nvGraphicFramePr>
        <p:xfrm>
          <a:off x="120890" y="1912255"/>
          <a:ext cx="11302076" cy="431544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724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29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0000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179" algn="l" defTabSz="91435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358" algn="l" defTabSz="91435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536" algn="l" defTabSz="91435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715" algn="l" defTabSz="91435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5894" algn="l" defTabSz="91435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073" algn="l" defTabSz="91435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252" algn="l" defTabSz="91435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430" algn="l" defTabSz="91435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ru-RU" sz="1800" b="1" kern="1200" dirty="0">
                          <a:solidFill>
                            <a:srgbClr val="8F00FF"/>
                          </a:solidFill>
                          <a:latin typeface="Arial"/>
                          <a:ea typeface="+mn-ea"/>
                          <a:cs typeface="+mn-cs"/>
                        </a:rPr>
                        <a:t>Товарная стратегия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179" algn="l" defTabSz="91435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358" algn="l" defTabSz="91435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536" algn="l" defTabSz="91435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715" algn="l" defTabSz="91435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5894" algn="l" defTabSz="91435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073" algn="l" defTabSz="91435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252" algn="l" defTabSz="91435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430" algn="l" defTabSz="91435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Продукт будет совершенствоваться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на постоянной основе по обратной связи от потребителей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0" marR="0" indent="0" algn="l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rgbClr val="8F00FF"/>
                          </a:solidFill>
                          <a:latin typeface="Arial"/>
                          <a:ea typeface="+mn-ea"/>
                          <a:cs typeface="+mn-cs"/>
                        </a:rPr>
                        <a:t>Ценовая стратегия</a:t>
                      </a:r>
                    </a:p>
                    <a:p>
                      <a:endParaRPr lang="ru-RU" sz="1800" b="1" kern="1200" dirty="0">
                        <a:solidFill>
                          <a:srgbClr val="8F00FF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Для обоснования цены применен затратный метода с учетом результатов анализа рынка.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0000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ru-RU" sz="1800" b="1" kern="1200" dirty="0">
                          <a:solidFill>
                            <a:srgbClr val="8F00FF"/>
                          </a:solidFill>
                          <a:latin typeface="Arial"/>
                          <a:ea typeface="+mn-ea"/>
                          <a:cs typeface="+mn-cs"/>
                        </a:rPr>
                        <a:t>Стратегия распределения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85750" indent="-285750">
                        <a:spcAft>
                          <a:spcPts val="1200"/>
                        </a:spcAft>
                        <a:buFont typeface="Wingdings" pitchFamily="2" charset="2"/>
                        <a:buChar char="ü"/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Рассылка коммерческих предложений</a:t>
                      </a: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Участие в специализированных выставках (Международная специализированная выставка-форум в сфере безопасности и охране труда БИОТ г. Москве; М</a:t>
                      </a:r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  <a:sym typeface="Arial"/>
                        </a:rPr>
                        <a:t>осковский международный салон изобретений и инновационных технологий «Архимед» г. Москве</a:t>
                      </a:r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0000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ru-RU" sz="1800" b="1" kern="1200" dirty="0">
                          <a:solidFill>
                            <a:srgbClr val="8F00FF"/>
                          </a:solidFill>
                          <a:latin typeface="Arial"/>
                          <a:ea typeface="+mn-ea"/>
                          <a:cs typeface="+mn-cs"/>
                        </a:rPr>
                        <a:t>Стратегия продвижения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Прямой маркетинг: продажи по договору и через государственные закупки.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2561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9365538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-Bold"/>
                  <a:sym typeface="Gilroy-Bold"/>
                </a:rPr>
                <a:t>9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Bold"/>
                <a:sym typeface="Gilroy-Bold"/>
              </a:endParaRP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43302" y="28344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Gilroy-ExtraBold"/>
                <a:sym typeface="Gilroy-ExtraBold"/>
              </a:rPr>
              <a:t>ОЦЕНКА ЭФФЕКТИВНОСТИ ПРОЕКТА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A411295-ACE7-40DE-BFEB-3F25343928F8}"/>
              </a:ext>
            </a:extLst>
          </p:cNvPr>
          <p:cNvSpPr/>
          <p:nvPr/>
        </p:nvSpPr>
        <p:spPr>
          <a:xfrm>
            <a:off x="284134" y="973454"/>
            <a:ext cx="1021830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Gilroy-Black (Заголовки)"/>
                <a:cs typeface="Times New Roman" panose="02020603050405020304" pitchFamily="18" charset="0"/>
                <a:sym typeface="Arial"/>
              </a:rPr>
              <a:t>Чистый дисконтированный доход- 764,2 тыс. руб.</a:t>
            </a:r>
          </a:p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Gilroy-Black (Заголовки)"/>
                <a:cs typeface="Times New Roman" panose="02020603050405020304" pitchFamily="18" charset="0"/>
                <a:sym typeface="Arial"/>
              </a:rPr>
              <a:t>Индекс дохода –  1,60.</a:t>
            </a:r>
          </a:p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Gilroy-Black (Заголовки)"/>
                <a:cs typeface="Times New Roman" panose="02020603050405020304" pitchFamily="18" charset="0"/>
                <a:sym typeface="Arial"/>
              </a:rPr>
              <a:t>Внутренняя норма доходности –   49,3%.</a:t>
            </a:r>
          </a:p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Gilroy-Black (Заголовки)"/>
                <a:cs typeface="Times New Roman" panose="02020603050405020304" pitchFamily="18" charset="0"/>
                <a:sym typeface="Arial"/>
              </a:rPr>
              <a:t>Дисконтированный срок окупаемости инвестиций –  2 года и 5 месяцев.</a:t>
            </a:r>
          </a:p>
        </p:txBody>
      </p:sp>
      <p:graphicFrame>
        <p:nvGraphicFramePr>
          <p:cNvPr id="21" name="Таблица 20">
            <a:extLst>
              <a:ext uri="{FF2B5EF4-FFF2-40B4-BE49-F238E27FC236}">
                <a16:creationId xmlns:a16="http://schemas.microsoft.com/office/drawing/2014/main" id="{EAF9E228-4867-4B54-B6F8-1F557BE98CA2}"/>
              </a:ext>
            </a:extLst>
          </p:cNvPr>
          <p:cNvGraphicFramePr>
            <a:graphicFrameLocks noGrp="1"/>
          </p:cNvGraphicFramePr>
          <p:nvPr/>
        </p:nvGraphicFramePr>
        <p:xfrm>
          <a:off x="535483" y="2837440"/>
          <a:ext cx="5123973" cy="1613536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6870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6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400" kern="1200" baseline="0" dirty="0">
                          <a:solidFill>
                            <a:schemeClr val="tx1"/>
                          </a:solidFill>
                        </a:rPr>
                        <a:t>Показатель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400" b="0" i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latin typeface="Arial"/>
                          <a:ea typeface="+mn-ea"/>
                          <a:cs typeface="+mn-cs"/>
                          <a:sym typeface="Calibri"/>
                        </a:rPr>
                        <a:t>Сумма, тыс. руб.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kern="1200" baseline="0" dirty="0">
                          <a:solidFill>
                            <a:schemeClr val="tx1"/>
                          </a:solidFill>
                        </a:rPr>
                        <a:t>Расходы на НИОКР</a:t>
                      </a:r>
                    </a:p>
                    <a:p>
                      <a:pPr algn="l" fontAlgn="b"/>
                      <a:r>
                        <a:rPr lang="ru-RU" sz="1200" kern="1200" baseline="0" dirty="0">
                          <a:solidFill>
                            <a:schemeClr val="tx1"/>
                          </a:solidFill>
                        </a:rPr>
                        <a:t>(грант по программе СТАРТ-1, который требует коммерциализации в 2026 г.)</a:t>
                      </a:r>
                      <a:endParaRPr lang="ru-RU" sz="1200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latin typeface="Arial"/>
                          <a:ea typeface="+mn-ea"/>
                          <a:cs typeface="+mn-cs"/>
                          <a:sym typeface="Calibri"/>
                        </a:rPr>
                        <a:t>1697,02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kern="1200" baseline="0" dirty="0">
                          <a:solidFill>
                            <a:schemeClr val="tx1"/>
                          </a:solidFill>
                        </a:rPr>
                        <a:t>Резерв средств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</a:rPr>
                        <a:t>(текущие расходы</a:t>
                      </a:r>
                    </a:p>
                    <a:p>
                      <a:pPr algn="l" fontAlgn="b"/>
                      <a:r>
                        <a:rPr lang="ru-RU" sz="1200" kern="1200" baseline="0" dirty="0">
                          <a:solidFill>
                            <a:schemeClr val="tx1"/>
                          </a:solidFill>
                        </a:rPr>
                        <a:t>на первые два месяца с начала продаж)</a:t>
                      </a:r>
                      <a:endParaRPr lang="ru-RU" sz="1200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latin typeface="Arial"/>
                          <a:ea typeface="+mn-ea"/>
                          <a:cs typeface="+mn-cs"/>
                          <a:sym typeface="Calibri"/>
                        </a:rPr>
                        <a:t>770,0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kern="1200" baseline="0" dirty="0">
                          <a:solidFill>
                            <a:schemeClr val="tx1"/>
                          </a:solidFill>
                        </a:rPr>
                        <a:t>Инвестиции</a:t>
                      </a:r>
                    </a:p>
                    <a:p>
                      <a:pPr algn="l" fontAlgn="b"/>
                      <a:r>
                        <a:rPr lang="ru-RU" sz="1200" b="0" i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latin typeface="Arial"/>
                          <a:ea typeface="+mn-ea"/>
                          <a:cs typeface="+mn-cs"/>
                          <a:sym typeface="Calibri"/>
                        </a:rPr>
                        <a:t>(требуются в конце 2025 г.)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Arial"/>
                          <a:sym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400" b="0" i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latin typeface="Arial"/>
                          <a:ea typeface="+mn-ea"/>
                          <a:cs typeface="+mn-cs"/>
                          <a:sym typeface="Calibri"/>
                        </a:rPr>
                        <a:t>1280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8" name="Диаграмма 17"/>
          <p:cNvGraphicFramePr>
            <a:graphicFrameLocks/>
          </p:cNvGraphicFramePr>
          <p:nvPr/>
        </p:nvGraphicFramePr>
        <p:xfrm>
          <a:off x="3306871" y="189542"/>
          <a:ext cx="8730659" cy="6440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654776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CB21BAB0-CC23-05EF-2118-7E06E5F45E62}"/>
              </a:ext>
            </a:extLst>
          </p:cNvPr>
          <p:cNvSpPr txBox="1">
            <a:spLocks/>
          </p:cNvSpPr>
          <p:nvPr/>
        </p:nvSpPr>
        <p:spPr>
          <a:xfrm>
            <a:off x="293864" y="13964"/>
            <a:ext cx="8472264" cy="56099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 lvl="0">
              <a:lnSpc>
                <a:spcPct val="100000"/>
              </a:lnSpc>
              <a:spcBef>
                <a:spcPts val="55"/>
              </a:spcBef>
            </a:pPr>
            <a:r>
              <a:rPr lang="ru-RU" sz="3600" cap="all" dirty="0">
                <a:solidFill>
                  <a:srgbClr val="8F00FF"/>
                </a:solidFill>
              </a:rPr>
              <a:t>КОНКУРЕНТЫ</a:t>
            </a:r>
            <a:endParaRPr kumimoji="0" lang="ru-RU" sz="3600" b="0" i="0" u="none" strike="noStrike" kern="1200" cap="all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Black"/>
              <a:ea typeface="+mj-ea"/>
              <a:cs typeface="+mj-cs"/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130F0DB4-FC8A-B9AE-91ED-282373D24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696014"/>
              </p:ext>
            </p:extLst>
          </p:nvPr>
        </p:nvGraphicFramePr>
        <p:xfrm>
          <a:off x="-343347" y="686008"/>
          <a:ext cx="11892921" cy="57920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27526">
                  <a:extLst>
                    <a:ext uri="{9D8B030D-6E8A-4147-A177-3AD203B41FA5}">
                      <a16:colId xmlns:a16="http://schemas.microsoft.com/office/drawing/2014/main" val="654402046"/>
                    </a:ext>
                  </a:extLst>
                </a:gridCol>
                <a:gridCol w="5665395">
                  <a:extLst>
                    <a:ext uri="{9D8B030D-6E8A-4147-A177-3AD203B41FA5}">
                      <a16:colId xmlns:a16="http://schemas.microsoft.com/office/drawing/2014/main" val="2279934316"/>
                    </a:ext>
                  </a:extLst>
                </a:gridCol>
              </a:tblGrid>
              <a:tr h="2043124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8F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Bosch</a:t>
                      </a:r>
                      <a:endParaRPr lang="ru-RU" sz="2800" b="1" dirty="0">
                        <a:solidFill>
                          <a:srgbClr val="8F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+mj-lt"/>
                        </a:rPr>
                        <a:t>Газонокосилка роторная Bosch ARM 37, наше предложение лучше, так как устройство будет полностью автоматизировано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637013"/>
                  </a:ext>
                </a:extLst>
              </a:tr>
              <a:tr h="1786597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8F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Makita Corporation</a:t>
                      </a:r>
                      <a:endParaRPr lang="ru-RU" sz="2800" b="1" dirty="0">
                        <a:solidFill>
                          <a:srgbClr val="8F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+mj-lt"/>
                        </a:rPr>
                        <a:t>Триммер электрический </a:t>
                      </a:r>
                      <a:r>
                        <a:rPr lang="ru-RU" sz="2400" dirty="0" err="1">
                          <a:latin typeface="+mj-lt"/>
                        </a:rPr>
                        <a:t>Makita</a:t>
                      </a:r>
                      <a:r>
                        <a:rPr lang="ru-RU" sz="2400" dirty="0">
                          <a:latin typeface="+mj-lt"/>
                        </a:rPr>
                        <a:t> UR3502, наше предложение лучше потому что оно не требует усилий в работе с ним и расходует меньше ресурсов для использования.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875322"/>
                  </a:ext>
                </a:extLst>
              </a:tr>
              <a:tr h="1828661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8F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Carbon Robotics </a:t>
                      </a:r>
                      <a:endParaRPr lang="ru-RU" sz="2800" b="1" dirty="0">
                        <a:solidFill>
                          <a:srgbClr val="8F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+mj-lt"/>
                        </a:rPr>
                        <a:t>Робот комбайн </a:t>
                      </a:r>
                      <a:r>
                        <a:rPr lang="ru-RU" sz="2400" dirty="0" err="1">
                          <a:latin typeface="+mj-lt"/>
                        </a:rPr>
                        <a:t>LaserWeeder</a:t>
                      </a:r>
                      <a:r>
                        <a:rPr lang="ru-RU" sz="2400" dirty="0">
                          <a:latin typeface="+mj-lt"/>
                        </a:rPr>
                        <a:t> 2022. Наше решение лучше, так как устройство будет меньше по габаритам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3784000"/>
                  </a:ext>
                </a:extLst>
              </a:tr>
            </a:tbl>
          </a:graphicData>
        </a:graphic>
      </p:graphicFrame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5CD2A6AA-73BC-43F9-8071-FC9BF9E95905}"/>
              </a:ext>
            </a:extLst>
          </p:cNvPr>
          <p:cNvGrpSpPr/>
          <p:nvPr/>
        </p:nvGrpSpPr>
        <p:grpSpPr>
          <a:xfrm>
            <a:off x="64182" y="533837"/>
            <a:ext cx="9365538" cy="97077"/>
            <a:chOff x="0" y="692501"/>
            <a:chExt cx="2624903" cy="97077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9664053-4F80-46AD-BB3A-1C3FF18E77E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1FE5D5D-3939-4C8B-AC00-3DDC8F04ED20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E4B3BAB1-4817-4FA7-A653-BBE6EC5A8DF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FA475C4-8C52-4077-96A9-0A4CF48AE12B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07AF822F-C45F-492B-8FBE-2DB636D1330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0D9D828-87CC-4DDB-8F90-D2AA787CB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305" y="1150787"/>
            <a:ext cx="1283574" cy="142360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817CA10-287E-4B6F-B47E-DB6643FB0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305" y="3292373"/>
            <a:ext cx="1431016" cy="142360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8102BFF-956A-4BD9-BBA4-717F792437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1298" y="5206798"/>
            <a:ext cx="2085113" cy="131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667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CB21BAB0-CC23-05EF-2118-7E06E5F45E62}"/>
              </a:ext>
            </a:extLst>
          </p:cNvPr>
          <p:cNvSpPr txBox="1">
            <a:spLocks/>
          </p:cNvSpPr>
          <p:nvPr/>
        </p:nvSpPr>
        <p:spPr>
          <a:xfrm>
            <a:off x="360040" y="82935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 lvl="0">
              <a:lnSpc>
                <a:spcPct val="100000"/>
              </a:lnSpc>
              <a:spcBef>
                <a:spcPts val="55"/>
              </a:spcBef>
            </a:pPr>
            <a:r>
              <a:rPr lang="ru-RU" sz="3200" cap="all" dirty="0">
                <a:solidFill>
                  <a:srgbClr val="8F00FF"/>
                </a:solidFill>
              </a:rPr>
              <a:t>КОНКУРЕНТЫ</a:t>
            </a:r>
            <a:endParaRPr kumimoji="0" lang="ru-RU" sz="3200" b="0" i="0" u="none" strike="noStrike" kern="1200" cap="all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Black"/>
              <a:ea typeface="+mj-ea"/>
              <a:cs typeface="+mj-cs"/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130F0DB4-FC8A-B9AE-91ED-282373D24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835983"/>
              </p:ext>
            </p:extLst>
          </p:nvPr>
        </p:nvGraphicFramePr>
        <p:xfrm>
          <a:off x="120889" y="703384"/>
          <a:ext cx="11133266" cy="58692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06188">
                  <a:extLst>
                    <a:ext uri="{9D8B030D-6E8A-4147-A177-3AD203B41FA5}">
                      <a16:colId xmlns:a16="http://schemas.microsoft.com/office/drawing/2014/main" val="654402046"/>
                    </a:ext>
                  </a:extLst>
                </a:gridCol>
                <a:gridCol w="5627078">
                  <a:extLst>
                    <a:ext uri="{9D8B030D-6E8A-4147-A177-3AD203B41FA5}">
                      <a16:colId xmlns:a16="http://schemas.microsoft.com/office/drawing/2014/main" val="2279934316"/>
                    </a:ext>
                  </a:extLst>
                </a:gridCol>
              </a:tblGrid>
              <a:tr h="3094893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solidFill>
                            <a:srgbClr val="8F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Huaian</a:t>
                      </a:r>
                      <a:r>
                        <a:rPr lang="en-US" sz="2800" b="1" dirty="0">
                          <a:solidFill>
                            <a:srgbClr val="8F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rgbClr val="8F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Runchii</a:t>
                      </a:r>
                      <a:r>
                        <a:rPr lang="en-US" sz="2800" b="1" dirty="0">
                          <a:solidFill>
                            <a:srgbClr val="8F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Machinery Co., Ltd</a:t>
                      </a:r>
                      <a:endParaRPr lang="ru-RU" sz="2800" b="1" dirty="0">
                        <a:solidFill>
                          <a:srgbClr val="8F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Gilroy-Black (Заголовки)"/>
                        </a:rPr>
                        <a:t>RCLM01 Электрическая газонокосилка с дистанционным управлением. Наше решение лучше, так как для управления не нужен человек.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637013"/>
                  </a:ext>
                </a:extLst>
              </a:tr>
              <a:tr h="27743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iMow</a:t>
                      </a:r>
                      <a:endParaRPr kumimoji="0" lang="ru-RU" sz="2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8F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9F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Gilroy-Light" panose="020B0604020202020204" charset="-52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9F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Gilroy-Light" panose="020B0604020202020204" charset="-52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F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Gilroy-Light" panose="020B0604020202020204" charset="-52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ilroy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Gilroy-Black (Заголовки)"/>
                        </a:rPr>
                        <a:t>Роботы-газонокосилки </a:t>
                      </a:r>
                      <a:r>
                        <a:rPr lang="ru-RU" sz="2400" dirty="0" err="1">
                          <a:latin typeface="Gilroy-Black (Заголовки)"/>
                        </a:rPr>
                        <a:t>iMow</a:t>
                      </a:r>
                      <a:r>
                        <a:rPr lang="ru-RU" sz="2400" dirty="0">
                          <a:latin typeface="Gilroy-Black (Заголовки)"/>
                        </a:rPr>
                        <a:t>. Наше предложение лучше, так как устройство будет убирать более высокую траву и сорняки.</a:t>
                      </a:r>
                    </a:p>
                    <a:p>
                      <a:endParaRPr lang="ru-RU" sz="2400" dirty="0">
                        <a:latin typeface="Gilroy-Black (Заголовки)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9875322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2136409-2F6A-4A7C-AB23-BC945120C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852" y="1422065"/>
            <a:ext cx="3368873" cy="2277738"/>
          </a:xfrm>
          <a:prstGeom prst="rect">
            <a:avLst/>
          </a:prstGeom>
        </p:spPr>
      </p:pic>
      <p:pic>
        <p:nvPicPr>
          <p:cNvPr id="8" name="Рисунок 7" descr="Изображение выглядит как машина, суперкар, колесо, транспортное средство&#10;&#10;Автоматически созданное описание">
            <a:extLst>
              <a:ext uri="{FF2B5EF4-FFF2-40B4-BE49-F238E27FC236}">
                <a16:creationId xmlns:a16="http://schemas.microsoft.com/office/drawing/2014/main" id="{4AB38E5A-9B9A-478B-BD0F-D6FA9FBE64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5433" y="4287485"/>
            <a:ext cx="2146739" cy="2146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474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CB21BAB0-CC23-05EF-2118-7E06E5F45E62}"/>
              </a:ext>
            </a:extLst>
          </p:cNvPr>
          <p:cNvSpPr txBox="1">
            <a:spLocks/>
          </p:cNvSpPr>
          <p:nvPr/>
        </p:nvSpPr>
        <p:spPr>
          <a:xfrm>
            <a:off x="360040" y="82935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 marR="0" lvl="0" indent="0" algn="l" defTabSz="914358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all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-Black"/>
                <a:ea typeface="+mj-ea"/>
                <a:cs typeface="+mj-cs"/>
                <a:sym typeface="Helvetica"/>
              </a:rPr>
              <a:t>КОНКУРЕНТЫ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130F0DB4-FC8A-B9AE-91ED-282373D24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5204138"/>
              </p:ext>
            </p:extLst>
          </p:nvPr>
        </p:nvGraphicFramePr>
        <p:xfrm>
          <a:off x="0" y="793391"/>
          <a:ext cx="11505459" cy="5765089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554013">
                  <a:extLst>
                    <a:ext uri="{9D8B030D-6E8A-4147-A177-3AD203B41FA5}">
                      <a16:colId xmlns:a16="http://schemas.microsoft.com/office/drawing/2014/main" val="654402046"/>
                    </a:ext>
                  </a:extLst>
                </a:gridCol>
                <a:gridCol w="2142138">
                  <a:extLst>
                    <a:ext uri="{9D8B030D-6E8A-4147-A177-3AD203B41FA5}">
                      <a16:colId xmlns:a16="http://schemas.microsoft.com/office/drawing/2014/main" val="1258664016"/>
                    </a:ext>
                  </a:extLst>
                </a:gridCol>
                <a:gridCol w="1939548">
                  <a:extLst>
                    <a:ext uri="{9D8B030D-6E8A-4147-A177-3AD203B41FA5}">
                      <a16:colId xmlns:a16="http://schemas.microsoft.com/office/drawing/2014/main" val="2595086121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4028903706"/>
                    </a:ext>
                  </a:extLst>
                </a:gridCol>
                <a:gridCol w="2252985">
                  <a:extLst>
                    <a:ext uri="{9D8B030D-6E8A-4147-A177-3AD203B41FA5}">
                      <a16:colId xmlns:a16="http://schemas.microsoft.com/office/drawing/2014/main" val="1429524344"/>
                    </a:ext>
                  </a:extLst>
                </a:gridCol>
                <a:gridCol w="2326855">
                  <a:extLst>
                    <a:ext uri="{9D8B030D-6E8A-4147-A177-3AD203B41FA5}">
                      <a16:colId xmlns:a16="http://schemas.microsoft.com/office/drawing/2014/main" val="3897186416"/>
                    </a:ext>
                  </a:extLst>
                </a:gridCol>
              </a:tblGrid>
              <a:tr h="14257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9F00FF"/>
                          </a:solidFill>
                          <a:effectLst/>
                        </a:rPr>
                        <a:t>№</a:t>
                      </a:r>
                      <a:endParaRPr lang="ru-RU" sz="2000" dirty="0">
                        <a:solidFill>
                          <a:srgbClr val="9F00FF"/>
                        </a:solidFill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9F00FF"/>
                          </a:solidFill>
                          <a:effectLst/>
                        </a:rPr>
                        <a:t>Название </a:t>
                      </a:r>
                      <a:endParaRPr lang="ru-RU" sz="2000" dirty="0">
                        <a:solidFill>
                          <a:srgbClr val="9F00FF"/>
                        </a:solidFill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9F00FF"/>
                          </a:solidFill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Доступность в России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9F00FF"/>
                          </a:solidFill>
                          <a:effectLst/>
                          <a:latin typeface="+mj-lt"/>
                        </a:rPr>
                        <a:t>Беспилотное управление </a:t>
                      </a:r>
                      <a:endParaRPr lang="ru-RU" sz="2000" dirty="0">
                        <a:solidFill>
                          <a:srgbClr val="9F00FF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9F00FF"/>
                          </a:solidFill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Наличие электродвигателя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9F00FF"/>
                          </a:solidFill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Мощность косилки и самого устройства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637013"/>
                  </a:ext>
                </a:extLst>
              </a:tr>
              <a:tr h="6932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</a:rPr>
                        <a:t>Bosch ARM 37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Gilroy-Light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Gilroy-Light"/>
                          <a:cs typeface="Times New Roman" panose="02020603050405020304" pitchFamily="18" charset="0"/>
                        </a:rPr>
                        <a:t>Германия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35476704"/>
                  </a:ext>
                </a:extLst>
              </a:tr>
              <a:tr h="5926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</a:rPr>
                        <a:t>Makita</a:t>
                      </a: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</a:rPr>
                        <a:t>UR3502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Япония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-</a:t>
                      </a:r>
                      <a:endParaRPr lang="ru-RU" sz="2000" dirty="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94946724"/>
                  </a:ext>
                </a:extLst>
              </a:tr>
              <a:tr h="8386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</a:rPr>
                        <a:t>Carbon Robotics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Америка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+</a:t>
                      </a:r>
                      <a:endParaRPr lang="ru-RU" sz="2000" dirty="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40572021"/>
                  </a:ext>
                </a:extLst>
              </a:tr>
              <a:tr h="10846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</a:t>
                      </a:r>
                      <a:endParaRPr lang="ru-RU" sz="200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latin typeface="Gilroy-Black (Заголовки)"/>
                        </a:rPr>
                        <a:t>RCLM01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Gilroy-Black (Заголовки)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Китай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-</a:t>
                      </a:r>
                      <a:endParaRPr lang="ru-RU" sz="2000" dirty="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744967"/>
                  </a:ext>
                </a:extLst>
              </a:tr>
              <a:tr h="10848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5</a:t>
                      </a:r>
                      <a:endParaRPr lang="ru-RU" sz="2000" dirty="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</a:rPr>
                        <a:t>iMow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Германия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Gilroy-Ligh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-</a:t>
                      </a:r>
                      <a:endParaRPr lang="ru-RU" sz="2000" dirty="0">
                        <a:effectLst/>
                        <a:latin typeface="Gilroy-Ligh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39875322"/>
                  </a:ext>
                </a:extLst>
              </a:tr>
            </a:tbl>
          </a:graphicData>
        </a:graphic>
      </p:graphicFrame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E5B2B1C-C478-4C1F-85F2-07E64290A45F}"/>
              </a:ext>
            </a:extLst>
          </p:cNvPr>
          <p:cNvGrpSpPr/>
          <p:nvPr/>
        </p:nvGrpSpPr>
        <p:grpSpPr>
          <a:xfrm>
            <a:off x="0" y="582376"/>
            <a:ext cx="6783285" cy="48538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740F9FAB-11B1-4DC0-BC4D-B3F29915E85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A9EFF009-7923-4195-889C-98B5F1F059E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CA8A537D-7EAD-4C60-BAFF-A1BFBF87070D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770DD21E-188B-405C-9711-7458B88FFE6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EE701F2E-0C4D-44E0-B026-990D2A217460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2351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30276" y="527955"/>
            <a:ext cx="10928456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102755" y="-93456"/>
            <a:ext cx="1234414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Gilroy-ExtraBold"/>
                <a:sym typeface="Gilroy-ExtraBold"/>
              </a:rPr>
              <a:t>ПЛАН РАБОТЫ НАД ПРОЕКТОМ</a:t>
            </a: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0C5BBE09-8421-435B-90A9-0C25C6539DF6}"/>
              </a:ext>
            </a:extLst>
          </p:cNvPr>
          <p:cNvSpPr txBox="1">
            <a:spLocks/>
          </p:cNvSpPr>
          <p:nvPr/>
        </p:nvSpPr>
        <p:spPr>
          <a:xfrm>
            <a:off x="311700" y="1152474"/>
            <a:ext cx="11124544" cy="4386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aphicFrame>
        <p:nvGraphicFramePr>
          <p:cNvPr id="14" name="Схема 13">
            <a:extLst>
              <a:ext uri="{FF2B5EF4-FFF2-40B4-BE49-F238E27FC236}">
                <a16:creationId xmlns:a16="http://schemas.microsoft.com/office/drawing/2014/main" id="{B0FFC5D0-D80F-4464-955F-0369AACB38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3823690"/>
              </p:ext>
            </p:extLst>
          </p:nvPr>
        </p:nvGraphicFramePr>
        <p:xfrm>
          <a:off x="0" y="696249"/>
          <a:ext cx="11802794" cy="5803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BAD9F3CC-0293-41CE-9CA9-7656A8A55358}"/>
              </a:ext>
            </a:extLst>
          </p:cNvPr>
          <p:cNvSpPr txBox="1"/>
          <p:nvPr/>
        </p:nvSpPr>
        <p:spPr>
          <a:xfrm>
            <a:off x="4070681" y="1044514"/>
            <a:ext cx="1098883" cy="80021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2025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96FB77-B03D-4F81-95E8-D0FAC97E2655}"/>
              </a:ext>
            </a:extLst>
          </p:cNvPr>
          <p:cNvSpPr txBox="1"/>
          <p:nvPr/>
        </p:nvSpPr>
        <p:spPr>
          <a:xfrm>
            <a:off x="171447" y="1010003"/>
            <a:ext cx="1098883" cy="80021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2024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311E9FB-09D4-460F-A0BD-E8D3F7EB551A}"/>
              </a:ext>
            </a:extLst>
          </p:cNvPr>
          <p:cNvSpPr txBox="1"/>
          <p:nvPr/>
        </p:nvSpPr>
        <p:spPr>
          <a:xfrm>
            <a:off x="6359236" y="1049482"/>
            <a:ext cx="461259" cy="395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F1EF731-1A10-4CAF-9C07-E817E88C32C8}"/>
              </a:ext>
            </a:extLst>
          </p:cNvPr>
          <p:cNvSpPr txBox="1"/>
          <p:nvPr/>
        </p:nvSpPr>
        <p:spPr>
          <a:xfrm>
            <a:off x="8212761" y="1013395"/>
            <a:ext cx="1098883" cy="80021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2026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20" name="Google Shape;112;p21">
            <a:extLst>
              <a:ext uri="{FF2B5EF4-FFF2-40B4-BE49-F238E27FC236}">
                <a16:creationId xmlns:a16="http://schemas.microsoft.com/office/drawing/2014/main" id="{820754F2-B4B3-4884-AD24-80185F064F64}"/>
              </a:ext>
            </a:extLst>
          </p:cNvPr>
          <p:cNvCxnSpPr>
            <a:cxnSpLocks/>
          </p:cNvCxnSpPr>
          <p:nvPr/>
        </p:nvCxnSpPr>
        <p:spPr>
          <a:xfrm>
            <a:off x="326550" y="617510"/>
            <a:ext cx="11085767" cy="3066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1" name="Прямоугольник 16">
            <a:extLst>
              <a:ext uri="{FF2B5EF4-FFF2-40B4-BE49-F238E27FC236}">
                <a16:creationId xmlns:a16="http://schemas.microsoft.com/office/drawing/2014/main" id="{42363980-BF53-46BC-A465-6340483D3670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2" name="Прямоугольник">
              <a:extLst>
                <a:ext uri="{FF2B5EF4-FFF2-40B4-BE49-F238E27FC236}">
                  <a16:creationId xmlns:a16="http://schemas.microsoft.com/office/drawing/2014/main" id="{293DFB0F-BA9F-4FEE-A6D7-D44EA91D8A19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23" name="7">
              <a:extLst>
                <a:ext uri="{FF2B5EF4-FFF2-40B4-BE49-F238E27FC236}">
                  <a16:creationId xmlns:a16="http://schemas.microsoft.com/office/drawing/2014/main" id="{C94832DF-7CE5-4232-9E63-3578F270CF05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-Bold"/>
                  <a:sym typeface="Gilroy-Bold"/>
                </a:rPr>
                <a:t>13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Bold"/>
                <a:sym typeface="Gilroy-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523771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2"/>
            <a:ext cx="6783285" cy="48538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75136" y="812277"/>
            <a:ext cx="7651221" cy="9171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-Light" panose="020B0604020202020204" charset="-52"/>
              <a:cs typeface="Arial"/>
              <a:sym typeface="Arial"/>
            </a:endParaRPr>
          </a:p>
          <a:p>
            <a:pPr marL="0" marR="0" lvl="8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1B1B1B"/>
              </a:solidFill>
              <a:effectLst/>
              <a:uLnTx/>
              <a:uFillTx/>
              <a:latin typeface="Gilroy-Light"/>
              <a:sym typeface="Gilroy-Light"/>
            </a:endParaRP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264351" y="9471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Gilroy-ExtraBold"/>
                <a:sym typeface="Gilroy-ExtraBold"/>
              </a:rPr>
              <a:t>ИЗМЕРЕНИЕ РЫНКА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Gilroy-ExtraBold"/>
              <a:sym typeface="Gilroy-ExtraBold"/>
            </a:endParaRPr>
          </a:p>
        </p:txBody>
      </p:sp>
      <p:sp>
        <p:nvSpPr>
          <p:cNvPr id="18" name="Google Shape;125;p23">
            <a:extLst>
              <a:ext uri="{FF2B5EF4-FFF2-40B4-BE49-F238E27FC236}">
                <a16:creationId xmlns:a16="http://schemas.microsoft.com/office/drawing/2014/main" id="{5A07C539-75BC-4060-890D-DB3A774B997D}"/>
              </a:ext>
            </a:extLst>
          </p:cNvPr>
          <p:cNvSpPr txBox="1">
            <a:spLocks/>
          </p:cNvSpPr>
          <p:nvPr/>
        </p:nvSpPr>
        <p:spPr>
          <a:xfrm>
            <a:off x="75137" y="812896"/>
            <a:ext cx="6288085" cy="1563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ru-RU" sz="7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В России </a:t>
            </a:r>
            <a:r>
              <a:rPr kumimoji="0" lang="ru-RU" sz="7200" b="1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185 газораспределительных организаций</a:t>
            </a:r>
            <a:r>
              <a:rPr kumimoji="0" lang="ru-RU" sz="7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, осуществляющих эксплуатацию и развитие</a:t>
            </a:r>
          </a:p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ru-RU" sz="7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на соответствующих территориях сетей газоснабжения</a:t>
            </a:r>
          </a:p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ru-RU" sz="7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и их объектов, а также оказывающих услуги, связанные</a:t>
            </a:r>
          </a:p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ru-RU" sz="7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с подачей газа потребителям и их обслуживанием.</a:t>
            </a:r>
            <a:endParaRPr kumimoji="0" lang="ru-RU" sz="18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27" name="Прямоугольник 16">
            <a:extLst>
              <a:ext uri="{FF2B5EF4-FFF2-40B4-BE49-F238E27FC236}">
                <a16:creationId xmlns:a16="http://schemas.microsoft.com/office/drawing/2014/main" id="{B268860A-7F7B-4553-88DD-5E3EB3F5CEE3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8" name="Прямоугольник">
              <a:extLst>
                <a:ext uri="{FF2B5EF4-FFF2-40B4-BE49-F238E27FC236}">
                  <a16:creationId xmlns:a16="http://schemas.microsoft.com/office/drawing/2014/main" id="{7FD22479-A3B1-4AEF-BAE1-B216E2CAC622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29" name="7">
              <a:extLst>
                <a:ext uri="{FF2B5EF4-FFF2-40B4-BE49-F238E27FC236}">
                  <a16:creationId xmlns:a16="http://schemas.microsoft.com/office/drawing/2014/main" id="{6BEFFCC6-E04C-499A-BB67-40632F2237C0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-Bold"/>
                  <a:sym typeface="Gilroy-Bold"/>
                </a:rPr>
                <a:t>14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Bold"/>
                <a:sym typeface="Gilroy-Bold"/>
              </a:endParaRPr>
            </a:p>
          </p:txBody>
        </p:sp>
      </p:grpSp>
      <p:graphicFrame>
        <p:nvGraphicFramePr>
          <p:cNvPr id="2" name="Схема 1"/>
          <p:cNvGraphicFramePr/>
          <p:nvPr/>
        </p:nvGraphicFramePr>
        <p:xfrm>
          <a:off x="75138" y="2376189"/>
          <a:ext cx="4331890" cy="4143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" name="Google Shape;125;p23">
            <a:extLst>
              <a:ext uri="{FF2B5EF4-FFF2-40B4-BE49-F238E27FC236}">
                <a16:creationId xmlns:a16="http://schemas.microsoft.com/office/drawing/2014/main" id="{5A07C539-75BC-4060-890D-DB3A774B997D}"/>
              </a:ext>
            </a:extLst>
          </p:cNvPr>
          <p:cNvSpPr txBox="1">
            <a:spLocks/>
          </p:cNvSpPr>
          <p:nvPr/>
        </p:nvSpPr>
        <p:spPr>
          <a:xfrm>
            <a:off x="5803707" y="812277"/>
            <a:ext cx="6246331" cy="191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В соответствии с распоряжением Правительства Российской Федерации от 30 апреля 2021 года, был утвержден целевой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показатель увеличения уровня газификации субъектов РФ на 12% к 2030 г. относительно 2023 г.</a:t>
            </a: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027" y="2530060"/>
            <a:ext cx="7643012" cy="3989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276938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30276" y="527955"/>
            <a:ext cx="10928456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102755" y="-93456"/>
            <a:ext cx="1234414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F11F0F"/>
                </a:solidFill>
                <a:effectLst/>
                <a:uLnTx/>
                <a:uFillTx/>
                <a:latin typeface="Gilroy-ExtraBold"/>
                <a:sym typeface="Gilroy-ExtraBold"/>
              </a:rPr>
              <a:t>КОМАНДА</a:t>
            </a:r>
          </a:p>
        </p:txBody>
      </p:sp>
      <p:sp>
        <p:nvSpPr>
          <p:cNvPr id="19" name="Прямоугольник">
            <a:extLst>
              <a:ext uri="{FF2B5EF4-FFF2-40B4-BE49-F238E27FC236}">
                <a16:creationId xmlns:a16="http://schemas.microsoft.com/office/drawing/2014/main" id="{A2A50444-B344-4F78-92AC-DB5DA79BE0E6}"/>
              </a:ext>
            </a:extLst>
          </p:cNvPr>
          <p:cNvSpPr/>
          <p:nvPr/>
        </p:nvSpPr>
        <p:spPr>
          <a:xfrm>
            <a:off x="-6779" y="6365338"/>
            <a:ext cx="542262" cy="506843"/>
          </a:xfrm>
          <a:prstGeom prst="rect">
            <a:avLst/>
          </a:prstGeom>
          <a:solidFill>
            <a:srgbClr val="FCAF17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1" name="7">
            <a:extLst>
              <a:ext uri="{FF2B5EF4-FFF2-40B4-BE49-F238E27FC236}">
                <a16:creationId xmlns:a16="http://schemas.microsoft.com/office/drawing/2014/main" id="{B89F056D-55B9-4978-B89E-752AD7BADC2C}"/>
              </a:ext>
            </a:extLst>
          </p:cNvPr>
          <p:cNvSpPr txBox="1"/>
          <p:nvPr/>
        </p:nvSpPr>
        <p:spPr>
          <a:xfrm>
            <a:off x="30276" y="6519206"/>
            <a:ext cx="468151" cy="199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numCol="1" anchor="ctr">
            <a:noAutofit/>
          </a:bodyPr>
          <a:lstStyle>
            <a:lvl1pPr algn="ctr">
              <a:defRPr sz="1200">
                <a:solidFill>
                  <a:srgbClr val="FFFFFF"/>
                </a:solidFill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-Bold"/>
                <a:sym typeface="Gilroy-Bold"/>
              </a:rPr>
              <a:t>19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-Bold"/>
              <a:sym typeface="Gilroy-Bold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C477C0-6A28-4021-9513-88CCFF5F0E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6" b="7141"/>
          <a:stretch/>
        </p:blipFill>
        <p:spPr>
          <a:xfrm>
            <a:off x="1186632" y="1455403"/>
            <a:ext cx="1856527" cy="30430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CE0101-B561-4B01-9649-91C7D335F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643" y="1351268"/>
            <a:ext cx="2303404" cy="3043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F4AC35D-E497-400C-8CEE-19875CD612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3"/>
          <a:stretch/>
        </p:blipFill>
        <p:spPr>
          <a:xfrm>
            <a:off x="4718328" y="1351268"/>
            <a:ext cx="2323157" cy="30892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430A50D-7C09-4E69-AE15-1C9191F7785D}"/>
              </a:ext>
            </a:extLst>
          </p:cNvPr>
          <p:cNvSpPr/>
          <p:nvPr/>
        </p:nvSpPr>
        <p:spPr>
          <a:xfrm>
            <a:off x="763663" y="4586989"/>
            <a:ext cx="280643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F11F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"/>
                <a:cs typeface="Helvetica"/>
                <a:sym typeface="Calibri"/>
              </a:rPr>
              <a:t>Биловол Евгений Олегович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Calibri"/>
              </a:rPr>
              <a:t>Id 401834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cs typeface="Helvetica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Calibri"/>
              </a:rPr>
              <a:t>Консультант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9F00FF"/>
              </a:solidFill>
              <a:effectLst/>
              <a:uLnTx/>
              <a:uFillTx/>
              <a:latin typeface="Helvetica"/>
              <a:cs typeface="Helvetica"/>
              <a:sym typeface="Calibri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A5EA112-EFD5-4056-B87A-BF80E7E17BCE}"/>
              </a:ext>
            </a:extLst>
          </p:cNvPr>
          <p:cNvSpPr/>
          <p:nvPr/>
        </p:nvSpPr>
        <p:spPr>
          <a:xfrm>
            <a:off x="8569126" y="4586989"/>
            <a:ext cx="280643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F11F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"/>
                <a:cs typeface="Helvetica"/>
                <a:sym typeface="Calibri"/>
              </a:rPr>
              <a:t>Щербакова Анна Александровна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Calibri"/>
              </a:rPr>
              <a:t>Id 309020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cs typeface="Helvetica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Calibri"/>
              </a:rPr>
              <a:t>Консультант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9F00FF"/>
              </a:solidFill>
              <a:effectLst/>
              <a:uLnTx/>
              <a:uFillTx/>
              <a:latin typeface="Helvetica"/>
              <a:cs typeface="Helvetica"/>
              <a:sym typeface="Calibri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BF3267FE-18FC-4FB9-8522-A9798A485C66}"/>
              </a:ext>
            </a:extLst>
          </p:cNvPr>
          <p:cNvSpPr/>
          <p:nvPr/>
        </p:nvSpPr>
        <p:spPr>
          <a:xfrm>
            <a:off x="4666394" y="4586989"/>
            <a:ext cx="280643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F11F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"/>
                <a:cs typeface="Helvetica"/>
                <a:sym typeface="Calibri"/>
              </a:rPr>
              <a:t>Синицын Антон Александрович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Calibri"/>
              </a:rPr>
              <a:t>Id 1216183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cs typeface="Helvetica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Calibri"/>
              </a:rPr>
              <a:t>Наставник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9F00FF"/>
              </a:solidFill>
              <a:effectLst/>
              <a:uLnTx/>
              <a:uFillTx/>
              <a:latin typeface="Helvetica"/>
              <a:cs typeface="Helvetica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327656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30276" y="527955"/>
            <a:ext cx="10928456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102755" y="-93456"/>
            <a:ext cx="1234414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lvl="0" algn="l"/>
            <a:r>
              <a:rPr lang="ru-RU" sz="3600" dirty="0">
                <a:solidFill>
                  <a:srgbClr val="F11F0F"/>
                </a:solidFill>
              </a:rPr>
              <a:t>КОМАНДА</a:t>
            </a:r>
            <a:endParaRPr kumimoji="0" lang="ru-RU" sz="3600" b="0" i="0" u="none" strike="noStrike" kern="0" cap="none" spc="0" normalizeH="0" baseline="0" noProof="0" dirty="0">
              <a:ln>
                <a:noFill/>
              </a:ln>
              <a:solidFill>
                <a:srgbClr val="F11F0F"/>
              </a:solidFill>
              <a:effectLst/>
              <a:uLnTx/>
              <a:uFillTx/>
              <a:latin typeface="Gilroy-ExtraBold"/>
              <a:sym typeface="Gilroy-ExtraBold"/>
            </a:endParaRPr>
          </a:p>
        </p:txBody>
      </p:sp>
      <p:graphicFrame>
        <p:nvGraphicFramePr>
          <p:cNvPr id="13" name="Таблица 6">
            <a:extLst>
              <a:ext uri="{FF2B5EF4-FFF2-40B4-BE49-F238E27FC236}">
                <a16:creationId xmlns:a16="http://schemas.microsoft.com/office/drawing/2014/main" id="{18D33D04-D10F-4FD5-9441-848D461129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23678"/>
              </p:ext>
            </p:extLst>
          </p:nvPr>
        </p:nvGraphicFramePr>
        <p:xfrm>
          <a:off x="30276" y="635791"/>
          <a:ext cx="12161724" cy="6212831"/>
        </p:xfrm>
        <a:graphic>
          <a:graphicData uri="http://schemas.openxmlformats.org/drawingml/2006/table">
            <a:tbl>
              <a:tblPr firstRow="1" bandRow="1"/>
              <a:tblGrid>
                <a:gridCol w="4053908">
                  <a:extLst>
                    <a:ext uri="{9D8B030D-6E8A-4147-A177-3AD203B41FA5}">
                      <a16:colId xmlns:a16="http://schemas.microsoft.com/office/drawing/2014/main" val="654402046"/>
                    </a:ext>
                  </a:extLst>
                </a:gridCol>
                <a:gridCol w="1993059">
                  <a:extLst>
                    <a:ext uri="{9D8B030D-6E8A-4147-A177-3AD203B41FA5}">
                      <a16:colId xmlns:a16="http://schemas.microsoft.com/office/drawing/2014/main" val="993701088"/>
                    </a:ext>
                  </a:extLst>
                </a:gridCol>
                <a:gridCol w="6114757">
                  <a:extLst>
                    <a:ext uri="{9D8B030D-6E8A-4147-A177-3AD203B41FA5}">
                      <a16:colId xmlns:a16="http://schemas.microsoft.com/office/drawing/2014/main" val="2279934316"/>
                    </a:ext>
                  </a:extLst>
                </a:gridCol>
              </a:tblGrid>
              <a:tr h="2087967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Ушакова Ирина Александровна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Экономист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Обучается по направлению подготовки 38.03.01 «</a:t>
                      </a:r>
                      <a:r>
                        <a:rPr lang="ru-RU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Экономика. Финансы, кредит и инвестиции»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.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637013"/>
                  </a:ext>
                </a:extLst>
              </a:tr>
              <a:tr h="159502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err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Альмеев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Никита Михайлович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Инженер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/>
                        <a:t>Обучается по направлению подготовки 04.03.01 «Химия».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875322"/>
                  </a:ext>
                </a:extLst>
              </a:tr>
              <a:tr h="2273876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Тютиков Александр Сергеевич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Инженер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/>
                        <a:t>Обучается по направлению подготовки 13.03.01 «Промышленная теплоэнергетика". </a:t>
                      </a:r>
                      <a:r>
                        <a:rPr kumimoji="0" lang="ru-RU" sz="2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Calibri"/>
                        </a:rPr>
                        <a:t>". Принимал участие в акселерационной программы «Создание территории комфорта» по итогу конкурсного отбора АНО «Платформа НТИ» федерального проекта «Платформа университетского технологического предпринимательства»</a:t>
                      </a:r>
                      <a:endParaRPr lang="ru-RU" sz="20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784000"/>
                  </a:ext>
                </a:extLst>
              </a:tr>
            </a:tbl>
          </a:graphicData>
        </a:graphic>
      </p:graphicFrame>
      <p:grpSp>
        <p:nvGrpSpPr>
          <p:cNvPr id="18" name="Прямоугольник 16">
            <a:extLst>
              <a:ext uri="{FF2B5EF4-FFF2-40B4-BE49-F238E27FC236}">
                <a16:creationId xmlns:a16="http://schemas.microsoft.com/office/drawing/2014/main" id="{660B26F7-958A-49BA-9873-215751085CBC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9" name="Прямоугольник">
              <a:extLst>
                <a:ext uri="{FF2B5EF4-FFF2-40B4-BE49-F238E27FC236}">
                  <a16:creationId xmlns:a16="http://schemas.microsoft.com/office/drawing/2014/main" id="{A2A50444-B344-4F78-92AC-DB5DA79BE0E6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0" name="7">
              <a:extLst>
                <a:ext uri="{FF2B5EF4-FFF2-40B4-BE49-F238E27FC236}">
                  <a16:creationId xmlns:a16="http://schemas.microsoft.com/office/drawing/2014/main" id="{EED06725-56AB-41CD-9BB7-8AE84621648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15</a:t>
              </a:r>
              <a:endParaRPr dirty="0"/>
            </a:p>
          </p:txBody>
        </p:sp>
      </p:grp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20A014A-C62A-43AC-97F5-9453EBF50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138" y="1378634"/>
            <a:ext cx="1079985" cy="13559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D3183F03-B0F9-433F-B0B9-3FC3155BF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138" y="3100375"/>
            <a:ext cx="1079985" cy="12836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BF03BDFD-8888-4975-B87E-0955AC383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367" y="5093796"/>
            <a:ext cx="1199525" cy="16245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234453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30276" y="527955"/>
            <a:ext cx="10928456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102755" y="-93456"/>
            <a:ext cx="1234414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lvl="0" algn="l"/>
            <a:r>
              <a:rPr lang="ru-RU" sz="3600" dirty="0">
                <a:solidFill>
                  <a:srgbClr val="F11F0F"/>
                </a:solidFill>
              </a:rPr>
              <a:t>КОМАНДА</a:t>
            </a:r>
            <a:endParaRPr kumimoji="0" lang="ru-RU" sz="3600" b="0" i="0" u="none" strike="noStrike" kern="0" cap="none" spc="0" normalizeH="0" baseline="0" noProof="0" dirty="0">
              <a:ln>
                <a:noFill/>
              </a:ln>
              <a:solidFill>
                <a:srgbClr val="F11F0F"/>
              </a:solidFill>
              <a:effectLst/>
              <a:uLnTx/>
              <a:uFillTx/>
              <a:latin typeface="Gilroy-ExtraBold"/>
              <a:sym typeface="Gilroy-ExtraBold"/>
            </a:endParaRPr>
          </a:p>
        </p:txBody>
      </p:sp>
      <p:graphicFrame>
        <p:nvGraphicFramePr>
          <p:cNvPr id="13" name="Таблица 6">
            <a:extLst>
              <a:ext uri="{FF2B5EF4-FFF2-40B4-BE49-F238E27FC236}">
                <a16:creationId xmlns:a16="http://schemas.microsoft.com/office/drawing/2014/main" id="{18D33D04-D10F-4FD5-9441-848D461129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338934"/>
              </p:ext>
            </p:extLst>
          </p:nvPr>
        </p:nvGraphicFramePr>
        <p:xfrm>
          <a:off x="0" y="959347"/>
          <a:ext cx="11995052" cy="5602539"/>
        </p:xfrm>
        <a:graphic>
          <a:graphicData uri="http://schemas.openxmlformats.org/drawingml/2006/table">
            <a:tbl>
              <a:tblPr firstRow="1" bandRow="1"/>
              <a:tblGrid>
                <a:gridCol w="3036492">
                  <a:extLst>
                    <a:ext uri="{9D8B030D-6E8A-4147-A177-3AD203B41FA5}">
                      <a16:colId xmlns:a16="http://schemas.microsoft.com/office/drawing/2014/main" val="654402046"/>
                    </a:ext>
                  </a:extLst>
                </a:gridCol>
                <a:gridCol w="2365502">
                  <a:extLst>
                    <a:ext uri="{9D8B030D-6E8A-4147-A177-3AD203B41FA5}">
                      <a16:colId xmlns:a16="http://schemas.microsoft.com/office/drawing/2014/main" val="993701088"/>
                    </a:ext>
                  </a:extLst>
                </a:gridCol>
                <a:gridCol w="6593058">
                  <a:extLst>
                    <a:ext uri="{9D8B030D-6E8A-4147-A177-3AD203B41FA5}">
                      <a16:colId xmlns:a16="http://schemas.microsoft.com/office/drawing/2014/main" val="2279934316"/>
                    </a:ext>
                  </a:extLst>
                </a:gridCol>
              </a:tblGrid>
              <a:tr h="3035878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Долгодворова Мирослава Дмитриевна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Gilroy-Black (Заголовки)"/>
                        </a:rPr>
                        <a:t>Инженер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Обучается по направлению подготовки 13.03.01 «Промышленная теплоэнергетика". Принимала участие в акселерационных программах «Университет 2035: от идеи к прототипу» и «Создание территории комфорта » на базе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</a:rPr>
                        <a:t>ВоГУ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, так же является участником команды победителя межрегионального конкурса разработок «Изобретено на верхней Волге»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637013"/>
                  </a:ext>
                </a:extLst>
              </a:tr>
              <a:tr h="25666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Полысаев Дмитрий Максимович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Gilroy-Black (Заголовки)"/>
                        </a:rPr>
                        <a:t>Руководитель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Обучается по направлению подготовки 13.03.01 «Промышленная теплоэнергетика". Принимал участие в акселерационной программы «Создание территории комфорта» по итогу конкурсного отбора АНО «Платформа НТИ» федерального проекта «Платформа университетского технологического предпринимательства»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875322"/>
                  </a:ext>
                </a:extLst>
              </a:tr>
            </a:tbl>
          </a:graphicData>
        </a:graphic>
      </p:graphicFrame>
      <p:grpSp>
        <p:nvGrpSpPr>
          <p:cNvPr id="20" name="Прямоугольник 16">
            <a:extLst>
              <a:ext uri="{FF2B5EF4-FFF2-40B4-BE49-F238E27FC236}">
                <a16:creationId xmlns:a16="http://schemas.microsoft.com/office/drawing/2014/main" id="{D874D6FC-DAE5-4859-93F2-E15FCD2144F3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1" name="Прямоугольник">
              <a:extLst>
                <a:ext uri="{FF2B5EF4-FFF2-40B4-BE49-F238E27FC236}">
                  <a16:creationId xmlns:a16="http://schemas.microsoft.com/office/drawing/2014/main" id="{198EBEE9-067D-4D45-BD5D-49646866DA8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2" name="7">
              <a:extLst>
                <a:ext uri="{FF2B5EF4-FFF2-40B4-BE49-F238E27FC236}">
                  <a16:creationId xmlns:a16="http://schemas.microsoft.com/office/drawing/2014/main" id="{E85E94B4-BCAA-4333-AF8D-001AD0E2E4A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16</a:t>
              </a:r>
              <a:endParaRPr dirty="0"/>
            </a:p>
          </p:txBody>
        </p:sp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DB5F6FE-CC6D-4D90-AC6E-44EEAB704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09" y="2037101"/>
            <a:ext cx="1540775" cy="197219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8973D06-6B97-432E-9C91-D200C07325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209" y="4670474"/>
            <a:ext cx="1730155" cy="222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892346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3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4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126609" y="995119"/>
            <a:ext cx="52366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r>
              <a:rPr lang="en-US" dirty="0"/>
              <a:t> </a:t>
            </a:r>
            <a:r>
              <a:rPr lang="ru-RU" dirty="0"/>
              <a:t>КОМАНДЫ</a:t>
            </a:r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Gilroy-ExtraBold"/>
                <a:ea typeface="Gilroy-ExtraBold"/>
                <a:cs typeface="Gilroy-ExtraBold"/>
                <a:sym typeface="Gilroy-ExtraBold"/>
              </a:rPr>
              <a:t>Лидер проекта (</a:t>
            </a:r>
            <a:r>
              <a:rPr lang="en-US" dirty="0">
                <a:latin typeface="Gilroy-ExtraBold"/>
                <a:ea typeface="Gilroy-ExtraBold"/>
                <a:cs typeface="Gilroy-ExtraBold"/>
                <a:sym typeface="Gilroy-ExtraBold"/>
              </a:rPr>
              <a:t>id </a:t>
            </a:r>
            <a:r>
              <a:rPr lang="ru-RU" sz="2300" dirty="0">
                <a:sym typeface="Gilroy-Light"/>
              </a:rPr>
              <a:t>3416101</a:t>
            </a:r>
            <a:r>
              <a:rPr lang="en-US" sz="2300" dirty="0">
                <a:sym typeface="Gilroy-Light"/>
              </a:rPr>
              <a:t>)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</a:t>
            </a:r>
            <a:r>
              <a:rPr lang="ru-RU" dirty="0"/>
              <a:t>951 747 60 67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E</a:t>
            </a:r>
            <a:r>
              <a:rPr dirty="0"/>
              <a:t>mail</a:t>
            </a:r>
            <a:r>
              <a:rPr lang="ru-RU" dirty="0"/>
              <a:t> </a:t>
            </a:r>
            <a:r>
              <a:rPr lang="en-US" dirty="0"/>
              <a:t>miroasalavadolgodvorova@yandex.ru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"/>
        <a:cs typeface=""/>
      </a:majorFont>
      <a:minorFont>
        <a:latin typeface="Gilro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3665</TotalTime>
  <Words>1324</Words>
  <Application>Microsoft Office PowerPoint</Application>
  <PresentationFormat>Широкоэкранный</PresentationFormat>
  <Paragraphs>221</Paragraphs>
  <Slides>19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35" baseType="lpstr">
      <vt:lpstr>Arial</vt:lpstr>
      <vt:lpstr>Calibri</vt:lpstr>
      <vt:lpstr>Calibri Light</vt:lpstr>
      <vt:lpstr>Gilroy</vt:lpstr>
      <vt:lpstr>Gilroy-Black</vt:lpstr>
      <vt:lpstr>Gilroy-Black (Заголовки)</vt:lpstr>
      <vt:lpstr>Gilroy-Bold</vt:lpstr>
      <vt:lpstr>Gilroy-ExtraBold</vt:lpstr>
      <vt:lpstr>Gilroy-Light</vt:lpstr>
      <vt:lpstr>Helvetica</vt:lpstr>
      <vt:lpstr>Helvetica Neue</vt:lpstr>
      <vt:lpstr>Times New Roman</vt:lpstr>
      <vt:lpstr>Wingdings</vt:lpstr>
      <vt:lpstr>Тема Office</vt:lpstr>
      <vt:lpstr>Office Theme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М Д</cp:lastModifiedBy>
  <cp:revision>50</cp:revision>
  <dcterms:modified xsi:type="dcterms:W3CDTF">2023-11-30T15:19:27Z</dcterms:modified>
</cp:coreProperties>
</file>