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-398" y="-67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5714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0597">
            <a:solidFill>
              <a:srgbClr val="FFFFFF">
                <a:alpha val="16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84052" y="1105138"/>
            <a:ext cx="7175778" cy="44605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18"/>
              </a:lnSpc>
              <a:buNone/>
            </a:pPr>
            <a:r>
              <a:rPr lang="en-US" sz="4015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Разработка методов анализа, синтеза и технологии изготовления цилиндрических колёс с переменным углом зацепления по всей длине зубчатого венца</a:t>
            </a:r>
            <a:endParaRPr lang="en-US" sz="4015" dirty="0"/>
          </a:p>
        </p:txBody>
      </p:sp>
      <p:sp>
        <p:nvSpPr>
          <p:cNvPr id="6" name="Text 2"/>
          <p:cNvSpPr/>
          <p:nvPr/>
        </p:nvSpPr>
        <p:spPr>
          <a:xfrm>
            <a:off x="984052" y="5820608"/>
            <a:ext cx="7175778" cy="815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41"/>
              </a:lnSpc>
              <a:buNone/>
            </a:pPr>
            <a:r>
              <a:rPr lang="en-US" sz="1338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Наша презентация посвящена разработке методов анализа, синтеза и технологии изготовления цилиндрических колёс с переменным углом зацепления по всей длине зубчатого венца.</a:t>
            </a:r>
            <a:endParaRPr lang="en-US" sz="1338" dirty="0"/>
          </a:p>
        </p:txBody>
      </p:sp>
      <p:sp>
        <p:nvSpPr>
          <p:cNvPr id="8" name="Text 4"/>
          <p:cNvSpPr/>
          <p:nvPr/>
        </p:nvSpPr>
        <p:spPr>
          <a:xfrm>
            <a:off x="1024652" y="6792992"/>
            <a:ext cx="190500" cy="3657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0"/>
              </a:lnSpc>
              <a:buNone/>
            </a:pPr>
            <a:endParaRPr lang="en-US" sz="1152" dirty="0"/>
          </a:p>
        </p:txBody>
      </p:sp>
      <p:sp>
        <p:nvSpPr>
          <p:cNvPr id="9" name="Text 5"/>
          <p:cNvSpPr/>
          <p:nvPr/>
        </p:nvSpPr>
        <p:spPr>
          <a:xfrm>
            <a:off x="1340763" y="6827163"/>
            <a:ext cx="1767840" cy="2972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2"/>
              </a:lnSpc>
              <a:buNone/>
            </a:pPr>
            <a:endParaRPr lang="en-US" sz="1673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1083707"/>
            <a:ext cx="60960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Актуальность проекта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833199" y="228492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22152" y="2326600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1555313" y="2361248"/>
            <a:ext cx="22479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Растущий спрос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5553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Рост технологических требований и потребности рынка в высокоточных и надежных цилиндрических колёсах.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833199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84052" y="4078843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1555313" y="4113490"/>
            <a:ext cx="37871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Улучшение эффективности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Повышение производительности и снижение затрат благодаря развитию новых методов изготовления.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833199" y="578941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87862" y="5831086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2"/>
          <p:cNvSpPr/>
          <p:nvPr/>
        </p:nvSpPr>
        <p:spPr>
          <a:xfrm>
            <a:off x="1555313" y="5865733"/>
            <a:ext cx="2522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Инновационность</a:t>
            </a: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15553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Уникальный подход к разработке, который обеспечивает переменный угол зацепления по всей длине зубчатого венца.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24376" y="1362908"/>
            <a:ext cx="51587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Проблема проекта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624376" y="267521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813328" y="2716887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3346490" y="2751534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Сложность производства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3346490" y="3668078"/>
            <a:ext cx="2256949" cy="31986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Традиционные методы создания цилиндрических колёс не позволяют достичь необходимой точности и переменного угла зацепления.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5825609" y="267521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76461" y="2716887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6547723" y="2751534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Ограничения конструкции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6547723" y="3668078"/>
            <a:ext cx="2256949" cy="2843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Существующие конструкции ограничивают возможности варьирования угла зацепления по всей длине зубчатого венца.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9026843" y="267521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81505" y="2716887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9748957" y="2751534"/>
            <a:ext cx="2225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Потери энергии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9748957" y="3320891"/>
            <a:ext cx="2256949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Недостаточная точность колёс приводит к потере энергии во время передачи механической работы.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99" y="712589"/>
            <a:ext cx="54102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Решение проблемы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4801910" y="1740218"/>
            <a:ext cx="44410" cy="5776793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7" name="Shape 3"/>
          <p:cNvSpPr/>
          <p:nvPr/>
        </p:nvSpPr>
        <p:spPr>
          <a:xfrm>
            <a:off x="5074027" y="2141518"/>
            <a:ext cx="777597" cy="44410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8" name="Shape 4"/>
          <p:cNvSpPr/>
          <p:nvPr/>
        </p:nvSpPr>
        <p:spPr>
          <a:xfrm>
            <a:off x="4574084" y="19138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763036" y="1955483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6"/>
          <p:cNvSpPr/>
          <p:nvPr/>
        </p:nvSpPr>
        <p:spPr>
          <a:xfrm>
            <a:off x="6046113" y="1962388"/>
            <a:ext cx="27432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Анализ требований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6046113" y="2531745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Исследование рынка и потребностей клиентов для определения необходимых параметров колёс.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074027" y="4141172"/>
            <a:ext cx="777597" cy="44410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13" name="Shape 9"/>
          <p:cNvSpPr/>
          <p:nvPr/>
        </p:nvSpPr>
        <p:spPr>
          <a:xfrm>
            <a:off x="4574084" y="391346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24936" y="3955137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1"/>
          <p:cNvSpPr/>
          <p:nvPr/>
        </p:nvSpPr>
        <p:spPr>
          <a:xfrm>
            <a:off x="6046113" y="3962043"/>
            <a:ext cx="31546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Синтез новых методов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6046113" y="4531400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Разработка уникальных технологических решений, позволяющих добиться переменного угла зацепления.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5074027" y="6140827"/>
            <a:ext cx="777597" cy="44410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18" name="Shape 14"/>
          <p:cNvSpPr/>
          <p:nvPr/>
        </p:nvSpPr>
        <p:spPr>
          <a:xfrm>
            <a:off x="4574084" y="591312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728746" y="5954792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6"/>
          <p:cNvSpPr/>
          <p:nvPr/>
        </p:nvSpPr>
        <p:spPr>
          <a:xfrm>
            <a:off x="6046113" y="5961698"/>
            <a:ext cx="41529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Тестирование и оптимизация</a:t>
            </a:r>
            <a:endParaRPr lang="en-US" sz="2187" dirty="0"/>
          </a:p>
        </p:txBody>
      </p:sp>
      <p:sp>
        <p:nvSpPr>
          <p:cNvPr id="21" name="Text 17"/>
          <p:cNvSpPr/>
          <p:nvPr/>
        </p:nvSpPr>
        <p:spPr>
          <a:xfrm>
            <a:off x="6046113" y="6531054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Проверка и оптимизация разработанных методов на прототипах для достижения максимальной производительности.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934"/>
          </a:xfrm>
          <a:prstGeom prst="rect">
            <a:avLst/>
          </a:prstGeom>
          <a:solidFill>
            <a:srgbClr val="0B0C23">
              <a:alpha val="75000"/>
            </a:srgbClr>
          </a:solidFill>
          <a:ln w="13216">
            <a:solidFill>
              <a:srgbClr val="FFFFFF">
                <a:alpha val="16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0"/>
            <a:ext cx="3657600" cy="82329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18937" y="581858"/>
            <a:ext cx="8934926" cy="13223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207"/>
              </a:lnSpc>
              <a:buNone/>
            </a:pPr>
            <a:r>
              <a:rPr lang="en-US" sz="4166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Рынок, его объём, рост и уровень конкуренции</a:t>
            </a:r>
            <a:endParaRPr lang="en-US" sz="4166" dirty="0"/>
          </a:p>
        </p:txBody>
      </p:sp>
      <p:sp>
        <p:nvSpPr>
          <p:cNvPr id="6" name="Shape 2"/>
          <p:cNvSpPr/>
          <p:nvPr/>
        </p:nvSpPr>
        <p:spPr>
          <a:xfrm>
            <a:off x="1018937" y="2221587"/>
            <a:ext cx="8934926" cy="1668780"/>
          </a:xfrm>
          <a:prstGeom prst="roundRect">
            <a:avLst>
              <a:gd name="adj" fmla="val 5706"/>
            </a:avLst>
          </a:prstGeom>
          <a:solidFill>
            <a:srgbClr val="542C49"/>
          </a:solidFill>
          <a:ln w="13216">
            <a:solidFill>
              <a:srgbClr val="64355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243727" y="2446377"/>
            <a:ext cx="2116098" cy="330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04"/>
              </a:lnSpc>
              <a:buNone/>
            </a:pPr>
            <a:r>
              <a:rPr lang="en-US" sz="2083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Объём рынка</a:t>
            </a:r>
            <a:endParaRPr lang="en-US" sz="2083" dirty="0"/>
          </a:p>
        </p:txBody>
      </p:sp>
      <p:sp>
        <p:nvSpPr>
          <p:cNvPr id="8" name="Text 4"/>
          <p:cNvSpPr/>
          <p:nvPr/>
        </p:nvSpPr>
        <p:spPr>
          <a:xfrm>
            <a:off x="1243727" y="2988588"/>
            <a:ext cx="8485346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6"/>
              </a:lnSpc>
              <a:buNone/>
            </a:pPr>
            <a:r>
              <a:rPr lang="en-US" sz="1666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Рынок цилиндрических колёс оценивается в </a:t>
            </a:r>
            <a:r>
              <a:rPr lang="ru-RU" sz="1666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несколько</a:t>
            </a:r>
            <a:r>
              <a:rPr lang="en-US" sz="1666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миллиардов долларов и продолжает расти.</a:t>
            </a:r>
            <a:endParaRPr lang="en-US" sz="1666" dirty="0"/>
          </a:p>
        </p:txBody>
      </p:sp>
      <p:sp>
        <p:nvSpPr>
          <p:cNvPr id="9" name="Shape 5"/>
          <p:cNvSpPr/>
          <p:nvPr/>
        </p:nvSpPr>
        <p:spPr>
          <a:xfrm>
            <a:off x="1018937" y="4101941"/>
            <a:ext cx="8934926" cy="1668780"/>
          </a:xfrm>
          <a:prstGeom prst="roundRect">
            <a:avLst>
              <a:gd name="adj" fmla="val 5706"/>
            </a:avLst>
          </a:prstGeom>
          <a:solidFill>
            <a:srgbClr val="542C49"/>
          </a:solidFill>
          <a:ln w="13216">
            <a:solidFill>
              <a:srgbClr val="64355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243727" y="4326731"/>
            <a:ext cx="2116098" cy="330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04"/>
              </a:lnSpc>
              <a:buNone/>
            </a:pPr>
            <a:r>
              <a:rPr lang="en-US" sz="2083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Рост спроса</a:t>
            </a:r>
            <a:endParaRPr lang="en-US" sz="2083" dirty="0"/>
          </a:p>
        </p:txBody>
      </p:sp>
      <p:sp>
        <p:nvSpPr>
          <p:cNvPr id="11" name="Text 7"/>
          <p:cNvSpPr/>
          <p:nvPr/>
        </p:nvSpPr>
        <p:spPr>
          <a:xfrm>
            <a:off x="1243727" y="4868942"/>
            <a:ext cx="8485346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6"/>
              </a:lnSpc>
              <a:buNone/>
            </a:pPr>
            <a:r>
              <a:rPr lang="en-US" sz="1666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Высокоточные и надежные цилиндрические колёса все больше востребованы в различных отраслях.</a:t>
            </a:r>
            <a:endParaRPr lang="en-US" sz="1666" dirty="0"/>
          </a:p>
        </p:txBody>
      </p:sp>
      <p:sp>
        <p:nvSpPr>
          <p:cNvPr id="12" name="Shape 8"/>
          <p:cNvSpPr/>
          <p:nvPr/>
        </p:nvSpPr>
        <p:spPr>
          <a:xfrm>
            <a:off x="1018937" y="5982295"/>
            <a:ext cx="8934926" cy="1668780"/>
          </a:xfrm>
          <a:prstGeom prst="roundRect">
            <a:avLst>
              <a:gd name="adj" fmla="val 5706"/>
            </a:avLst>
          </a:prstGeom>
          <a:solidFill>
            <a:srgbClr val="542C49"/>
          </a:solidFill>
          <a:ln w="13216">
            <a:solidFill>
              <a:srgbClr val="64355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243727" y="6207085"/>
            <a:ext cx="2895600" cy="330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04"/>
              </a:lnSpc>
              <a:buNone/>
            </a:pPr>
            <a:r>
              <a:rPr lang="en-US" sz="2083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Уровень конкуренции</a:t>
            </a:r>
            <a:endParaRPr lang="en-US" sz="2083" dirty="0"/>
          </a:p>
        </p:txBody>
      </p:sp>
      <p:sp>
        <p:nvSpPr>
          <p:cNvPr id="14" name="Text 10"/>
          <p:cNvSpPr/>
          <p:nvPr/>
        </p:nvSpPr>
        <p:spPr>
          <a:xfrm>
            <a:off x="1243727" y="6749296"/>
            <a:ext cx="8485346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6"/>
              </a:lnSpc>
              <a:buNone/>
            </a:pPr>
            <a:r>
              <a:rPr lang="en-US" sz="1666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Конкуренция на рынке высока, но наше уникальное предложение обеспечивает конкурентное преимущество.</a:t>
            </a:r>
            <a:endParaRPr lang="en-US" sz="1666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24376" y="2004417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Бизнес-модель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624376" y="3254216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Производство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624376" y="3892868"/>
            <a:ext cx="2765465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Собственное производство цилиндрических колёс с применением разработанных методов и технологий.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939433" y="3254216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Дистрибуция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939433" y="3892868"/>
            <a:ext cx="2765465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Установление долгосрочных партнерских отношений с ключевыми игроками на рынке.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254490" y="3254216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Услуги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9254490" y="3892868"/>
            <a:ext cx="2765465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Предоставление услуг технической поддержки и консультаций по применению наших продуктов.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076879" y="1432857"/>
            <a:ext cx="55930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Текущие результаты</a:t>
            </a:r>
            <a:endParaRPr lang="en-US" sz="437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376" y="2474476"/>
            <a:ext cx="2905006" cy="17953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624376" y="4547473"/>
            <a:ext cx="290500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Исследования и разработки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624376" y="5464016"/>
            <a:ext cx="2905006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Наша команда активно работает над разработкой и оптимизацией методов производства.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0277" y="2474476"/>
            <a:ext cx="2905006" cy="179534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989927" y="454747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Прототипы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7648396" y="5061052"/>
            <a:ext cx="2905006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Мы успешно создали </a:t>
            </a:r>
            <a:r>
              <a:rPr lang="en-US" sz="1750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несколько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3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D 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моделей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цилиндрических колёс с переменным углом зацепления.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9100899" y="4547592"/>
            <a:ext cx="290512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endParaRPr lang="en-US" sz="2187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712589"/>
            <a:ext cx="45567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Планы развития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1144310" y="1740218"/>
            <a:ext cx="44410" cy="5776793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7" name="Shape 3"/>
          <p:cNvSpPr/>
          <p:nvPr/>
        </p:nvSpPr>
        <p:spPr>
          <a:xfrm>
            <a:off x="1416427" y="2141518"/>
            <a:ext cx="777597" cy="44410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8" name="Shape 4"/>
          <p:cNvSpPr/>
          <p:nvPr/>
        </p:nvSpPr>
        <p:spPr>
          <a:xfrm>
            <a:off x="916484" y="19138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105436" y="1955483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6"/>
          <p:cNvSpPr/>
          <p:nvPr/>
        </p:nvSpPr>
        <p:spPr>
          <a:xfrm>
            <a:off x="2388513" y="1962388"/>
            <a:ext cx="3749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Расширение производства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2388513" y="2531745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Создание собственного конструкторского бюро 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1416427" y="4141172"/>
            <a:ext cx="777597" cy="44410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13" name="Shape 9"/>
          <p:cNvSpPr/>
          <p:nvPr/>
        </p:nvSpPr>
        <p:spPr>
          <a:xfrm>
            <a:off x="916484" y="391346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67336" y="3955137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1"/>
          <p:cNvSpPr/>
          <p:nvPr/>
        </p:nvSpPr>
        <p:spPr>
          <a:xfrm>
            <a:off x="2388513" y="3962043"/>
            <a:ext cx="4046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Исследование новых рынков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2388513" y="4531400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Исследование и анализ новых отраслей, где технология переменного угла зацепления может найти применение.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1416427" y="6140827"/>
            <a:ext cx="777597" cy="44410"/>
          </a:xfrm>
          <a:prstGeom prst="rect">
            <a:avLst/>
          </a:prstGeom>
          <a:solidFill>
            <a:srgbClr val="643557"/>
          </a:solidFill>
          <a:ln/>
        </p:spPr>
      </p:sp>
      <p:sp>
        <p:nvSpPr>
          <p:cNvPr id="18" name="Shape 14"/>
          <p:cNvSpPr/>
          <p:nvPr/>
        </p:nvSpPr>
        <p:spPr>
          <a:xfrm>
            <a:off x="916484" y="591312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71146" y="5954792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6"/>
          <p:cNvSpPr/>
          <p:nvPr/>
        </p:nvSpPr>
        <p:spPr>
          <a:xfrm>
            <a:off x="2388513" y="5961698"/>
            <a:ext cx="43662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Партнерства и сотрудничество</a:t>
            </a:r>
            <a:endParaRPr lang="en-US" sz="2187" dirty="0"/>
          </a:p>
        </p:txBody>
      </p:sp>
      <p:sp>
        <p:nvSpPr>
          <p:cNvPr id="21" name="Text 17"/>
          <p:cNvSpPr/>
          <p:nvPr/>
        </p:nvSpPr>
        <p:spPr>
          <a:xfrm>
            <a:off x="2388513" y="6531054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Установление партнерских отношений с другими компаниями и институтами для разработки новых продуктов.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1"/>
          <p:cNvSpPr/>
          <p:nvPr/>
        </p:nvSpPr>
        <p:spPr>
          <a:xfrm>
            <a:off x="2624376" y="1366957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Команда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624376" y="267926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813328" y="2720935"/>
            <a:ext cx="1219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Shape 6"/>
          <p:cNvSpPr/>
          <p:nvPr/>
        </p:nvSpPr>
        <p:spPr>
          <a:xfrm>
            <a:off x="5825609" y="267926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76461" y="2720935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6528524" y="2679263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Лукьянов Владислав</a:t>
            </a:r>
            <a:endParaRPr lang="en-US" sz="2187" dirty="0"/>
          </a:p>
        </p:txBody>
      </p:sp>
      <p:sp>
        <p:nvSpPr>
          <p:cNvPr id="13" name="Shape 10"/>
          <p:cNvSpPr/>
          <p:nvPr/>
        </p:nvSpPr>
        <p:spPr>
          <a:xfrm>
            <a:off x="9026843" y="267926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3811">
            <a:solidFill>
              <a:srgbClr val="64355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81505" y="2720935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9681448" y="2679262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Ларионов Никита</a:t>
            </a:r>
            <a:endParaRPr lang="en-US" sz="2187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2716CB6-A3A8-44D1-BFF9-52CF78F0D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211" y="3863070"/>
            <a:ext cx="512108" cy="5121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0B178F3-7D7F-4B55-BCA4-35E1E1B05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609" y="3924541"/>
            <a:ext cx="512108" cy="512108"/>
          </a:xfrm>
          <a:prstGeom prst="rect">
            <a:avLst/>
          </a:prstGeom>
        </p:spPr>
      </p:pic>
      <p:sp>
        <p:nvSpPr>
          <p:cNvPr id="19" name="Text 3">
            <a:extLst>
              <a:ext uri="{FF2B5EF4-FFF2-40B4-BE49-F238E27FC236}">
                <a16:creationId xmlns:a16="http://schemas.microsoft.com/office/drawing/2014/main" xmlns="" id="{65F8B8A1-731F-4939-BFC7-2245FADC8CDC}"/>
              </a:ext>
            </a:extLst>
          </p:cNvPr>
          <p:cNvSpPr/>
          <p:nvPr/>
        </p:nvSpPr>
        <p:spPr>
          <a:xfrm>
            <a:off x="2693949" y="3906559"/>
            <a:ext cx="30613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cs typeface="Prompt" pitchFamily="34" charset="-120"/>
              </a:rPr>
              <a:t>4</a:t>
            </a:r>
          </a:p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xmlns="" id="{8BFBB033-CD37-4CF8-BC18-918521AA918F}"/>
              </a:ext>
            </a:extLst>
          </p:cNvPr>
          <p:cNvSpPr/>
          <p:nvPr/>
        </p:nvSpPr>
        <p:spPr>
          <a:xfrm>
            <a:off x="5908903" y="3931891"/>
            <a:ext cx="34754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DAD8E9"/>
                </a:solidFill>
                <a:latin typeface="Prompt" pitchFamily="34" charset="0"/>
                <a:cs typeface="Prompt" pitchFamily="34" charset="-120"/>
              </a:rPr>
              <a:t>5</a:t>
            </a:r>
            <a:endParaRPr lang="en-US" sz="2624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xmlns="" id="{8FB3D99E-DEBF-4DE5-A3FF-707413F9B863}"/>
              </a:ext>
            </a:extLst>
          </p:cNvPr>
          <p:cNvSpPr/>
          <p:nvPr/>
        </p:nvSpPr>
        <p:spPr>
          <a:xfrm>
            <a:off x="3308091" y="2684969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Кривцов</a:t>
            </a:r>
          </a:p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Артём</a:t>
            </a:r>
            <a:endParaRPr lang="en-US" sz="2187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xmlns="" id="{0F013AAB-FFF1-4613-94BC-E63878BA0277}"/>
              </a:ext>
            </a:extLst>
          </p:cNvPr>
          <p:cNvSpPr/>
          <p:nvPr/>
        </p:nvSpPr>
        <p:spPr>
          <a:xfrm>
            <a:off x="3308090" y="3863070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 err="1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Мадюков</a:t>
            </a: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 Никита</a:t>
            </a:r>
            <a:endParaRPr lang="en-US" sz="2187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xmlns="" id="{9C33DFEA-DFFF-4EA8-8106-59C889F308E7}"/>
              </a:ext>
            </a:extLst>
          </p:cNvPr>
          <p:cNvSpPr/>
          <p:nvPr/>
        </p:nvSpPr>
        <p:spPr>
          <a:xfrm>
            <a:off x="6528523" y="3931891"/>
            <a:ext cx="22569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Кулешов </a:t>
            </a:r>
          </a:p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Илья</a:t>
            </a:r>
            <a:endParaRPr lang="en-US" sz="2187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24376" y="2892862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Контакты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624376" y="414266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281"/>
              </a:lnSpc>
            </a:pPr>
            <a:r>
              <a:rPr lang="en-US" sz="2624" dirty="0" err="1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Телефон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624376" y="4781312"/>
            <a:ext cx="276546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+7 (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910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)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621-59-08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939433" y="414266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281"/>
              </a:lnSpc>
            </a:pPr>
            <a:r>
              <a:rPr lang="en-US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Email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939433" y="4781312"/>
            <a:ext cx="276546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</a:rPr>
              <a:t>ar.krivtsov@gmail.com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254490" y="414266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9254490" y="4781312"/>
            <a:ext cx="276546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391</Words>
  <Application>Microsoft Office PowerPoint</Application>
  <PresentationFormat>Произвольный</PresentationFormat>
  <Paragraphs>89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ТСО</cp:lastModifiedBy>
  <cp:revision>10</cp:revision>
  <dcterms:created xsi:type="dcterms:W3CDTF">2023-11-16T12:12:38Z</dcterms:created>
  <dcterms:modified xsi:type="dcterms:W3CDTF">2023-11-30T09:48:02Z</dcterms:modified>
</cp:coreProperties>
</file>