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12192000" cy="6858000"/>
  <p:embeddedFontLst>
    <p:embeddedFont>
      <p:font typeface="Montserrat Medium" panose="020B0604020202020204" charset="-52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i44hoPEEAIVCrskPpUjov+DNeA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87621A-57D2-4643-B7DD-0F8A660A33DD}">
  <a:tblStyle styleId="{1E87621A-57D2-4643-B7DD-0F8A660A33DD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E6FF"/>
          </a:solidFill>
        </a:fill>
      </a:tcStyle>
    </a:wholeTbl>
    <a:band1H>
      <a:tcTxStyle/>
      <a:tcStyle>
        <a:tcBdr/>
        <a:fill>
          <a:solidFill>
            <a:srgbClr val="DBCAF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BCAFF"/>
          </a:solidFill>
        </a:fill>
      </a:tcStyle>
    </a:band1V>
    <a:band2V>
      <a:tcTxStyle/>
      <a:tcStyle>
        <a:tcBdr/>
        <a:fill>
          <a:solidFill>
            <a:srgbClr val="DBCAFF"/>
          </a:solidFill>
        </a:fill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EE6FF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  <a:fill>
          <a:solidFill>
            <a:srgbClr val="EEE6FF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78120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6580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4818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8601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6212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2549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978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2524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6716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0086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4833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3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3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3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9" Type="http://schemas.openxmlformats.org/officeDocument/2006/relationships/image" Target="../media/image56.png"/><Relationship Id="rId21" Type="http://schemas.openxmlformats.org/officeDocument/2006/relationships/image" Target="../media/image38.png"/><Relationship Id="rId34" Type="http://schemas.openxmlformats.org/officeDocument/2006/relationships/image" Target="../media/image51.png"/><Relationship Id="rId42" Type="http://schemas.openxmlformats.org/officeDocument/2006/relationships/image" Target="../media/image59.png"/><Relationship Id="rId47" Type="http://schemas.openxmlformats.org/officeDocument/2006/relationships/image" Target="../media/image6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3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32" Type="http://schemas.openxmlformats.org/officeDocument/2006/relationships/image" Target="../media/image49.png"/><Relationship Id="rId37" Type="http://schemas.openxmlformats.org/officeDocument/2006/relationships/image" Target="../media/image54.png"/><Relationship Id="rId40" Type="http://schemas.openxmlformats.org/officeDocument/2006/relationships/image" Target="../media/image57.png"/><Relationship Id="rId45" Type="http://schemas.openxmlformats.org/officeDocument/2006/relationships/image" Target="../media/image62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31" Type="http://schemas.openxmlformats.org/officeDocument/2006/relationships/image" Target="../media/image48.png"/><Relationship Id="rId44" Type="http://schemas.openxmlformats.org/officeDocument/2006/relationships/image" Target="../media/image61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Relationship Id="rId30" Type="http://schemas.openxmlformats.org/officeDocument/2006/relationships/image" Target="../media/image47.png"/><Relationship Id="rId35" Type="http://schemas.openxmlformats.org/officeDocument/2006/relationships/image" Target="../media/image52.png"/><Relationship Id="rId43" Type="http://schemas.openxmlformats.org/officeDocument/2006/relationships/image" Target="../media/image60.png"/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33" Type="http://schemas.openxmlformats.org/officeDocument/2006/relationships/image" Target="../media/image50.png"/><Relationship Id="rId38" Type="http://schemas.openxmlformats.org/officeDocument/2006/relationships/image" Target="../media/image55.png"/><Relationship Id="rId46" Type="http://schemas.openxmlformats.org/officeDocument/2006/relationships/image" Target="../media/image63.png"/><Relationship Id="rId20" Type="http://schemas.openxmlformats.org/officeDocument/2006/relationships/image" Target="../media/image37.png"/><Relationship Id="rId41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"/>
          <p:cNvSpPr txBox="1"/>
          <p:nvPr/>
        </p:nvSpPr>
        <p:spPr>
          <a:xfrm>
            <a:off x="-77907" y="2888663"/>
            <a:ext cx="12385500" cy="1223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ctr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3638" b="1">
                <a:solidFill>
                  <a:schemeClr val="lt1"/>
                </a:solidFill>
              </a:rPr>
              <a:t>NeuroFinder - сайт-справочник для быстрого поиска нейросети»</a:t>
            </a:r>
            <a:endParaRPr sz="3638" b="1">
              <a:solidFill>
                <a:schemeClr val="lt1"/>
              </a:solidFill>
            </a:endParaRPr>
          </a:p>
        </p:txBody>
      </p:sp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29401" y="10544"/>
            <a:ext cx="2463379" cy="2467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48375" y="267747"/>
            <a:ext cx="2260398" cy="975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14103" y="483391"/>
            <a:ext cx="2472880" cy="70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/>
          <p:nvPr/>
        </p:nvSpPr>
        <p:spPr>
          <a:xfrm>
            <a:off x="360040" y="332656"/>
            <a:ext cx="4558646" cy="99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4" name="Google Shape;134;p2"/>
          <p:cNvSpPr txBox="1"/>
          <p:nvPr/>
        </p:nvSpPr>
        <p:spPr>
          <a:xfrm>
            <a:off x="360059" y="1484775"/>
            <a:ext cx="7991400" cy="50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ru-RU" sz="2000" b="1"/>
              <a:t>По оценкам, рынок искусственного интеллекта вырастет с 58,3 миллиарда долларов США в 2025  году до 250 миллиардов долларов США к 2030 году (CAGR 33%).</a:t>
            </a:r>
            <a:endParaRPr sz="2000" b="1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ru-RU" sz="2000" b="1"/>
              <a:t>На платформе Hugging Face зарегистрировано более 30,000 предобученных моделей за 2023 год, что демонстрирует стремительный рост доступных нейросетей.</a:t>
            </a:r>
            <a:endParaRPr sz="2000" b="1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ru-RU" sz="2000" b="1"/>
              <a:t>86% высокопроизводительных сотрудников компаний считают, что ИИ и машинное обучение помогут в повышении производительности.</a:t>
            </a:r>
            <a:endParaRPr sz="2000" b="1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ru-RU" sz="2000" b="1"/>
              <a:t>У ведущих платформ, таких как GitHub, более 40 миллионов разработчиков, активно работающих над проектами по машинному обучению и ИИ.</a:t>
            </a:r>
            <a:endParaRPr sz="2000" b="1"/>
          </a:p>
        </p:txBody>
      </p:sp>
      <p:pic>
        <p:nvPicPr>
          <p:cNvPr id="135" name="Google Shape;13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91425" y="-5849"/>
            <a:ext cx="2120276" cy="2123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778062" y="3054088"/>
            <a:ext cx="4883250" cy="258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281075" y="1180475"/>
            <a:ext cx="9419400" cy="48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60800" lvl="0" indent="-385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450"/>
              <a:buChar char="❖"/>
            </a:pPr>
            <a:r>
              <a:rPr lang="ru-RU" sz="2450">
                <a:solidFill>
                  <a:srgbClr val="6B00BF"/>
                </a:solidFill>
              </a:rPr>
              <a:t>Разработчики и программисты</a:t>
            </a:r>
            <a:endParaRPr sz="2650">
              <a:solidFill>
                <a:srgbClr val="6B00BF"/>
              </a:solidFill>
            </a:endParaRPr>
          </a:p>
          <a:p>
            <a:pPr marL="460800" lvl="0" indent="-385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450"/>
              <a:buChar char="❖"/>
            </a:pPr>
            <a:r>
              <a:rPr lang="ru-RU" sz="2450">
                <a:solidFill>
                  <a:srgbClr val="6B00BF"/>
                </a:solidFill>
              </a:rPr>
              <a:t>Научные исследователи</a:t>
            </a:r>
            <a:endParaRPr sz="2450">
              <a:solidFill>
                <a:srgbClr val="6B00BF"/>
              </a:solidFill>
            </a:endParaRPr>
          </a:p>
          <a:p>
            <a:pPr marL="460800" lvl="0" indent="-385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450"/>
              <a:buChar char="❖"/>
            </a:pPr>
            <a:r>
              <a:rPr lang="ru-RU" sz="2450">
                <a:solidFill>
                  <a:srgbClr val="6B00BF"/>
                </a:solidFill>
              </a:rPr>
              <a:t>Студенты и обучающиеся</a:t>
            </a:r>
            <a:endParaRPr sz="2450">
              <a:solidFill>
                <a:srgbClr val="6B00BF"/>
              </a:solidFill>
            </a:endParaRPr>
          </a:p>
          <a:p>
            <a:pPr marL="460800" lvl="0" indent="-385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450"/>
              <a:buChar char="❖"/>
            </a:pPr>
            <a:r>
              <a:rPr lang="ru-RU" sz="2450">
                <a:solidFill>
                  <a:srgbClr val="6B00BF"/>
                </a:solidFill>
              </a:rPr>
              <a:t>Специалисты из сферы аналитики данных и обработки больших данных.</a:t>
            </a:r>
            <a:endParaRPr sz="2450">
              <a:solidFill>
                <a:srgbClr val="6B00BF"/>
              </a:solidFill>
            </a:endParaRPr>
          </a:p>
          <a:p>
            <a:pPr marL="460800" lvl="0" indent="-385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450"/>
              <a:buChar char="❖"/>
            </a:pPr>
            <a:r>
              <a:rPr lang="ru-RU" sz="2450">
                <a:solidFill>
                  <a:srgbClr val="6B00BF"/>
                </a:solidFill>
              </a:rPr>
              <a:t>Компании и организации, применяющие искусственный интеллект для оптимизации бизнес-процессов</a:t>
            </a:r>
            <a:endParaRPr sz="2450">
              <a:solidFill>
                <a:srgbClr val="6B00BF"/>
              </a:solidFill>
            </a:endParaRPr>
          </a:p>
          <a:p>
            <a:pPr marL="460800" lvl="0" indent="-385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450"/>
              <a:buChar char="❖"/>
            </a:pPr>
            <a:r>
              <a:rPr lang="ru-RU" sz="2450">
                <a:solidFill>
                  <a:srgbClr val="6B00BF"/>
                </a:solidFill>
              </a:rPr>
              <a:t>Медицинские учреждения</a:t>
            </a:r>
            <a:endParaRPr sz="2450">
              <a:solidFill>
                <a:srgbClr val="6B00BF"/>
              </a:solidFill>
            </a:endParaRPr>
          </a:p>
          <a:p>
            <a:pPr marL="460800" lvl="0" indent="-385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450"/>
              <a:buChar char="❖"/>
            </a:pPr>
            <a:r>
              <a:rPr lang="ru-RU" sz="2450">
                <a:solidFill>
                  <a:srgbClr val="6B00BF"/>
                </a:solidFill>
              </a:rPr>
              <a:t>Финансовые учреждения</a:t>
            </a:r>
            <a:endParaRPr sz="2450">
              <a:solidFill>
                <a:srgbClr val="6B00BF"/>
              </a:solidFill>
            </a:endParaRPr>
          </a:p>
          <a:p>
            <a:pPr marL="460800" lvl="0" indent="-385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450"/>
              <a:buChar char="❖"/>
            </a:pPr>
            <a:r>
              <a:rPr lang="ru-RU" sz="2450">
                <a:solidFill>
                  <a:srgbClr val="6B00BF"/>
                </a:solidFill>
              </a:rPr>
              <a:t>Агрономы и фермеры</a:t>
            </a:r>
            <a:endParaRPr sz="2450">
              <a:solidFill>
                <a:srgbClr val="6B00BF"/>
              </a:solidFill>
            </a:endParaRPr>
          </a:p>
          <a:p>
            <a:pPr marL="460800" lvl="0" indent="-385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450"/>
              <a:buChar char="❖"/>
            </a:pPr>
            <a:r>
              <a:rPr lang="ru-RU" sz="2450">
                <a:solidFill>
                  <a:srgbClr val="6B00BF"/>
                </a:solidFill>
              </a:rPr>
              <a:t>Креативные специалисты</a:t>
            </a:r>
            <a:endParaRPr sz="2700">
              <a:solidFill>
                <a:srgbClr val="6B00BF"/>
              </a:solidFill>
            </a:endParaRPr>
          </a:p>
        </p:txBody>
      </p:sp>
      <p:pic>
        <p:nvPicPr>
          <p:cNvPr id="143" name="Google Shape;14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1112" y="3925388"/>
            <a:ext cx="4883250" cy="258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"/>
          <p:cNvSpPr txBox="1"/>
          <p:nvPr/>
        </p:nvSpPr>
        <p:spPr>
          <a:xfrm>
            <a:off x="360040" y="332656"/>
            <a:ext cx="4295800" cy="99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360040" y="1324540"/>
            <a:ext cx="4558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0" name="Google Shape;15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02354" y="-5855"/>
            <a:ext cx="2609349" cy="261337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4"/>
          <p:cNvSpPr txBox="1"/>
          <p:nvPr/>
        </p:nvSpPr>
        <p:spPr>
          <a:xfrm>
            <a:off x="792700" y="2132450"/>
            <a:ext cx="74892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700"/>
              <a:buChar char="❖"/>
            </a:pPr>
            <a:r>
              <a:rPr lang="ru-RU" sz="2700">
                <a:solidFill>
                  <a:srgbClr val="6B00BF"/>
                </a:solidFill>
                <a:highlight>
                  <a:srgbClr val="FFFFFF"/>
                </a:highlight>
              </a:rPr>
              <a:t>Сложность поиска подходящей нейросети</a:t>
            </a:r>
            <a:endParaRPr sz="27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700"/>
              <a:buChar char="❖"/>
            </a:pPr>
            <a:r>
              <a:rPr lang="ru-RU" sz="2700">
                <a:solidFill>
                  <a:srgbClr val="6B00BF"/>
                </a:solidFill>
                <a:highlight>
                  <a:srgbClr val="FFFFFF"/>
                </a:highlight>
              </a:rPr>
              <a:t>Недостаток информации о нейросетях</a:t>
            </a:r>
            <a:endParaRPr sz="27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700"/>
              <a:buChar char="❖"/>
            </a:pPr>
            <a:r>
              <a:rPr lang="ru-RU" sz="2700">
                <a:solidFill>
                  <a:srgbClr val="6B00BF"/>
                </a:solidFill>
                <a:highlight>
                  <a:srgbClr val="FFFFFF"/>
                </a:highlight>
              </a:rPr>
              <a:t>Ограниченный доступ к НС</a:t>
            </a:r>
            <a:endParaRPr sz="2900">
              <a:solidFill>
                <a:srgbClr val="6B00B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marL="7701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842726" y="1436325"/>
            <a:ext cx="8081400" cy="5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6B00BF"/>
                </a:solidFill>
                <a:highlight>
                  <a:srgbClr val="FFFFFF"/>
                </a:highlight>
              </a:rPr>
              <a:t>Инновационная платформа, разработанная для того, чтобы сделать мир нейросетей доступнее и понятнее для всех. Наша платформа позволит быстро находить наиболее подходящие нейросети</a:t>
            </a:r>
            <a:endParaRPr sz="22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6B00BF"/>
                </a:solidFill>
                <a:highlight>
                  <a:srgbClr val="FFFFFF"/>
                </a:highlight>
              </a:rPr>
              <a:t>ФУНКЦИОНАЛ: </a:t>
            </a:r>
            <a:endParaRPr sz="2200" b="1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200"/>
              <a:buChar char="❖"/>
            </a:pPr>
            <a:r>
              <a:rPr lang="ru-RU" sz="2200">
                <a:solidFill>
                  <a:srgbClr val="6B00BF"/>
                </a:solidFill>
                <a:highlight>
                  <a:srgbClr val="FFFFFF"/>
                </a:highlight>
              </a:rPr>
              <a:t>Умный поиск нейросетей</a:t>
            </a:r>
            <a:endParaRPr sz="22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200"/>
              <a:buChar char="❖"/>
            </a:pPr>
            <a:r>
              <a:rPr lang="ru-RU" sz="2200">
                <a:solidFill>
                  <a:srgbClr val="6B00BF"/>
                </a:solidFill>
                <a:highlight>
                  <a:srgbClr val="FFFFFF"/>
                </a:highlight>
              </a:rPr>
              <a:t>База данных моделей</a:t>
            </a:r>
            <a:endParaRPr sz="22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200"/>
              <a:buChar char="❖"/>
            </a:pPr>
            <a:r>
              <a:rPr lang="ru-RU" sz="2200">
                <a:solidFill>
                  <a:srgbClr val="6B00BF"/>
                </a:solidFill>
                <a:highlight>
                  <a:srgbClr val="FFFFFF"/>
                </a:highlight>
              </a:rPr>
              <a:t>Обучающий контент</a:t>
            </a:r>
            <a:endParaRPr sz="2200">
              <a:solidFill>
                <a:srgbClr val="6B00BF"/>
              </a:solidFill>
              <a:highlight>
                <a:srgbClr val="FFFFFF"/>
              </a:highlight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B00BF"/>
              </a:buClr>
              <a:buSzPts val="2200"/>
              <a:buChar char="❖"/>
            </a:pPr>
            <a:r>
              <a:rPr lang="ru-RU" sz="2200">
                <a:solidFill>
                  <a:srgbClr val="6B00BF"/>
                </a:solidFill>
                <a:highlight>
                  <a:srgbClr val="FFFFFF"/>
                </a:highlight>
              </a:rPr>
              <a:t>Классификация НС</a:t>
            </a:r>
            <a:endParaRPr sz="2200">
              <a:solidFill>
                <a:srgbClr val="6B00BF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6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63" name="Google Shape;163;p6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64" name="Google Shape;164;p6"/>
            <p:cNvSpPr txBox="1"/>
            <p:nvPr/>
          </p:nvSpPr>
          <p:spPr>
            <a:xfrm>
              <a:off x="144236" y="132681"/>
              <a:ext cx="183700" cy="276994"/>
            </a:xfrm>
            <a:prstGeom prst="rect">
              <a:avLst/>
            </a:prstGeom>
            <a:solidFill>
              <a:srgbClr val="875DF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6</a:t>
              </a:fld>
              <a:endParaRPr sz="1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65" name="Google Shape;165;p6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6" name="Google Shape;166;p6"/>
          <p:cNvGraphicFramePr/>
          <p:nvPr/>
        </p:nvGraphicFramePr>
        <p:xfrm>
          <a:off x="321157" y="112727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{1E87621A-57D2-4643-B7DD-0F8A660A33DD}</a:tableStyleId>
              </a:tblPr>
              <a:tblGrid>
                <a:gridCol w="1928675"/>
                <a:gridCol w="2283350"/>
                <a:gridCol w="2283350"/>
                <a:gridCol w="2283350"/>
                <a:gridCol w="2283350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ФУНКЦИИ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 </a:t>
                      </a:r>
                      <a:r>
                        <a:rPr lang="ru-RU" b="1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PyTorch Hub</a:t>
                      </a:r>
                      <a:endParaRPr sz="1400" b="1" i="0" u="none" strike="noStrike" cap="non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 b="1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Hugging Face</a:t>
                      </a:r>
                      <a:endParaRPr sz="1400" b="1" i="0" u="none" strike="noStrike" cap="non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 b="1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Kaggle</a:t>
                      </a:r>
                      <a:endParaRPr sz="1400" b="1" i="0" u="none" strike="noStrike" cap="non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6B00B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ПРОДУКТ ПРОЕКТА</a:t>
                      </a:r>
                      <a:endParaRPr sz="1400" b="1" i="0" u="none" strike="noStrike" cap="none">
                        <a:solidFill>
                          <a:srgbClr val="6B00B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5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Справочник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Большой выбор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Платные функции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Классификация по тэгам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Оценка НС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00BF"/>
                        </a:buClr>
                        <a:buSzPts val="1400"/>
                        <a:buFont typeface="Montserrat Medium"/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Поиск по ключевым словам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Описание НС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1">
                          <a:solidFill>
                            <a:srgbClr val="875DF8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+</a:t>
                      </a:r>
                      <a:endParaRPr i="1">
                        <a:solidFill>
                          <a:srgbClr val="875DF8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75DF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67" name="Google Shape;167;p6"/>
          <p:cNvSpPr txBox="1"/>
          <p:nvPr/>
        </p:nvSpPr>
        <p:spPr>
          <a:xfrm>
            <a:off x="321152" y="4780263"/>
            <a:ext cx="5605200" cy="13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rgbClr val="6B00B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КЛЮЧЕВЫЕ ПРЕИМУЩЕСТВА ПРОДУКТА: </a:t>
            </a:r>
            <a:endParaRPr sz="1600" b="1" i="0" u="none" strike="noStrike" cap="none">
              <a:solidFill>
                <a:srgbClr val="6B00B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6B00B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1600"/>
              <a:buFont typeface="Montserrat Medium"/>
              <a:buChar char="❖"/>
            </a:pPr>
            <a:r>
              <a:rPr lang="ru-RU" sz="16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</a:t>
            </a:r>
            <a:r>
              <a:rPr lang="ru-RU" sz="1600" b="0" i="0" u="none" strike="noStrike" cap="none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лассификация</a:t>
            </a:r>
            <a:endParaRPr sz="1600" b="0" i="0" u="none" strike="noStrike" cap="non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75DF8"/>
              </a:buClr>
              <a:buSzPts val="1600"/>
              <a:buFont typeface="Montserrat Medium"/>
              <a:buChar char="❖"/>
            </a:pPr>
            <a:r>
              <a:rPr lang="ru-RU" sz="1600">
                <a:solidFill>
                  <a:srgbClr val="875DF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Обширный каталог НС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875DF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8" name="Google Shape;168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74" name="Google Shape;174;p7"/>
          <p:cNvSpPr txBox="1"/>
          <p:nvPr/>
        </p:nvSpPr>
        <p:spPr>
          <a:xfrm>
            <a:off x="360050" y="1514475"/>
            <a:ext cx="9935700" cy="4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6B00BF"/>
                </a:solidFill>
              </a:rPr>
              <a:t>Наша система использует алгоритмы машинного обучения, </a:t>
            </a:r>
            <a:endParaRPr sz="2300">
              <a:solidFill>
                <a:srgbClr val="6B00BF"/>
              </a:solidFill>
            </a:endParaRPr>
          </a:p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6B00BF"/>
                </a:solidFill>
              </a:rPr>
              <a:t>чтобы быстро находить наиболее подходящие нейросети,</a:t>
            </a:r>
            <a:endParaRPr sz="2300">
              <a:solidFill>
                <a:srgbClr val="6B00BF"/>
              </a:solidFill>
            </a:endParaRPr>
          </a:p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6B00BF"/>
                </a:solidFill>
              </a:rPr>
              <a:t> основываясь на ваших требованиях и предпочтениях. </a:t>
            </a:r>
            <a:endParaRPr sz="2300">
              <a:solidFill>
                <a:srgbClr val="6B00BF"/>
              </a:solidFill>
            </a:endParaRPr>
          </a:p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6B00BF"/>
              </a:solidFill>
            </a:endParaRPr>
          </a:p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6B00BF"/>
                </a:solidFill>
              </a:rPr>
              <a:t>Просто введите ключевые слова или характеристики, </a:t>
            </a:r>
            <a:endParaRPr sz="2300">
              <a:solidFill>
                <a:srgbClr val="6B00BF"/>
              </a:solidFill>
            </a:endParaRPr>
          </a:p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6B00BF"/>
                </a:solidFill>
              </a:rPr>
              <a:t>и </a:t>
            </a:r>
            <a:r>
              <a:rPr lang="ru-RU" sz="2300" b="1">
                <a:solidFill>
                  <a:srgbClr val="6B00BF"/>
                </a:solidFill>
              </a:rPr>
              <a:t>NeuroFinder</a:t>
            </a:r>
            <a:r>
              <a:rPr lang="ru-RU" sz="2300">
                <a:solidFill>
                  <a:srgbClr val="6B00BF"/>
                </a:solidFill>
              </a:rPr>
              <a:t> приведет вас к идеальному решению.. </a:t>
            </a:r>
            <a:endParaRPr sz="2300">
              <a:solidFill>
                <a:srgbClr val="6B00BF"/>
              </a:solidFill>
            </a:endParaRPr>
          </a:p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6B00BF"/>
              </a:solidFill>
            </a:endParaRPr>
          </a:p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6B00BF"/>
                </a:solidFill>
              </a:rPr>
              <a:t>На платформе собраны лучшие модели нейросетей, </a:t>
            </a:r>
            <a:endParaRPr sz="2300">
              <a:solidFill>
                <a:srgbClr val="6B00BF"/>
              </a:solidFill>
            </a:endParaRPr>
          </a:p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6B00BF"/>
                </a:solidFill>
              </a:rPr>
              <a:t>каждая с детальным описанием, </a:t>
            </a:r>
            <a:endParaRPr sz="2300">
              <a:solidFill>
                <a:srgbClr val="6B00BF"/>
              </a:solidFill>
            </a:endParaRPr>
          </a:p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6B00BF"/>
                </a:solidFill>
              </a:rPr>
              <a:t>примерами успешного использования </a:t>
            </a:r>
            <a:endParaRPr sz="2300">
              <a:solidFill>
                <a:srgbClr val="6B00BF"/>
              </a:solidFill>
            </a:endParaRPr>
          </a:p>
          <a:p>
            <a:pPr marL="0" lvl="0" indent="23039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6B00BF"/>
                </a:solidFill>
              </a:rPr>
              <a:t>и рекомендациями по интеграции.</a:t>
            </a:r>
            <a:endParaRPr sz="2100">
              <a:solidFill>
                <a:srgbClr val="6B00B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"/>
          <p:cNvSpPr txBox="1"/>
          <p:nvPr/>
        </p:nvSpPr>
        <p:spPr>
          <a:xfrm>
            <a:off x="335865" y="1620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pic>
        <p:nvPicPr>
          <p:cNvPr id="180" name="Google Shape;18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800" y="832097"/>
            <a:ext cx="11482383" cy="5721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186" name="Google Shape;186;p9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Представьте команду вашего проекта</a:t>
            </a:r>
            <a:endParaRPr/>
          </a:p>
        </p:txBody>
      </p:sp>
      <p:sp>
        <p:nvSpPr>
          <p:cNvPr id="187" name="Google Shape;187;p9"/>
          <p:cNvSpPr txBox="1"/>
          <p:nvPr/>
        </p:nvSpPr>
        <p:spPr>
          <a:xfrm>
            <a:off x="3920988" y="3882975"/>
            <a:ext cx="15795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Текаев Залимхан Асланович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Разработчик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985988" y="3882975"/>
            <a:ext cx="16485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Затолочный Сергей Евгеньевич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Мотиватор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89" name="Google Shape;18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438" y="1417938"/>
            <a:ext cx="1890926" cy="232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325" y="1417963"/>
            <a:ext cx="1729559" cy="232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9"/>
          <p:cNvSpPr txBox="1"/>
          <p:nvPr/>
        </p:nvSpPr>
        <p:spPr>
          <a:xfrm>
            <a:off x="106050" y="3975375"/>
            <a:ext cx="1648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Рылов Данил Анатольевич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Лидер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92" name="Google Shape;192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02100" y="1391787"/>
            <a:ext cx="1648500" cy="237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97913" y="1417950"/>
            <a:ext cx="1729550" cy="232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50000" y="1391763"/>
            <a:ext cx="1729550" cy="2374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73150" y="1426222"/>
            <a:ext cx="1729551" cy="2306068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9"/>
          <p:cNvSpPr txBox="1"/>
          <p:nvPr/>
        </p:nvSpPr>
        <p:spPr>
          <a:xfrm>
            <a:off x="5597088" y="3975375"/>
            <a:ext cx="1890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Надуев Тимарха Тай-Мурадович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Мотиватор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97" name="Google Shape;197;p9"/>
          <p:cNvSpPr txBox="1"/>
          <p:nvPr/>
        </p:nvSpPr>
        <p:spPr>
          <a:xfrm>
            <a:off x="7679538" y="3975375"/>
            <a:ext cx="15795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Юшин Кирилл Сергеевич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Аналитик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9450600" y="3975375"/>
            <a:ext cx="1579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Туаев Роман Давидович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Аналитик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0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sz="4800" b="1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0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0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0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0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0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0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0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0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0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0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0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0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0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0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0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0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0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0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0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0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0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0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0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0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0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0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0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0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0"/>
          <p:cNvSpPr txBox="1"/>
          <p:nvPr/>
        </p:nvSpPr>
        <p:spPr>
          <a:xfrm>
            <a:off x="360040" y="1052736"/>
            <a:ext cx="10992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Рылов Данил Анатольевич</a:t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+7 (928) 535-82-02</a:t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359</Words>
  <Application>Microsoft Office PowerPoint</Application>
  <PresentationFormat>Широкоэкранный</PresentationFormat>
  <Paragraphs>120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Montserrat Medium</vt:lpstr>
      <vt:lpstr>Gilroy</vt:lpstr>
      <vt:lpstr>Arial</vt:lpstr>
      <vt:lpstr>Calibri</vt:lpstr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Учетная запись Майкрософт</cp:lastModifiedBy>
  <cp:revision>1</cp:revision>
  <dcterms:created xsi:type="dcterms:W3CDTF">2024-09-05T17:14:08Z</dcterms:created>
  <dcterms:modified xsi:type="dcterms:W3CDTF">2024-10-11T07:53:02Z</dcterms:modified>
</cp:coreProperties>
</file>