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  <p:sldMasterId id="2147483832" r:id="rId6"/>
  </p:sldMasterIdLst>
  <p:notesMasterIdLst>
    <p:notesMasterId r:id="rId18"/>
  </p:notesMasterIdLst>
  <p:handoutMasterIdLst>
    <p:handoutMasterId r:id="rId19"/>
  </p:handoutMasterIdLst>
  <p:sldIdLst>
    <p:sldId id="307" r:id="rId7"/>
    <p:sldId id="295" r:id="rId8"/>
    <p:sldId id="304" r:id="rId9"/>
    <p:sldId id="297" r:id="rId10"/>
    <p:sldId id="298" r:id="rId11"/>
    <p:sldId id="299" r:id="rId12"/>
    <p:sldId id="306" r:id="rId13"/>
    <p:sldId id="300" r:id="rId14"/>
    <p:sldId id="309" r:id="rId15"/>
    <p:sldId id="301" r:id="rId16"/>
    <p:sldId id="308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FF"/>
    <a:srgbClr val="339933"/>
    <a:srgbClr val="00FF00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4" d="100"/>
          <a:sy n="44" d="100"/>
        </p:scale>
        <p:origin x="9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 /><Relationship Id="rId13" Type="http://schemas.openxmlformats.org/officeDocument/2006/relationships/slide" Target="slides/slide7.xml" /><Relationship Id="rId18" Type="http://schemas.openxmlformats.org/officeDocument/2006/relationships/notesMaster" Target="notesMasters/notesMaster1.xml" /><Relationship Id="rId3" Type="http://schemas.openxmlformats.org/officeDocument/2006/relationships/customXml" Target="../customXml/item3.xml" /><Relationship Id="rId34" Type="http://schemas.openxmlformats.org/officeDocument/2006/relationships/presProps" Target="presProps.xml" /><Relationship Id="rId7" Type="http://schemas.openxmlformats.org/officeDocument/2006/relationships/slide" Target="slides/slide1.xml" /><Relationship Id="rId12" Type="http://schemas.openxmlformats.org/officeDocument/2006/relationships/slide" Target="slides/slide6.xml" /><Relationship Id="rId17" Type="http://schemas.openxmlformats.org/officeDocument/2006/relationships/slide" Target="slides/slide11.xml" /><Relationship Id="rId33" Type="http://schemas.openxmlformats.org/officeDocument/2006/relationships/commentAuthors" Target="commentAuthors.xml" /><Relationship Id="rId2" Type="http://schemas.openxmlformats.org/officeDocument/2006/relationships/customXml" Target="../customXml/item2.xml" /><Relationship Id="rId16" Type="http://schemas.openxmlformats.org/officeDocument/2006/relationships/slide" Target="slides/slide10.xml" /><Relationship Id="rId1" Type="http://schemas.openxmlformats.org/officeDocument/2006/relationships/customXml" Target="../customXml/item1.xml" /><Relationship Id="rId6" Type="http://schemas.openxmlformats.org/officeDocument/2006/relationships/slideMaster" Target="slideMasters/slideMaster3.xml" /><Relationship Id="rId11" Type="http://schemas.openxmlformats.org/officeDocument/2006/relationships/slide" Target="slides/slide5.xml" /><Relationship Id="rId32" Type="http://customschemas.google.com/relationships/presentationmetadata" Target="metadata" /><Relationship Id="rId37" Type="http://schemas.openxmlformats.org/officeDocument/2006/relationships/tableStyles" Target="tableStyles.xml" /><Relationship Id="rId5" Type="http://schemas.openxmlformats.org/officeDocument/2006/relationships/slideMaster" Target="slideMasters/slideMaster2.xml" /><Relationship Id="rId15" Type="http://schemas.openxmlformats.org/officeDocument/2006/relationships/slide" Target="slides/slide9.xml" /><Relationship Id="rId36" Type="http://schemas.openxmlformats.org/officeDocument/2006/relationships/theme" Target="theme/theme1.xml" /><Relationship Id="rId10" Type="http://schemas.openxmlformats.org/officeDocument/2006/relationships/slide" Target="slides/slide4.xml" /><Relationship Id="rId19" Type="http://schemas.openxmlformats.org/officeDocument/2006/relationships/handoutMaster" Target="handoutMasters/handoutMaster1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3.xml" /><Relationship Id="rId14" Type="http://schemas.openxmlformats.org/officeDocument/2006/relationships/slide" Target="slides/slide8.xml" /><Relationship Id="rId35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Relationship Id="rId6" Type="http://schemas.microsoft.com/office/2007/relationships/hdphoto" Target="../media/hdphoto1.wdp" /><Relationship Id="rId5" Type="http://schemas.openxmlformats.org/officeDocument/2006/relationships/image" Target="../media/image4.png" /><Relationship Id="rId4" Type="http://schemas.openxmlformats.org/officeDocument/2006/relationships/image" Target="../media/image3.svg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2.wdp" /><Relationship Id="rId4" Type="http://schemas.openxmlformats.org/officeDocument/2006/relationships/image" Target="../media/image4.png" 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7.svg" /><Relationship Id="rId4" Type="http://schemas.openxmlformats.org/officeDocument/2006/relationships/image" Target="../media/image6.png" 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7.svg" /><Relationship Id="rId4" Type="http://schemas.openxmlformats.org/officeDocument/2006/relationships/image" Target="../media/image6.png" 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7.svg" /><Relationship Id="rId4" Type="http://schemas.openxmlformats.org/officeDocument/2006/relationships/image" Target="../media/image6.png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8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7.svg" /><Relationship Id="rId5" Type="http://schemas.openxmlformats.org/officeDocument/2006/relationships/image" Target="../media/image6.png" /><Relationship Id="rId4" Type="http://schemas.microsoft.com/office/2007/relationships/hdphoto" Target="../media/hdphoto1.wdp" 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8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7.svg" /><Relationship Id="rId5" Type="http://schemas.openxmlformats.org/officeDocument/2006/relationships/image" Target="../media/image6.png" /><Relationship Id="rId4" Type="http://schemas.microsoft.com/office/2007/relationships/hdphoto" Target="../media/hdphoto1.wdp" 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9.png" /><Relationship Id="rId5" Type="http://schemas.openxmlformats.org/officeDocument/2006/relationships/image" Target="../media/image7.svg" /><Relationship Id="rId4" Type="http://schemas.openxmlformats.org/officeDocument/2006/relationships/image" Target="../media/image6.png" 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9.png" /><Relationship Id="rId5" Type="http://schemas.openxmlformats.org/officeDocument/2006/relationships/image" Target="../media/image7.svg" /><Relationship Id="rId4" Type="http://schemas.openxmlformats.org/officeDocument/2006/relationships/image" Target="../media/image6.png" 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8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7.svg" /><Relationship Id="rId5" Type="http://schemas.openxmlformats.org/officeDocument/2006/relationships/image" Target="../media/image6.png" /><Relationship Id="rId4" Type="http://schemas.microsoft.com/office/2007/relationships/hdphoto" Target="../media/hdphoto1.wdp" 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7.svg" /><Relationship Id="rId4" Type="http://schemas.openxmlformats.org/officeDocument/2006/relationships/image" Target="../media/image6.png" 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7.svg" /><Relationship Id="rId4" Type="http://schemas.openxmlformats.org/officeDocument/2006/relationships/image" Target="../media/image6.png" 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8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7.svg" /><Relationship Id="rId5" Type="http://schemas.openxmlformats.org/officeDocument/2006/relationships/image" Target="../media/image6.png" /><Relationship Id="rId4" Type="http://schemas.microsoft.com/office/2007/relationships/hdphoto" Target="../media/hdphoto1.wdp" 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9.png" /><Relationship Id="rId5" Type="http://schemas.openxmlformats.org/officeDocument/2006/relationships/image" Target="../media/image7.svg" /><Relationship Id="rId4" Type="http://schemas.openxmlformats.org/officeDocument/2006/relationships/image" Target="../media/image6.png" 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10.png" /><Relationship Id="rId1" Type="http://schemas.openxmlformats.org/officeDocument/2006/relationships/slideMaster" Target="../slideMasters/slideMaster2.xml" /><Relationship Id="rId6" Type="http://schemas.microsoft.com/office/2007/relationships/hdphoto" Target="../media/hdphoto3.wdp" /><Relationship Id="rId5" Type="http://schemas.openxmlformats.org/officeDocument/2006/relationships/image" Target="../media/image4.png" /><Relationship Id="rId4" Type="http://schemas.openxmlformats.org/officeDocument/2006/relationships/image" Target="../media/image7.svg" 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11.png" /><Relationship Id="rId1" Type="http://schemas.openxmlformats.org/officeDocument/2006/relationships/slideMaster" Target="../slideMasters/slideMaster2.xml" /><Relationship Id="rId6" Type="http://schemas.openxmlformats.org/officeDocument/2006/relationships/image" Target="../media/image7.svg" /><Relationship Id="rId5" Type="http://schemas.openxmlformats.org/officeDocument/2006/relationships/image" Target="../media/image6.png" /><Relationship Id="rId4" Type="http://schemas.microsoft.com/office/2007/relationships/hdphoto" Target="../media/hdphoto1.wdp" 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2.png" /><Relationship Id="rId1" Type="http://schemas.openxmlformats.org/officeDocument/2006/relationships/slideMaster" Target="../slideMasters/slideMaster2.xml" /><Relationship Id="rId6" Type="http://schemas.microsoft.com/office/2007/relationships/hdphoto" Target="../media/hdphoto4.wdp" /><Relationship Id="rId5" Type="http://schemas.openxmlformats.org/officeDocument/2006/relationships/image" Target="../media/image4.png" /><Relationship Id="rId4" Type="http://schemas.openxmlformats.org/officeDocument/2006/relationships/image" Target="../media/image3.svg" 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2.xml" /><Relationship Id="rId5" Type="http://schemas.microsoft.com/office/2007/relationships/hdphoto" Target="../media/hdphoto5.wdp" /><Relationship Id="rId4" Type="http://schemas.openxmlformats.org/officeDocument/2006/relationships/image" Target="../media/image4.png" 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3.png" /><Relationship Id="rId1" Type="http://schemas.openxmlformats.org/officeDocument/2006/relationships/slideMaster" Target="../slideMasters/slideMaster2.xml" /><Relationship Id="rId6" Type="http://schemas.microsoft.com/office/2007/relationships/hdphoto" Target="../media/hdphoto6.wdp" /><Relationship Id="rId5" Type="http://schemas.openxmlformats.org/officeDocument/2006/relationships/image" Target="../media/image4.png" /><Relationship Id="rId4" Type="http://schemas.openxmlformats.org/officeDocument/2006/relationships/image" Target="../media/image3.svg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8.png" /><Relationship Id="rId1" Type="http://schemas.openxmlformats.org/officeDocument/2006/relationships/slideMaster" Target="../slideMasters/slideMaster3.xml" /><Relationship Id="rId6" Type="http://schemas.openxmlformats.org/officeDocument/2006/relationships/image" Target="../media/image7.svg" /><Relationship Id="rId5" Type="http://schemas.openxmlformats.org/officeDocument/2006/relationships/image" Target="../media/image6.png" /><Relationship Id="rId4" Type="http://schemas.microsoft.com/office/2007/relationships/hdphoto" Target="../media/hdphoto1.wdp" 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3.xml" /><Relationship Id="rId5" Type="http://schemas.openxmlformats.org/officeDocument/2006/relationships/image" Target="../media/image7.svg" /><Relationship Id="rId4" Type="http://schemas.openxmlformats.org/officeDocument/2006/relationships/image" Target="../media/image6.png" 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3.xml" /><Relationship Id="rId5" Type="http://schemas.openxmlformats.org/officeDocument/2006/relationships/image" Target="../media/image7.svg" /><Relationship Id="rId4" Type="http://schemas.openxmlformats.org/officeDocument/2006/relationships/image" Target="../media/image6.png" 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8.png" /><Relationship Id="rId1" Type="http://schemas.openxmlformats.org/officeDocument/2006/relationships/slideMaster" Target="../slideMasters/slideMaster3.xml" /><Relationship Id="rId6" Type="http://schemas.openxmlformats.org/officeDocument/2006/relationships/image" Target="../media/image7.svg" /><Relationship Id="rId5" Type="http://schemas.openxmlformats.org/officeDocument/2006/relationships/image" Target="../media/image6.png" /><Relationship Id="rId4" Type="http://schemas.microsoft.com/office/2007/relationships/hdphoto" Target="../media/hdphoto1.wdp" 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3.xml" /><Relationship Id="rId6" Type="http://schemas.openxmlformats.org/officeDocument/2006/relationships/image" Target="../media/image9.png" /><Relationship Id="rId5" Type="http://schemas.openxmlformats.org/officeDocument/2006/relationships/image" Target="../media/image7.svg" /><Relationship Id="rId4" Type="http://schemas.openxmlformats.org/officeDocument/2006/relationships/image" Target="../media/image6.png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18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843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37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662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38110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3970"/>
            <a:ext cx="20104100" cy="11329671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5091" y="3967481"/>
            <a:ext cx="12807354" cy="2716398"/>
          </a:xfrm>
        </p:spPr>
        <p:txBody>
          <a:bodyPr anchor="b">
            <a:noAutofit/>
          </a:bodyPr>
          <a:lstStyle>
            <a:lvl1pPr algn="r">
              <a:defRPr sz="8905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5091" y="6683875"/>
            <a:ext cx="12807354" cy="1809883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07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61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015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769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523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277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031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8199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93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0972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7" y="4456431"/>
            <a:ext cx="14175547" cy="3013859"/>
          </a:xfrm>
        </p:spPr>
        <p:txBody>
          <a:bodyPr anchor="b"/>
          <a:lstStyle>
            <a:lvl1pPr algn="l">
              <a:defRPr sz="659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470289"/>
            <a:ext cx="14175547" cy="1419660"/>
          </a:xfrm>
        </p:spPr>
        <p:txBody>
          <a:bodyPr anchor="t"/>
          <a:lstStyle>
            <a:lvl1pPr marL="0" indent="0" algn="l">
              <a:buNone/>
              <a:defRPr sz="329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87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6897" y="3564972"/>
            <a:ext cx="6899299" cy="640327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3148" y="3564973"/>
            <a:ext cx="6899298" cy="6403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641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276" y="3565622"/>
            <a:ext cx="6901918" cy="950832"/>
          </a:xfrm>
        </p:spPr>
        <p:txBody>
          <a:bodyPr anchor="b">
            <a:noAutofit/>
          </a:bodyPr>
          <a:lstStyle>
            <a:lvl1pPr marL="0" indent="0">
              <a:buNone/>
              <a:defRPr sz="3958" b="0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4276" y="4516455"/>
            <a:ext cx="6901918" cy="545179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90531" y="3565622"/>
            <a:ext cx="6901910" cy="950832"/>
          </a:xfrm>
        </p:spPr>
        <p:txBody>
          <a:bodyPr anchor="b">
            <a:noAutofit/>
          </a:bodyPr>
          <a:lstStyle>
            <a:lvl1pPr marL="0" indent="0">
              <a:buNone/>
              <a:defRPr sz="3958" b="0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90534" y="4516455"/>
            <a:ext cx="6901908" cy="545179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608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6" y="1005840"/>
            <a:ext cx="14175547" cy="217932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1978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4216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6" y="2472697"/>
            <a:ext cx="6355956" cy="2109469"/>
          </a:xfrm>
        </p:spPr>
        <p:txBody>
          <a:bodyPr anchor="b">
            <a:normAutofit/>
          </a:bodyPr>
          <a:lstStyle>
            <a:lvl1pPr>
              <a:defRPr sz="329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49803" y="849625"/>
            <a:ext cx="7442641" cy="911862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6896" y="4582165"/>
            <a:ext cx="6355956" cy="4264341"/>
          </a:xfrm>
        </p:spPr>
        <p:txBody>
          <a:bodyPr>
            <a:normAutofit/>
          </a:bodyPr>
          <a:lstStyle>
            <a:lvl1pPr marL="0" indent="0">
              <a:buNone/>
              <a:defRPr sz="2309"/>
            </a:lvl1pPr>
            <a:lvl2pPr marL="753697" indent="0">
              <a:buNone/>
              <a:defRPr sz="2309"/>
            </a:lvl2pPr>
            <a:lvl3pPr marL="1507394" indent="0">
              <a:buNone/>
              <a:defRPr sz="1979"/>
            </a:lvl3pPr>
            <a:lvl4pPr marL="2261091" indent="0">
              <a:buNone/>
              <a:defRPr sz="1649"/>
            </a:lvl4pPr>
            <a:lvl5pPr marL="3014786" indent="0">
              <a:buNone/>
              <a:defRPr sz="1649"/>
            </a:lvl5pPr>
            <a:lvl6pPr marL="3768483" indent="0">
              <a:buNone/>
              <a:defRPr sz="1649"/>
            </a:lvl6pPr>
            <a:lvl7pPr marL="4522180" indent="0">
              <a:buNone/>
              <a:defRPr sz="1649"/>
            </a:lvl7pPr>
            <a:lvl8pPr marL="5275877" indent="0">
              <a:buNone/>
              <a:defRPr sz="1649"/>
            </a:lvl8pPr>
            <a:lvl9pPr marL="6029573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4853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6" y="7920990"/>
            <a:ext cx="14175546" cy="935118"/>
          </a:xfrm>
        </p:spPr>
        <p:txBody>
          <a:bodyPr anchor="b">
            <a:normAutofit/>
          </a:bodyPr>
          <a:lstStyle>
            <a:lvl1pPr algn="l">
              <a:defRPr sz="3958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16896" y="1005840"/>
            <a:ext cx="14175547" cy="6345435"/>
          </a:xfrm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6896" y="8856108"/>
            <a:ext cx="14175546" cy="1112140"/>
          </a:xfrm>
        </p:spPr>
        <p:txBody>
          <a:bodyPr>
            <a:normAutofit/>
          </a:bodyPr>
          <a:lstStyle>
            <a:lvl1pPr marL="0" indent="0">
              <a:buNone/>
              <a:defRPr sz="197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0841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7" y="1005840"/>
            <a:ext cx="14175547" cy="5615940"/>
          </a:xfrm>
        </p:spPr>
        <p:txBody>
          <a:bodyPr anchor="ctr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376160"/>
            <a:ext cx="14175547" cy="2592087"/>
          </a:xfrm>
        </p:spPr>
        <p:txBody>
          <a:bodyPr anchor="ctr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9398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731" y="1005840"/>
            <a:ext cx="13346890" cy="4987290"/>
          </a:xfrm>
        </p:spPr>
        <p:txBody>
          <a:bodyPr anchor="ctr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52706" y="5993130"/>
            <a:ext cx="11912939" cy="6286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63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376160"/>
            <a:ext cx="14175547" cy="2592087"/>
          </a:xfrm>
        </p:spPr>
        <p:txBody>
          <a:bodyPr anchor="ctr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893521" y="1304124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64205" y="4762818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2309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34828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7" y="3187780"/>
            <a:ext cx="14175547" cy="4282509"/>
          </a:xfrm>
        </p:spPr>
        <p:txBody>
          <a:bodyPr anchor="b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470289"/>
            <a:ext cx="14175547" cy="2497958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1705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731" y="1005840"/>
            <a:ext cx="13346890" cy="4987290"/>
          </a:xfrm>
        </p:spPr>
        <p:txBody>
          <a:bodyPr anchor="ctr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6893" y="6621780"/>
            <a:ext cx="14175549" cy="848509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95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470289"/>
            <a:ext cx="14175547" cy="2497958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893521" y="1304124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664205" y="4762818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2319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855" y="1005840"/>
            <a:ext cx="14161589" cy="4987290"/>
          </a:xfrm>
        </p:spPr>
        <p:txBody>
          <a:bodyPr anchor="ctr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6893" y="6621780"/>
            <a:ext cx="14175549" cy="848509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958">
                <a:solidFill>
                  <a:schemeClr val="accent1"/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470289"/>
            <a:ext cx="14175547" cy="2497958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7429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0353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138362" y="1005839"/>
            <a:ext cx="2151467" cy="866489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6897" y="1005840"/>
            <a:ext cx="11641893" cy="866489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29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08538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90116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44733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542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597151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theme" Target="../theme/theme1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5.xml" /><Relationship Id="rId6" Type="http://schemas.openxmlformats.org/officeDocument/2006/relationships/theme" Target="../theme/theme2.xml" /><Relationship Id="rId5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18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 /><Relationship Id="rId13" Type="http://schemas.openxmlformats.org/officeDocument/2006/relationships/slideLayout" Target="../slideLayouts/slideLayout32.xml" /><Relationship Id="rId18" Type="http://schemas.openxmlformats.org/officeDocument/2006/relationships/slideLayout" Target="../slideLayouts/slideLayout37.xml" /><Relationship Id="rId3" Type="http://schemas.openxmlformats.org/officeDocument/2006/relationships/slideLayout" Target="../slideLayouts/slideLayout22.xml" /><Relationship Id="rId21" Type="http://schemas.openxmlformats.org/officeDocument/2006/relationships/slideLayout" Target="../slideLayouts/slideLayout40.xml" /><Relationship Id="rId7" Type="http://schemas.openxmlformats.org/officeDocument/2006/relationships/slideLayout" Target="../slideLayouts/slideLayout26.xml" /><Relationship Id="rId12" Type="http://schemas.openxmlformats.org/officeDocument/2006/relationships/slideLayout" Target="../slideLayouts/slideLayout31.xml" /><Relationship Id="rId17" Type="http://schemas.openxmlformats.org/officeDocument/2006/relationships/slideLayout" Target="../slideLayouts/slideLayout36.xml" /><Relationship Id="rId2" Type="http://schemas.openxmlformats.org/officeDocument/2006/relationships/slideLayout" Target="../slideLayouts/slideLayout21.xml" /><Relationship Id="rId16" Type="http://schemas.openxmlformats.org/officeDocument/2006/relationships/slideLayout" Target="../slideLayouts/slideLayout35.xml" /><Relationship Id="rId20" Type="http://schemas.openxmlformats.org/officeDocument/2006/relationships/slideLayout" Target="../slideLayouts/slideLayout39.xml" /><Relationship Id="rId1" Type="http://schemas.openxmlformats.org/officeDocument/2006/relationships/slideLayout" Target="../slideLayouts/slideLayout20.xml" /><Relationship Id="rId6" Type="http://schemas.openxmlformats.org/officeDocument/2006/relationships/slideLayout" Target="../slideLayouts/slideLayout25.xml" /><Relationship Id="rId11" Type="http://schemas.openxmlformats.org/officeDocument/2006/relationships/slideLayout" Target="../slideLayouts/slideLayout30.xml" /><Relationship Id="rId5" Type="http://schemas.openxmlformats.org/officeDocument/2006/relationships/slideLayout" Target="../slideLayouts/slideLayout24.xml" /><Relationship Id="rId15" Type="http://schemas.openxmlformats.org/officeDocument/2006/relationships/slideLayout" Target="../slideLayouts/slideLayout34.xml" /><Relationship Id="rId10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8.xml" /><Relationship Id="rId4" Type="http://schemas.openxmlformats.org/officeDocument/2006/relationships/slideLayout" Target="../slideLayouts/slideLayout23.xml" /><Relationship Id="rId9" Type="http://schemas.openxmlformats.org/officeDocument/2006/relationships/slideLayout" Target="../slideLayouts/slideLayout28.xml" /><Relationship Id="rId14" Type="http://schemas.openxmlformats.org/officeDocument/2006/relationships/slideLayout" Target="../slideLayouts/slideLayout33.xml" /><Relationship Id="rId2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89" r:id="rId10"/>
    <p:sldLayoutId id="2147483690" r:id="rId11"/>
    <p:sldLayoutId id="2147483691" r:id="rId12"/>
    <p:sldLayoutId id="2147483692" r:id="rId13"/>
    <p:sldLayoutId id="214748369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3970"/>
            <a:ext cx="20104100" cy="11329671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6" y="3564973"/>
            <a:ext cx="14175547" cy="6403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65646" y="9968248"/>
            <a:ext cx="1126798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4">
                <a:solidFill>
                  <a:schemeClr val="accent1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830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</p:sldLayoutIdLst>
  <p:txStyles>
    <p:titleStyle>
      <a:lvl1pPr algn="l" defTabSz="753923" rtl="0" eaLnBrk="1" latinLnBrk="0" hangingPunct="1">
        <a:spcBef>
          <a:spcPct val="0"/>
        </a:spcBef>
        <a:buNone/>
        <a:defRPr sz="5936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65442" indent="-565442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9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225125" indent="-471202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63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884807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30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638730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392653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4146575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900498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654421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6408344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0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36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3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38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40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3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EC8DE8-C6AE-D7EE-FCE0-57B9AA5B5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2077" y="4253019"/>
            <a:ext cx="6743969" cy="2430856"/>
          </a:xfrm>
        </p:spPr>
        <p:txBody>
          <a:bodyPr/>
          <a:lstStyle/>
          <a:p>
            <a:pPr algn="l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Ежегодные  экологические мероприятия для студентов вузов АПК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F0FD42-9EA9-2497-25B4-25F8D6A623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2077" y="6683875"/>
            <a:ext cx="12807354" cy="2587716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Кузбасская государственная сельскохозяйственная академия.</a:t>
            </a:r>
          </a:p>
          <a:p>
            <a:pPr algn="l"/>
            <a:r>
              <a:rPr lang="ru-RU" dirty="0"/>
              <a:t>Команда стартап-проекта </a:t>
            </a:r>
          </a:p>
          <a:p>
            <a:pPr algn="l"/>
            <a:r>
              <a:rPr lang="ru-RU" dirty="0"/>
              <a:t>Беляева Дарья. Лидер команды, Генератор идей. </a:t>
            </a:r>
          </a:p>
          <a:p>
            <a:pPr algn="l"/>
            <a:r>
              <a:rPr lang="ru-RU" dirty="0"/>
              <a:t>Буханченко Анастасия. Поиск необходимой информации.</a:t>
            </a:r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35B976-D7A6-4C9C-B7FC-B07108B2F3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85" b="6153"/>
          <a:stretch/>
        </p:blipFill>
        <p:spPr>
          <a:xfrm>
            <a:off x="16918893" y="457200"/>
            <a:ext cx="2653621" cy="306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86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7887" y="1792593"/>
            <a:ext cx="14184911" cy="1646577"/>
          </a:xfrm>
        </p:spPr>
        <p:txBody>
          <a:bodyPr>
            <a:normAutofit/>
          </a:bodyPr>
          <a:lstStyle/>
          <a:p>
            <a:pPr algn="r"/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Экологическая проблема -это изменение природной среды, в результате антропогенных воздействий или стихийных бедствий, ведущее к нарушению структуры и функционирования природы.</a:t>
            </a:r>
          </a:p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Актуальность проекта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2B9821-B840-9E81-549A-62CAEDC26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199" y="3209634"/>
            <a:ext cx="12159100" cy="810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357" y="1998204"/>
            <a:ext cx="6648099" cy="7623950"/>
          </a:xfrm>
        </p:spPr>
        <p:txBody>
          <a:bodyPr>
            <a:normAutofit lnSpcReduction="10000"/>
          </a:bodyPr>
          <a:lstStyle/>
          <a:p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К основным экологическим проблемам относятся сокращение озонового слоя, глобальное потепление, загрязнение атмосферы и парниковый эффект, загрязнение Мирового океана и сокращение многообразия биологических видов, живущих на Земле. Все эти проблемы связаны между собой и могут быть разделены лишь условно.</a:t>
            </a:r>
          </a:p>
          <a:p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По данным Роспотребнадзора, в 2021 году загрязнение почв спровоцировало</a:t>
            </a:r>
          </a:p>
          <a:p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1 752 смерти и 261 тысяча случаев заболеваний.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Проблема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57A36A-4300-6572-7C2B-89670B518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792" y="1693545"/>
            <a:ext cx="11937093" cy="792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3C6E6E-9B41-443E-8E0D-EA65F51206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46" t="8868" r="7144" b="7645"/>
          <a:stretch/>
        </p:blipFill>
        <p:spPr>
          <a:xfrm>
            <a:off x="406028" y="1360508"/>
            <a:ext cx="8734760" cy="8588393"/>
          </a:xfrm>
          <a:prstGeom prst="rect">
            <a:avLst/>
          </a:prstGeom>
        </p:spPr>
      </p:pic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68F24BC0-7182-4DC6-A20F-C3CC41917B73}"/>
              </a:ext>
            </a:extLst>
          </p:cNvPr>
          <p:cNvGrpSpPr/>
          <p:nvPr/>
        </p:nvGrpSpPr>
        <p:grpSpPr>
          <a:xfrm>
            <a:off x="15322079" y="8750207"/>
            <a:ext cx="4375993" cy="2035676"/>
            <a:chOff x="12645577" y="8947637"/>
            <a:chExt cx="3809779" cy="2396972"/>
          </a:xfrm>
        </p:grpSpPr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4FB3E89E-226B-4020-A70B-14F0BBC20508}"/>
                </a:ext>
              </a:extLst>
            </p:cNvPr>
            <p:cNvSpPr/>
            <p:nvPr/>
          </p:nvSpPr>
          <p:spPr>
            <a:xfrm>
              <a:off x="12645577" y="8947637"/>
              <a:ext cx="3809779" cy="239697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40ECFA1-A484-452B-B698-B9565C8FF1FC}"/>
                </a:ext>
              </a:extLst>
            </p:cNvPr>
            <p:cNvSpPr txBox="1"/>
            <p:nvPr/>
          </p:nvSpPr>
          <p:spPr>
            <a:xfrm>
              <a:off x="12866291" y="9488964"/>
              <a:ext cx="3149604" cy="156966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Лекция на ЗОЖ тематику</a:t>
              </a:r>
            </a:p>
            <a:p>
              <a:pPr algn="ctr"/>
              <a:r>
                <a:rPr lang="ru-RU" sz="1600" b="1" dirty="0"/>
                <a:t>Аудитория 1322, 1325, 1319 </a:t>
              </a:r>
            </a:p>
            <a:p>
              <a:pPr algn="ctr"/>
              <a:r>
                <a:rPr lang="ru-RU" sz="1600" b="1" dirty="0"/>
                <a:t>Продолжительность 1ч</a:t>
              </a:r>
            </a:p>
            <a:p>
              <a:pPr algn="ctr"/>
              <a:r>
                <a:rPr lang="ru-RU" sz="1600" b="1" dirty="0"/>
                <a:t>Начало 11ч 30мин</a:t>
              </a:r>
            </a:p>
            <a:p>
              <a:pPr algn="ctr"/>
              <a:r>
                <a:rPr lang="ru-RU" sz="1600" b="1" dirty="0"/>
                <a:t>Дата 21июня</a:t>
              </a:r>
            </a:p>
            <a:p>
              <a:pPr algn="ctr"/>
              <a:endParaRPr lang="ru-RU" sz="1600" b="1" dirty="0"/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0924E9B3-9E3C-491A-A984-9F48F8CAA66C}"/>
              </a:ext>
            </a:extLst>
          </p:cNvPr>
          <p:cNvGrpSpPr/>
          <p:nvPr/>
        </p:nvGrpSpPr>
        <p:grpSpPr>
          <a:xfrm>
            <a:off x="9236546" y="6463753"/>
            <a:ext cx="2847215" cy="2106447"/>
            <a:chOff x="8077200" y="8951819"/>
            <a:chExt cx="3355983" cy="2148935"/>
          </a:xfrm>
        </p:grpSpPr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CB438DCD-E5BB-4C70-A6B8-69244989B995}"/>
                </a:ext>
              </a:extLst>
            </p:cNvPr>
            <p:cNvSpPr/>
            <p:nvPr/>
          </p:nvSpPr>
          <p:spPr>
            <a:xfrm>
              <a:off x="8077200" y="8951819"/>
              <a:ext cx="3355983" cy="214893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F1D4AAF-0AF4-41DF-975E-E634B133E10A}"/>
                </a:ext>
              </a:extLst>
            </p:cNvPr>
            <p:cNvSpPr txBox="1"/>
            <p:nvPr/>
          </p:nvSpPr>
          <p:spPr>
            <a:xfrm>
              <a:off x="8293840" y="9139835"/>
              <a:ext cx="3048587" cy="132343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Показ фильма </a:t>
              </a:r>
            </a:p>
            <a:p>
              <a:pPr algn="ctr"/>
              <a:r>
                <a:rPr lang="ru-RU" sz="1600" b="1" dirty="0"/>
                <a:t>Аудитория 1322,1325,1324</a:t>
              </a:r>
            </a:p>
            <a:p>
              <a:pPr algn="ctr"/>
              <a:r>
                <a:rPr lang="ru-RU" sz="1600" b="1" dirty="0"/>
                <a:t>Продолжительность 1ч</a:t>
              </a:r>
            </a:p>
            <a:p>
              <a:pPr algn="ctr"/>
              <a:r>
                <a:rPr lang="ru-RU" sz="1600" b="1" dirty="0"/>
                <a:t>Начало в 11ч</a:t>
              </a:r>
            </a:p>
            <a:p>
              <a:pPr algn="ctr"/>
              <a:r>
                <a:rPr lang="ru-RU" sz="1600" b="1" dirty="0"/>
                <a:t>Дата 21июня</a:t>
              </a: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EEE48321-B4B8-4383-A432-9B391E4D191D}"/>
              </a:ext>
            </a:extLst>
          </p:cNvPr>
          <p:cNvGrpSpPr/>
          <p:nvPr/>
        </p:nvGrpSpPr>
        <p:grpSpPr>
          <a:xfrm>
            <a:off x="11466288" y="5872623"/>
            <a:ext cx="3681632" cy="2115839"/>
            <a:chOff x="7389029" y="8720524"/>
            <a:chExt cx="3968747" cy="2162755"/>
          </a:xfrm>
        </p:grpSpPr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72B06F26-E636-45AB-A317-BADB6B137CAF}"/>
                </a:ext>
              </a:extLst>
            </p:cNvPr>
            <p:cNvSpPr/>
            <p:nvPr/>
          </p:nvSpPr>
          <p:spPr>
            <a:xfrm>
              <a:off x="7632066" y="8720524"/>
              <a:ext cx="3617702" cy="21627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CCA659A-CB8C-4099-9EFD-F7616DF7F6D0}"/>
                </a:ext>
              </a:extLst>
            </p:cNvPr>
            <p:cNvSpPr txBox="1"/>
            <p:nvPr/>
          </p:nvSpPr>
          <p:spPr>
            <a:xfrm>
              <a:off x="7389029" y="9240036"/>
              <a:ext cx="3968747" cy="132343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Мастер-класс картина из мха </a:t>
              </a:r>
            </a:p>
            <a:p>
              <a:pPr algn="ctr"/>
              <a:r>
                <a:rPr lang="ru-RU" sz="1600" b="1" dirty="0"/>
                <a:t>Аудитория 1206,1207,1208</a:t>
              </a:r>
            </a:p>
            <a:p>
              <a:pPr algn="ctr"/>
              <a:r>
                <a:rPr lang="ru-RU" sz="1600" b="1" dirty="0"/>
                <a:t>Продолжительность 1ч20мин</a:t>
              </a:r>
            </a:p>
            <a:p>
              <a:pPr algn="ctr"/>
              <a:r>
                <a:rPr lang="ru-RU" sz="1600" b="1" dirty="0"/>
                <a:t>Начало 12ч 30мин</a:t>
              </a:r>
            </a:p>
            <a:p>
              <a:pPr algn="ctr"/>
              <a:r>
                <a:rPr lang="ru-RU" sz="1600" b="1" dirty="0"/>
                <a:t>Дата 21июня</a:t>
              </a: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F9D24B94-46BA-4018-8820-32E1FC856EE5}"/>
              </a:ext>
            </a:extLst>
          </p:cNvPr>
          <p:cNvGrpSpPr/>
          <p:nvPr/>
        </p:nvGrpSpPr>
        <p:grpSpPr>
          <a:xfrm>
            <a:off x="15893460" y="3450757"/>
            <a:ext cx="3527593" cy="2036597"/>
            <a:chOff x="15821626" y="8583916"/>
            <a:chExt cx="3784400" cy="2253972"/>
          </a:xfrm>
        </p:grpSpPr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E0F39335-2767-4BA3-96D4-29A893D7CF3B}"/>
                </a:ext>
              </a:extLst>
            </p:cNvPr>
            <p:cNvSpPr/>
            <p:nvPr/>
          </p:nvSpPr>
          <p:spPr>
            <a:xfrm>
              <a:off x="15821626" y="8583916"/>
              <a:ext cx="3737669" cy="225397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C6F7770-DCAA-4491-86DE-A1BD2A2BDD5A}"/>
                </a:ext>
              </a:extLst>
            </p:cNvPr>
            <p:cNvSpPr txBox="1"/>
            <p:nvPr/>
          </p:nvSpPr>
          <p:spPr>
            <a:xfrm>
              <a:off x="15868356" y="9156777"/>
              <a:ext cx="3737670" cy="132343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Мастер –класс кукла из соломы</a:t>
              </a:r>
            </a:p>
            <a:p>
              <a:pPr algn="ctr"/>
              <a:r>
                <a:rPr lang="ru-RU" sz="1600" b="1" dirty="0"/>
                <a:t>Аудитория 1206,1207,1208</a:t>
              </a:r>
            </a:p>
            <a:p>
              <a:pPr algn="ctr"/>
              <a:r>
                <a:rPr lang="ru-RU" sz="1600" b="1" dirty="0"/>
                <a:t>Продолжительность 1ч 20мин</a:t>
              </a:r>
            </a:p>
            <a:p>
              <a:pPr algn="ctr"/>
              <a:r>
                <a:rPr lang="ru-RU" sz="1600" b="1" dirty="0"/>
                <a:t>Начало 14ч</a:t>
              </a:r>
            </a:p>
            <a:p>
              <a:pPr algn="ctr"/>
              <a:r>
                <a:rPr lang="ru-RU" sz="1600" b="1" dirty="0"/>
                <a:t>Дата 21июня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702F180-7C89-42B9-BEF1-1D51F056F58D}"/>
              </a:ext>
            </a:extLst>
          </p:cNvPr>
          <p:cNvGrpSpPr/>
          <p:nvPr/>
        </p:nvGrpSpPr>
        <p:grpSpPr>
          <a:xfrm>
            <a:off x="10263217" y="4185581"/>
            <a:ext cx="3336588" cy="2154319"/>
            <a:chOff x="14480658" y="8177818"/>
            <a:chExt cx="3556617" cy="2154319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7EDBECA8-6BE3-4B0B-BE3D-CBE9CDF9E117}"/>
                </a:ext>
              </a:extLst>
            </p:cNvPr>
            <p:cNvSpPr/>
            <p:nvPr/>
          </p:nvSpPr>
          <p:spPr>
            <a:xfrm>
              <a:off x="14480658" y="8177818"/>
              <a:ext cx="3556617" cy="21543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385D98-C1C7-4533-8324-1C0C9F79910B}"/>
                </a:ext>
              </a:extLst>
            </p:cNvPr>
            <p:cNvSpPr txBox="1"/>
            <p:nvPr/>
          </p:nvSpPr>
          <p:spPr>
            <a:xfrm>
              <a:off x="14640010" y="8728157"/>
              <a:ext cx="3243943" cy="107721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Квест «Береги природу»</a:t>
              </a:r>
            </a:p>
            <a:p>
              <a:pPr algn="ctr"/>
              <a:r>
                <a:rPr lang="ru-RU" sz="1600" b="1" dirty="0"/>
                <a:t>Длительность 1ч 40мин</a:t>
              </a:r>
            </a:p>
            <a:p>
              <a:pPr algn="ctr"/>
              <a:r>
                <a:rPr lang="ru-RU" sz="1600" b="1" dirty="0"/>
                <a:t>Начало 12ч 50мин</a:t>
              </a:r>
            </a:p>
            <a:p>
              <a:pPr algn="ctr"/>
              <a:r>
                <a:rPr lang="ru-RU" sz="1600" b="1" dirty="0"/>
                <a:t>Дата 20 июня</a:t>
              </a:r>
            </a:p>
          </p:txBody>
        </p:sp>
      </p:grp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9887" y="1776280"/>
            <a:ext cx="8734760" cy="6175272"/>
          </a:xfrm>
        </p:spPr>
        <p:txBody>
          <a:bodyPr>
            <a:normAutofit fontScale="92500" lnSpcReduction="10000"/>
          </a:bodyPr>
          <a:lstStyle/>
          <a:p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Ежегодный экологические фестивали, которые будут проходить три дня  в Вузе, чтобы развить серьёзное экологическое образование и воспитание у студентов. </a:t>
            </a:r>
          </a:p>
          <a:p>
            <a:pPr marL="473075" indent="-457200">
              <a:buFont typeface="Wingdings" panose="05000000000000000000" pitchFamily="2" charset="2"/>
              <a:buChar char="v"/>
            </a:pP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проекта заложить фундамент, чтобы нынешнее поколение получило опыт, знания и смогло передать его младшему, чтобы они   в будущем берегли природу, экологию и сохранили нашу планету.</a:t>
            </a:r>
          </a:p>
          <a:p>
            <a:pPr marL="473075" indent="-457200">
              <a:buFont typeface="Wingdings" panose="05000000000000000000" pitchFamily="2" charset="2"/>
              <a:buChar char="v"/>
            </a:pP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проекта рассказать и показать, что происходит с окружающей средой и как можно сократить риски загрязнения, объяснить студентам, что важно поддержать экологию и  окружающею среду в чистоте.</a:t>
            </a: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384747"/>
            <a:ext cx="974121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Решение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E718CD0-CEDD-4E02-AE1F-5049626803AB}"/>
              </a:ext>
            </a:extLst>
          </p:cNvPr>
          <p:cNvGrpSpPr/>
          <p:nvPr/>
        </p:nvGrpSpPr>
        <p:grpSpPr>
          <a:xfrm>
            <a:off x="12681394" y="1934681"/>
            <a:ext cx="3297455" cy="3151131"/>
            <a:chOff x="13302343" y="4073410"/>
            <a:chExt cx="3897085" cy="411480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6D1DBF47-05A4-4758-BF51-EE4354631917}"/>
                </a:ext>
              </a:extLst>
            </p:cNvPr>
            <p:cNvSpPr/>
            <p:nvPr/>
          </p:nvSpPr>
          <p:spPr>
            <a:xfrm>
              <a:off x="13302343" y="4073410"/>
              <a:ext cx="3897085" cy="41148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C1C481A-86C2-467B-9C5A-597A8DE398AF}"/>
                </a:ext>
              </a:extLst>
            </p:cNvPr>
            <p:cNvSpPr txBox="1"/>
            <p:nvPr/>
          </p:nvSpPr>
          <p:spPr>
            <a:xfrm>
              <a:off x="14135910" y="5138810"/>
              <a:ext cx="30588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Ежегодный экологический фестиваль для студентов АПК 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D8B00A5-B8C6-44FF-8A83-B8E2EDAD1636}"/>
              </a:ext>
            </a:extLst>
          </p:cNvPr>
          <p:cNvGrpSpPr/>
          <p:nvPr/>
        </p:nvGrpSpPr>
        <p:grpSpPr>
          <a:xfrm rot="204649">
            <a:off x="15628758" y="1580624"/>
            <a:ext cx="3665762" cy="2349891"/>
            <a:chOff x="9976760" y="2179859"/>
            <a:chExt cx="3878031" cy="2744391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0F39E8F4-C21A-4121-A50E-BE76D1FE060A}"/>
                </a:ext>
              </a:extLst>
            </p:cNvPr>
            <p:cNvSpPr/>
            <p:nvPr/>
          </p:nvSpPr>
          <p:spPr>
            <a:xfrm>
              <a:off x="9976760" y="2179859"/>
              <a:ext cx="3878031" cy="274439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C4E584-F6FF-4ED6-AD34-A60E2497D274}"/>
                </a:ext>
              </a:extLst>
            </p:cNvPr>
            <p:cNvSpPr txBox="1"/>
            <p:nvPr/>
          </p:nvSpPr>
          <p:spPr>
            <a:xfrm>
              <a:off x="10368300" y="2586529"/>
              <a:ext cx="3325583" cy="203774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Лекция со спикером на экологическую тематику, дискуссия.</a:t>
              </a:r>
            </a:p>
            <a:p>
              <a:pPr algn="ctr"/>
              <a:r>
                <a:rPr lang="ru-RU" sz="1600" b="1" dirty="0"/>
                <a:t>Ауд. 1325, 1322, 1324</a:t>
              </a:r>
            </a:p>
            <a:p>
              <a:pPr algn="ctr"/>
              <a:r>
                <a:rPr lang="ru-RU" sz="1600" b="1" dirty="0"/>
                <a:t>Длительность 1ч 20минут</a:t>
              </a:r>
            </a:p>
            <a:p>
              <a:pPr algn="ctr"/>
              <a:r>
                <a:rPr lang="ru-RU" sz="1600" b="1" dirty="0"/>
                <a:t>Начало в 10часов</a:t>
              </a:r>
            </a:p>
            <a:p>
              <a:pPr algn="ctr"/>
              <a:r>
                <a:rPr lang="ru-RU" sz="1600" b="1" dirty="0"/>
                <a:t>Дата 20 июня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8F8C87D6-E8F2-49B8-942E-B36A958760D6}"/>
              </a:ext>
            </a:extLst>
          </p:cNvPr>
          <p:cNvGrpSpPr/>
          <p:nvPr/>
        </p:nvGrpSpPr>
        <p:grpSpPr>
          <a:xfrm>
            <a:off x="10215749" y="73043"/>
            <a:ext cx="3665762" cy="2445586"/>
            <a:chOff x="8509786" y="7849586"/>
            <a:chExt cx="3665762" cy="2445586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48CA7783-19D5-4D68-81B9-07B319BBFC4C}"/>
                </a:ext>
              </a:extLst>
            </p:cNvPr>
            <p:cNvSpPr/>
            <p:nvPr/>
          </p:nvSpPr>
          <p:spPr>
            <a:xfrm rot="247271">
              <a:off x="8509786" y="7849586"/>
              <a:ext cx="3665762" cy="244558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BAE25BA-1F1A-4EB2-885C-9A70603A234F}"/>
                </a:ext>
              </a:extLst>
            </p:cNvPr>
            <p:cNvSpPr txBox="1"/>
            <p:nvPr/>
          </p:nvSpPr>
          <p:spPr>
            <a:xfrm>
              <a:off x="8764459" y="8214305"/>
              <a:ext cx="3271795" cy="1815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Просмотр фильмов на экологическую тематику.</a:t>
              </a:r>
            </a:p>
            <a:p>
              <a:pPr algn="ctr"/>
              <a:r>
                <a:rPr lang="ru-RU" sz="1600" b="1" dirty="0"/>
                <a:t>Длительность фильма 1ч, обсуждения фильма 40 ми.</a:t>
              </a:r>
            </a:p>
            <a:p>
              <a:pPr algn="ctr"/>
              <a:r>
                <a:rPr lang="ru-RU" sz="1600" b="1" dirty="0"/>
                <a:t>Аудитория 1325, 1322, начало в 10ч 40 мин</a:t>
              </a:r>
            </a:p>
            <a:p>
              <a:pPr algn="ctr"/>
              <a:r>
                <a:rPr lang="ru-RU" sz="1600" b="1" dirty="0"/>
                <a:t>Дата 20 июня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F7BDAC4E-381D-4DDE-AC9F-EF4CF62A357B}"/>
              </a:ext>
            </a:extLst>
          </p:cNvPr>
          <p:cNvGrpSpPr/>
          <p:nvPr/>
        </p:nvGrpSpPr>
        <p:grpSpPr>
          <a:xfrm>
            <a:off x="9334180" y="2219259"/>
            <a:ext cx="3682303" cy="2462997"/>
            <a:chOff x="9100458" y="8273206"/>
            <a:chExt cx="3682303" cy="2462997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FE08B0E-3F5D-43F8-9F7B-C66C7AE4B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00458" y="8273206"/>
              <a:ext cx="3682303" cy="246299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DD0E745-AA86-4BFE-ADAD-C83C09A1F112}"/>
                </a:ext>
              </a:extLst>
            </p:cNvPr>
            <p:cNvSpPr txBox="1"/>
            <p:nvPr/>
          </p:nvSpPr>
          <p:spPr>
            <a:xfrm>
              <a:off x="9473531" y="8719874"/>
              <a:ext cx="3066361" cy="156966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Мастер-класс «Это может пригодиться </a:t>
              </a:r>
            </a:p>
            <a:p>
              <a:pPr algn="ctr"/>
              <a:r>
                <a:rPr lang="ru-RU" sz="1600" b="1" dirty="0"/>
                <a:t>Аудитория 1206, 1207, 1208</a:t>
              </a:r>
            </a:p>
            <a:p>
              <a:pPr algn="ctr"/>
              <a:r>
                <a:rPr lang="ru-RU" sz="1600" b="1" dirty="0"/>
                <a:t>Длительность1ч 20минут</a:t>
              </a:r>
            </a:p>
            <a:p>
              <a:pPr algn="ctr"/>
              <a:r>
                <a:rPr lang="ru-RU" sz="1600" b="1" dirty="0"/>
                <a:t>Начало в 11ч</a:t>
              </a:r>
            </a:p>
            <a:p>
              <a:pPr algn="ctr"/>
              <a:r>
                <a:rPr lang="ru-RU" sz="1600" b="1" dirty="0"/>
                <a:t>Дата 20 июня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49C48DA8-3228-4C8B-97E1-D8C9E49B5C9D}"/>
              </a:ext>
            </a:extLst>
          </p:cNvPr>
          <p:cNvGrpSpPr/>
          <p:nvPr/>
        </p:nvGrpSpPr>
        <p:grpSpPr>
          <a:xfrm>
            <a:off x="13165977" y="4543160"/>
            <a:ext cx="3556617" cy="1973399"/>
            <a:chOff x="11407710" y="8582554"/>
            <a:chExt cx="3556617" cy="1973399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63DD0CC1-42C4-4B7F-93B9-9C9484EE57DA}"/>
                </a:ext>
              </a:extLst>
            </p:cNvPr>
            <p:cNvSpPr/>
            <p:nvPr/>
          </p:nvSpPr>
          <p:spPr>
            <a:xfrm>
              <a:off x="11407710" y="8582554"/>
              <a:ext cx="3556617" cy="19733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8BD825A-C25D-417A-9F9F-5083C0D6E0E6}"/>
                </a:ext>
              </a:extLst>
            </p:cNvPr>
            <p:cNvSpPr txBox="1"/>
            <p:nvPr/>
          </p:nvSpPr>
          <p:spPr>
            <a:xfrm>
              <a:off x="11655973" y="8869071"/>
              <a:ext cx="3120984" cy="107721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err="1"/>
                <a:t>Дармарка</a:t>
              </a:r>
              <a:r>
                <a:rPr lang="ru-RU" sz="1600" b="1" dirty="0"/>
                <a:t> </a:t>
              </a:r>
            </a:p>
            <a:p>
              <a:pPr algn="ctr"/>
              <a:r>
                <a:rPr lang="ru-RU" sz="1600" b="1" dirty="0"/>
                <a:t>Длится на протяжение всего фестиваля </a:t>
              </a:r>
            </a:p>
            <a:p>
              <a:pPr algn="ctr"/>
              <a:r>
                <a:rPr lang="ru-RU" sz="1600" b="1" dirty="0"/>
                <a:t>Место на улице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05F1494E-DF95-4481-8FE5-68434EAA927F}"/>
              </a:ext>
            </a:extLst>
          </p:cNvPr>
          <p:cNvGrpSpPr/>
          <p:nvPr/>
        </p:nvGrpSpPr>
        <p:grpSpPr>
          <a:xfrm>
            <a:off x="13591020" y="22074"/>
            <a:ext cx="3622193" cy="1941684"/>
            <a:chOff x="15808281" y="8638647"/>
            <a:chExt cx="3832707" cy="2266837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78B8F2B7-1960-451F-9307-6392FF70B97A}"/>
                </a:ext>
              </a:extLst>
            </p:cNvPr>
            <p:cNvSpPr/>
            <p:nvPr/>
          </p:nvSpPr>
          <p:spPr>
            <a:xfrm>
              <a:off x="15808281" y="8638647"/>
              <a:ext cx="3720162" cy="226683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21901B0-7DA2-46CA-B238-0FABF1BCFF0C}"/>
                </a:ext>
              </a:extLst>
            </p:cNvPr>
            <p:cNvSpPr txBox="1"/>
            <p:nvPr/>
          </p:nvSpPr>
          <p:spPr>
            <a:xfrm>
              <a:off x="15849446" y="9140599"/>
              <a:ext cx="379154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Открытие фестиваля </a:t>
              </a:r>
            </a:p>
            <a:p>
              <a:pPr algn="ctr"/>
              <a:r>
                <a:rPr lang="ru-RU" sz="1600" b="1" dirty="0"/>
                <a:t> концерт</a:t>
              </a:r>
            </a:p>
            <a:p>
              <a:pPr algn="ctr"/>
              <a:r>
                <a:rPr lang="ru-RU" sz="1600" b="1" dirty="0"/>
                <a:t>Место: сцена в </a:t>
              </a:r>
              <a:r>
                <a:rPr lang="ru-RU" sz="1600" b="1" dirty="0" err="1"/>
                <a:t>Агропарке</a:t>
              </a:r>
              <a:r>
                <a:rPr lang="ru-RU" sz="1600" b="1" dirty="0"/>
                <a:t> </a:t>
              </a:r>
            </a:p>
            <a:p>
              <a:pPr algn="ctr"/>
              <a:r>
                <a:rPr lang="ru-RU" sz="1600" b="1" dirty="0"/>
                <a:t>Время 9ч 30мин</a:t>
              </a:r>
            </a:p>
            <a:p>
              <a:pPr algn="ctr"/>
              <a:r>
                <a:rPr lang="ru-RU" sz="1600" b="1" dirty="0"/>
                <a:t>Дата 20июня </a:t>
              </a:r>
            </a:p>
            <a:p>
              <a:pPr algn="ctr"/>
              <a:endParaRPr lang="ru-RU" sz="1600" b="1" dirty="0"/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217598C2-DE5A-42D5-843A-1B4EBF9DA7D3}"/>
              </a:ext>
            </a:extLst>
          </p:cNvPr>
          <p:cNvGrpSpPr/>
          <p:nvPr/>
        </p:nvGrpSpPr>
        <p:grpSpPr>
          <a:xfrm>
            <a:off x="12929548" y="7464174"/>
            <a:ext cx="4981147" cy="1865213"/>
            <a:chOff x="12334951" y="8931991"/>
            <a:chExt cx="4973058" cy="2374027"/>
          </a:xfrm>
        </p:grpSpPr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B68A7568-7662-4C3D-9C24-266B43B9E940}"/>
                </a:ext>
              </a:extLst>
            </p:cNvPr>
            <p:cNvSpPr/>
            <p:nvPr/>
          </p:nvSpPr>
          <p:spPr>
            <a:xfrm>
              <a:off x="12772159" y="8931991"/>
              <a:ext cx="3821761" cy="237402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504BEFA-8DDB-43ED-9D82-EF4E3C09CB6E}"/>
                </a:ext>
              </a:extLst>
            </p:cNvPr>
            <p:cNvSpPr txBox="1"/>
            <p:nvPr/>
          </p:nvSpPr>
          <p:spPr>
            <a:xfrm>
              <a:off x="12334951" y="9268003"/>
              <a:ext cx="4973058" cy="1684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Семинар на </a:t>
              </a:r>
              <a:r>
                <a:rPr lang="ru-RU" sz="1600" b="1" dirty="0" err="1"/>
                <a:t>экотематику</a:t>
              </a:r>
              <a:r>
                <a:rPr lang="ru-RU" sz="1600" b="1" dirty="0"/>
                <a:t>  </a:t>
              </a:r>
            </a:p>
            <a:p>
              <a:pPr algn="ctr"/>
              <a:r>
                <a:rPr lang="ru-RU" sz="1600" b="1" dirty="0"/>
                <a:t>Аудитория 1325, 1322, 1319</a:t>
              </a:r>
            </a:p>
            <a:p>
              <a:pPr algn="ctr"/>
              <a:r>
                <a:rPr lang="ru-RU" sz="1600" b="1" dirty="0"/>
                <a:t>Продолжительность 1ч 20 минут </a:t>
              </a:r>
            </a:p>
            <a:p>
              <a:pPr algn="ctr"/>
              <a:r>
                <a:rPr lang="ru-RU" sz="1600" b="1" dirty="0"/>
                <a:t>Начало в 10ч</a:t>
              </a:r>
            </a:p>
            <a:p>
              <a:pPr algn="ctr"/>
              <a:r>
                <a:rPr lang="ru-RU" sz="1600" b="1" dirty="0"/>
                <a:t>Дата 21июня 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2CE116A6-4A38-46FA-A78B-109C36979575}"/>
              </a:ext>
            </a:extLst>
          </p:cNvPr>
          <p:cNvGrpSpPr/>
          <p:nvPr/>
        </p:nvGrpSpPr>
        <p:grpSpPr>
          <a:xfrm>
            <a:off x="14924993" y="5923501"/>
            <a:ext cx="3455830" cy="1871202"/>
            <a:chOff x="13094154" y="9056749"/>
            <a:chExt cx="4056458" cy="2083911"/>
          </a:xfrm>
        </p:grpSpPr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B4994AFA-5446-4630-B20A-6E10778B22E5}"/>
                </a:ext>
              </a:extLst>
            </p:cNvPr>
            <p:cNvSpPr/>
            <p:nvPr/>
          </p:nvSpPr>
          <p:spPr>
            <a:xfrm>
              <a:off x="13094154" y="9056749"/>
              <a:ext cx="4056458" cy="20839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E3FB1EC-6B75-4789-9663-4B383726743C}"/>
                </a:ext>
              </a:extLst>
            </p:cNvPr>
            <p:cNvSpPr txBox="1"/>
            <p:nvPr/>
          </p:nvSpPr>
          <p:spPr>
            <a:xfrm>
              <a:off x="13323187" y="9492611"/>
              <a:ext cx="3515830" cy="147388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Занятие йогой </a:t>
              </a:r>
            </a:p>
            <a:p>
              <a:pPr algn="ctr"/>
              <a:r>
                <a:rPr lang="ru-RU" sz="1600" b="1" dirty="0"/>
                <a:t>Место </a:t>
              </a:r>
              <a:r>
                <a:rPr lang="ru-RU" sz="1600" b="1" dirty="0" err="1"/>
                <a:t>Агропарк</a:t>
              </a:r>
              <a:r>
                <a:rPr lang="ru-RU" sz="1600" b="1" dirty="0"/>
                <a:t> </a:t>
              </a:r>
            </a:p>
            <a:p>
              <a:pPr algn="ctr"/>
              <a:r>
                <a:rPr lang="ru-RU" sz="1600" b="1" dirty="0"/>
                <a:t>Продолжительность 40мин</a:t>
              </a:r>
            </a:p>
            <a:p>
              <a:pPr algn="ctr"/>
              <a:r>
                <a:rPr lang="ru-RU" sz="1600" b="1" dirty="0"/>
                <a:t>Начало 11ч 50мин </a:t>
              </a:r>
            </a:p>
            <a:p>
              <a:pPr algn="ctr"/>
              <a:r>
                <a:rPr lang="ru-RU" sz="1600" b="1" dirty="0"/>
                <a:t>Дата 21июня</a:t>
              </a: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C3AE95A-8460-47D7-A31E-000F407FEE8D}"/>
              </a:ext>
            </a:extLst>
          </p:cNvPr>
          <p:cNvGrpSpPr/>
          <p:nvPr/>
        </p:nvGrpSpPr>
        <p:grpSpPr>
          <a:xfrm>
            <a:off x="10180107" y="8279026"/>
            <a:ext cx="4164666" cy="2356132"/>
            <a:chOff x="4947760" y="8957974"/>
            <a:chExt cx="4076887" cy="2509669"/>
          </a:xfrm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42FC0AC4-28CF-45E1-97D8-F7D15618C329}"/>
                </a:ext>
              </a:extLst>
            </p:cNvPr>
            <p:cNvSpPr/>
            <p:nvPr/>
          </p:nvSpPr>
          <p:spPr>
            <a:xfrm>
              <a:off x="4947760" y="8957974"/>
              <a:ext cx="4076887" cy="227189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F74D89B-E11A-4751-92CC-B8F8E4539E20}"/>
                </a:ext>
              </a:extLst>
            </p:cNvPr>
            <p:cNvSpPr txBox="1"/>
            <p:nvPr/>
          </p:nvSpPr>
          <p:spPr>
            <a:xfrm>
              <a:off x="5439950" y="9008897"/>
              <a:ext cx="3200400" cy="2458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Ярмарка</a:t>
              </a:r>
            </a:p>
            <a:p>
              <a:pPr algn="ctr"/>
              <a:r>
                <a:rPr lang="ru-RU" sz="1600" b="1" dirty="0"/>
                <a:t>Холл Вуза </a:t>
              </a:r>
            </a:p>
            <a:p>
              <a:pPr algn="ctr"/>
              <a:r>
                <a:rPr lang="ru-RU" sz="1600" b="1" dirty="0"/>
                <a:t>Начало в 12ч 10мин</a:t>
              </a:r>
            </a:p>
            <a:p>
              <a:pPr algn="ctr"/>
              <a:r>
                <a:rPr lang="ru-RU" sz="1600" b="1" dirty="0"/>
                <a:t>После закрытие фестиваля </a:t>
              </a:r>
            </a:p>
            <a:p>
              <a:pPr algn="ctr"/>
              <a:r>
                <a:rPr lang="ru-RU" sz="1600" b="1" dirty="0"/>
                <a:t>Концерт  в 13ч</a:t>
              </a:r>
            </a:p>
            <a:p>
              <a:pPr algn="ctr"/>
              <a:r>
                <a:rPr lang="ru-RU" sz="1600" b="1" dirty="0"/>
                <a:t>Сцена в </a:t>
              </a:r>
              <a:r>
                <a:rPr lang="ru-RU" sz="1600" b="1" dirty="0" err="1"/>
                <a:t>Агропарке</a:t>
              </a:r>
              <a:endParaRPr lang="ru-RU" sz="1600" b="1" dirty="0"/>
            </a:p>
            <a:p>
              <a:pPr algn="ctr"/>
              <a:r>
                <a:rPr lang="ru-RU" sz="1600" b="1" dirty="0"/>
                <a:t>Длительность 1ч </a:t>
              </a:r>
            </a:p>
            <a:p>
              <a:pPr algn="ctr"/>
              <a:r>
                <a:rPr lang="ru-RU" sz="1600" b="1" dirty="0"/>
                <a:t>Дата 22июня</a:t>
              </a:r>
            </a:p>
            <a:p>
              <a:pPr algn="ctr"/>
              <a:endParaRPr lang="ru-RU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58" y="210575"/>
            <a:ext cx="9741217" cy="911089"/>
          </a:xfrm>
        </p:spPr>
        <p:txBody>
          <a:bodyPr>
            <a:normAutofit/>
          </a:bodyPr>
          <a:lstStyle/>
          <a:p>
            <a:r>
              <a:rPr lang="ru-RU" b="1" dirty="0"/>
              <a:t>Анализ конкурентов 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F97456F4-F167-47F2-93C8-A9EB71D0EF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005324"/>
              </p:ext>
            </p:extLst>
          </p:nvPr>
        </p:nvGraphicFramePr>
        <p:xfrm>
          <a:off x="305780" y="1121664"/>
          <a:ext cx="18918392" cy="8953028"/>
        </p:xfrm>
        <a:graphic>
          <a:graphicData uri="http://schemas.openxmlformats.org/drawingml/2006/table">
            <a:tbl>
              <a:tblPr firstRow="1" bandRow="1">
                <a:tableStyleId>{B88FB5F3-C342-4D8A-924C-601262E7DF53}</a:tableStyleId>
              </a:tblPr>
              <a:tblGrid>
                <a:gridCol w="1816243">
                  <a:extLst>
                    <a:ext uri="{9D8B030D-6E8A-4147-A177-3AD203B41FA5}">
                      <a16:colId xmlns:a16="http://schemas.microsoft.com/office/drawing/2014/main" val="1754015155"/>
                    </a:ext>
                  </a:extLst>
                </a:gridCol>
                <a:gridCol w="3106133">
                  <a:extLst>
                    <a:ext uri="{9D8B030D-6E8A-4147-A177-3AD203B41FA5}">
                      <a16:colId xmlns:a16="http://schemas.microsoft.com/office/drawing/2014/main" val="2743281612"/>
                    </a:ext>
                  </a:extLst>
                </a:gridCol>
                <a:gridCol w="2873701">
                  <a:extLst>
                    <a:ext uri="{9D8B030D-6E8A-4147-A177-3AD203B41FA5}">
                      <a16:colId xmlns:a16="http://schemas.microsoft.com/office/drawing/2014/main" val="3119941807"/>
                    </a:ext>
                  </a:extLst>
                </a:gridCol>
                <a:gridCol w="2746920">
                  <a:extLst>
                    <a:ext uri="{9D8B030D-6E8A-4147-A177-3AD203B41FA5}">
                      <a16:colId xmlns:a16="http://schemas.microsoft.com/office/drawing/2014/main" val="3840681002"/>
                    </a:ext>
                  </a:extLst>
                </a:gridCol>
                <a:gridCol w="2577879">
                  <a:extLst>
                    <a:ext uri="{9D8B030D-6E8A-4147-A177-3AD203B41FA5}">
                      <a16:colId xmlns:a16="http://schemas.microsoft.com/office/drawing/2014/main" val="4112027036"/>
                    </a:ext>
                  </a:extLst>
                </a:gridCol>
                <a:gridCol w="2472228">
                  <a:extLst>
                    <a:ext uri="{9D8B030D-6E8A-4147-A177-3AD203B41FA5}">
                      <a16:colId xmlns:a16="http://schemas.microsoft.com/office/drawing/2014/main" val="4070165760"/>
                    </a:ext>
                  </a:extLst>
                </a:gridCol>
                <a:gridCol w="3325288">
                  <a:extLst>
                    <a:ext uri="{9D8B030D-6E8A-4147-A177-3AD203B41FA5}">
                      <a16:colId xmlns:a16="http://schemas.microsoft.com/office/drawing/2014/main" val="1952847607"/>
                    </a:ext>
                  </a:extLst>
                </a:gridCol>
              </a:tblGrid>
              <a:tr h="7940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Критерии/конкуренты </a:t>
                      </a:r>
                      <a:endParaRPr lang="ru-RU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«Природа России»</a:t>
                      </a:r>
                      <a:endParaRPr lang="ru-RU" sz="2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ЭКО Фестиваль «Горизонт»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Eco Friendly Fest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Эко </a:t>
                      </a:r>
                      <a:r>
                        <a:rPr lang="ru-RU" sz="20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Фест</a:t>
                      </a:r>
                      <a:r>
                        <a:rPr lang="ru-RU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ЧистоФест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Ежегодный экологический для фестиваль для студентов АПК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8473291"/>
                  </a:ext>
                </a:extLst>
              </a:tr>
              <a:tr h="2946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Длительность мероприятия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1.12.2023-26.0.2024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 8-11 июня 2023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 2 апреля 2023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 3-4 июня 2023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июня. Время работы площадки с 12:00 до 19:00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Конец июня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490690"/>
                  </a:ext>
                </a:extLst>
              </a:tr>
              <a:tr h="6721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Количество активностей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олимпиады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 указано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475999"/>
                  </a:ext>
                </a:extLst>
              </a:tr>
              <a:tr h="6721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Вместимость проведения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900 участников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1000 участников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 указано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 указано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указано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245340"/>
                  </a:ext>
                </a:extLst>
              </a:tr>
              <a:tr h="527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Реклама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Сайт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Сайт, соцсеть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Вконтакте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сайт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Сайт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Telegram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сообщество в </a:t>
                      </a:r>
                      <a:r>
                        <a:rPr lang="ru-RU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Вконтакте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сайт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Сайт вуза, группа </a:t>
                      </a:r>
                      <a:r>
                        <a:rPr lang="ru-RU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Вконтакте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Telegram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рассылка в вузы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785664"/>
                  </a:ext>
                </a:extLst>
              </a:tr>
              <a:tr h="9883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Организация проживания и питания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Питание бесплатно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указано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Проживание и питание для иногородних студентов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1846739"/>
                  </a:ext>
                </a:extLst>
              </a:tr>
              <a:tr h="6721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Сегмент аудитории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Школьники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Жители города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Жители города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Жители города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Жители города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Студенты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7351801"/>
                  </a:ext>
                </a:extLst>
              </a:tr>
              <a:tr h="6721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Ограничение по возрасту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10-12, 12-14, 14-18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 3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 6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16 до 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2205439"/>
                  </a:ext>
                </a:extLst>
              </a:tr>
              <a:tr h="11181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Место проведение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Москва, ГБОУ ДО ДТ «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Севостаполец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Москва,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Москаварим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на территории ВДНХ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Москва, Большая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Новодмитровская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36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Новокузнецк, дворец культуры Металлург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Челябинская </a:t>
                      </a:r>
                      <a:r>
                        <a:rPr lang="ru-RU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г. Магнитогорск,</a:t>
                      </a:r>
                    </a:p>
                    <a:p>
                      <a:r>
                        <a:rPr lang="ru-RU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ул.Лесопарковая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Кемерово, ул. Марковцево,5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560579"/>
                  </a:ext>
                </a:extLst>
              </a:tr>
              <a:tr h="527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Цена входа 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0/по заявке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0/по заявке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0/по заявке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0/по заявке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 по заявке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536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C1ACA50-96B8-4B17-8C1B-2E2C52D0F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671820"/>
              </p:ext>
            </p:extLst>
          </p:nvPr>
        </p:nvGraphicFramePr>
        <p:xfrm>
          <a:off x="894588" y="1426464"/>
          <a:ext cx="18276570" cy="872092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655314">
                  <a:extLst>
                    <a:ext uri="{9D8B030D-6E8A-4147-A177-3AD203B41FA5}">
                      <a16:colId xmlns:a16="http://schemas.microsoft.com/office/drawing/2014/main" val="661440449"/>
                    </a:ext>
                  </a:extLst>
                </a:gridCol>
                <a:gridCol w="3655314">
                  <a:extLst>
                    <a:ext uri="{9D8B030D-6E8A-4147-A177-3AD203B41FA5}">
                      <a16:colId xmlns:a16="http://schemas.microsoft.com/office/drawing/2014/main" val="3666396634"/>
                    </a:ext>
                  </a:extLst>
                </a:gridCol>
                <a:gridCol w="3655314">
                  <a:extLst>
                    <a:ext uri="{9D8B030D-6E8A-4147-A177-3AD203B41FA5}">
                      <a16:colId xmlns:a16="http://schemas.microsoft.com/office/drawing/2014/main" val="872555861"/>
                    </a:ext>
                  </a:extLst>
                </a:gridCol>
                <a:gridCol w="3655314">
                  <a:extLst>
                    <a:ext uri="{9D8B030D-6E8A-4147-A177-3AD203B41FA5}">
                      <a16:colId xmlns:a16="http://schemas.microsoft.com/office/drawing/2014/main" val="3428589104"/>
                    </a:ext>
                  </a:extLst>
                </a:gridCol>
                <a:gridCol w="3655314">
                  <a:extLst>
                    <a:ext uri="{9D8B030D-6E8A-4147-A177-3AD203B41FA5}">
                      <a16:colId xmlns:a16="http://schemas.microsoft.com/office/drawing/2014/main" val="848833487"/>
                    </a:ext>
                  </a:extLst>
                </a:gridCol>
              </a:tblGrid>
              <a:tr h="1081684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Ключевые партнеры.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Ключевые виды деятельности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Ценностное предложение.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Взаимоотношения с клиентом.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Потребительский сегмент.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3751897"/>
                  </a:ext>
                </a:extLst>
              </a:tr>
              <a:tr h="1537456">
                <a:tc rowSpan="5">
                  <a:txBody>
                    <a:bodyPr/>
                    <a:lstStyle/>
                    <a:p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Фермерские продукты «Каина-Малина»</a:t>
                      </a:r>
                    </a:p>
                    <a:p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«Кузбасский СКАРАБЕЙ»</a:t>
                      </a:r>
                    </a:p>
                    <a:p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КАО Азот</a:t>
                      </a:r>
                    </a:p>
                    <a:p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Вузы Минсельхоза</a:t>
                      </a:r>
                    </a:p>
                    <a:p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Вузы г. Кемерово, которые не относятся к аграрным</a:t>
                      </a:r>
                    </a:p>
                    <a:p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Вуз КУЗГСХА</a:t>
                      </a:r>
                    </a:p>
                    <a:p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Рослесхоз банк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экологических мероприятий.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Roboto"/>
                        </a:rPr>
                        <a:t>Ежегодные экологические фестиваль для студентов АПК, он поможет развить экологическое воспитание и образование, приобрести новый  опыт и необходимые знание об экологии, это будет весело и познавательно. </a:t>
                      </a:r>
                      <a:br>
                        <a:rPr lang="ru-RU" sz="2000" dirty="0"/>
                      </a:b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Roboto"/>
                        </a:rPr>
                        <a:t>Поможем планете вместе!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Через учебное заведения, взаимодействие со студентами, индивидуальный подход к каждому.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Студенты от 16 до 26 лет</a:t>
                      </a:r>
                    </a:p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Аграрных вузов  и не только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6076351"/>
                  </a:ext>
                </a:extLst>
              </a:tr>
              <a:tr h="96226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Каналы коммуникации сбыта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9917622"/>
                  </a:ext>
                </a:extLst>
              </a:tr>
              <a:tr h="12721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Рассылка приглашений через учебное заведения, телеграмм канал, группа </a:t>
                      </a:r>
                      <a:r>
                        <a:rPr lang="ru-RU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Вконтакте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531072"/>
                  </a:ext>
                </a:extLst>
              </a:tr>
              <a:tr h="49650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Ключевые ресурсы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Рассылка приглашений через учебное заведения</a:t>
                      </a:r>
                    </a:p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288009"/>
                  </a:ext>
                </a:extLst>
              </a:tr>
              <a:tr h="1086994">
                <a:tc vMerge="1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Команды, волонтеры, оборудование, аудитории.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7290090"/>
                  </a:ext>
                </a:extLst>
              </a:tr>
              <a:tr h="590493">
                <a:tc gridSpan="2">
                  <a:txBody>
                    <a:bodyPr/>
                    <a:lstStyle/>
                    <a:p>
                      <a:r>
                        <a:rPr lang="ru-RU" sz="2400" b="1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Структура издержек. </a:t>
                      </a:r>
                      <a:endParaRPr lang="ru-RU" sz="24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24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Потоки поступления доходов.</a:t>
                      </a:r>
                      <a:endParaRPr lang="ru-RU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387052"/>
                  </a:ext>
                </a:extLst>
              </a:tr>
              <a:tr h="1588391">
                <a:tc gridSpan="2">
                  <a:txBody>
                    <a:bodyPr/>
                    <a:lstStyle/>
                    <a:p>
                      <a:pPr marL="0" marR="0" lvl="0" indent="0" algn="l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Мастер-класс </a:t>
                      </a:r>
                      <a:r>
                        <a:rPr lang="ru-RU" sz="2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флорариум</a:t>
                      </a:r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42 631</a:t>
                      </a:r>
                    </a:p>
                    <a:p>
                      <a:pPr marL="0" marR="0" lvl="0" indent="0" algn="l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/>
                        <a:t>Мастер-класс «Это может пригодится» 49 403 </a:t>
                      </a:r>
                    </a:p>
                    <a:p>
                      <a:pPr marL="0" marR="0" lvl="0" indent="0" algn="l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Мастер-класс кукла из соломы 16 521 </a:t>
                      </a:r>
                    </a:p>
                    <a:p>
                      <a:pPr marL="0" marR="0" lvl="0" indent="0" algn="l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Мастер-класс картина из мха 29 585</a:t>
                      </a:r>
                    </a:p>
                    <a:p>
                      <a:pPr marL="0" marR="0" lvl="0" indent="0" algn="l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Проживание и питание организовывает Академия 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Материальная помощь от спонсоров, поступления от партнеров, гранты. Спонсор КУЗГСХА</a:t>
                      </a:r>
                    </a:p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 студенты вступающие в волонтерский отряд.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30172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478A0D-6D79-471C-BAFE-29690E6E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Финансовый план проекта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C57E8B4-B95B-4774-8E17-99C2C7DA6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1352878"/>
              </p:ext>
            </p:extLst>
          </p:nvPr>
        </p:nvGraphicFramePr>
        <p:xfrm>
          <a:off x="894587" y="1426464"/>
          <a:ext cx="15216269" cy="9862750"/>
        </p:xfrm>
        <a:graphic>
          <a:graphicData uri="http://schemas.openxmlformats.org/drawingml/2006/table">
            <a:tbl>
              <a:tblPr firstRow="1" bandRow="1">
                <a:tableStyleId>{B88FB5F3-C342-4D8A-924C-601262E7DF53}</a:tableStyleId>
              </a:tblPr>
              <a:tblGrid>
                <a:gridCol w="3738933">
                  <a:extLst>
                    <a:ext uri="{9D8B030D-6E8A-4147-A177-3AD203B41FA5}">
                      <a16:colId xmlns:a16="http://schemas.microsoft.com/office/drawing/2014/main" val="946998055"/>
                    </a:ext>
                  </a:extLst>
                </a:gridCol>
                <a:gridCol w="3738933">
                  <a:extLst>
                    <a:ext uri="{9D8B030D-6E8A-4147-A177-3AD203B41FA5}">
                      <a16:colId xmlns:a16="http://schemas.microsoft.com/office/drawing/2014/main" val="2016042841"/>
                    </a:ext>
                  </a:extLst>
                </a:gridCol>
                <a:gridCol w="2301625">
                  <a:extLst>
                    <a:ext uri="{9D8B030D-6E8A-4147-A177-3AD203B41FA5}">
                      <a16:colId xmlns:a16="http://schemas.microsoft.com/office/drawing/2014/main" val="1902847949"/>
                    </a:ext>
                  </a:extLst>
                </a:gridCol>
                <a:gridCol w="2718389">
                  <a:extLst>
                    <a:ext uri="{9D8B030D-6E8A-4147-A177-3AD203B41FA5}">
                      <a16:colId xmlns:a16="http://schemas.microsoft.com/office/drawing/2014/main" val="1513145024"/>
                    </a:ext>
                  </a:extLst>
                </a:gridCol>
                <a:gridCol w="2718389">
                  <a:extLst>
                    <a:ext uri="{9D8B030D-6E8A-4147-A177-3AD203B41FA5}">
                      <a16:colId xmlns:a16="http://schemas.microsoft.com/office/drawing/2014/main" val="3791493551"/>
                    </a:ext>
                  </a:extLst>
                </a:gridCol>
              </a:tblGrid>
              <a:tr h="319391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Мастер-классы/Материалы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Цены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Месяцы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 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Вложения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478371"/>
                  </a:ext>
                </a:extLst>
              </a:tr>
              <a:tr h="27071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Мастер-класс 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флорариум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91496315"/>
                  </a:ext>
                </a:extLst>
              </a:tr>
              <a:tr h="24446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Перчатки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10 500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r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Фев.2024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r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42 631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r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1568385"/>
                  </a:ext>
                </a:extLst>
              </a:tr>
              <a:tr h="319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Лопатки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6 300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186390"/>
                  </a:ext>
                </a:extLst>
              </a:tr>
              <a:tr h="319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декоротивные элементы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12 880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399707"/>
                  </a:ext>
                </a:extLst>
              </a:tr>
              <a:tr h="319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земля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595093"/>
                  </a:ext>
                </a:extLst>
              </a:tr>
              <a:tr h="319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стекленные емкости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465720"/>
                  </a:ext>
                </a:extLst>
              </a:tr>
              <a:tr h="319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растения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11 400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132231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Мастер-класс «Это может пригодится» расходы 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05589213"/>
                  </a:ext>
                </a:extLst>
              </a:tr>
              <a:tr h="13247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Ножницы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11 400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r"/>
                      <a:r>
                        <a:rPr lang="ru-RU" sz="1800" b="1" dirty="0"/>
                        <a:t>Март.2024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r"/>
                      <a:r>
                        <a:rPr lang="ru-RU" sz="1800" b="1" dirty="0"/>
                        <a:t>49 403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r"/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467115"/>
                  </a:ext>
                </a:extLst>
              </a:tr>
              <a:tr h="27099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Клеевой пистолет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32 700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610644"/>
                  </a:ext>
                </a:extLst>
              </a:tr>
              <a:tr h="13201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Картриджи для пистолета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4 740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817374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веревка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059099"/>
                  </a:ext>
                </a:extLst>
              </a:tr>
              <a:tr h="25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крышечки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наличии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262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бутылки паст.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наличии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865148"/>
                  </a:ext>
                </a:extLst>
              </a:tr>
              <a:tr h="21819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шишки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наличии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301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бумага А3, А4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наличии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162692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Мастер-класс кукла из соломы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7135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солома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r"/>
                      <a:r>
                        <a:rPr lang="ru-RU" sz="1800" b="1" dirty="0"/>
                        <a:t>Апр.2024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16 521 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16907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нитки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680750"/>
                  </a:ext>
                </a:extLst>
              </a:tr>
              <a:tr h="18796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ткань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13 700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72275"/>
                  </a:ext>
                </a:extLst>
              </a:tr>
              <a:tr h="19862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пуговицы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9611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ленточки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480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веревка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наличии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927392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Мастер-класс картина из мха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20310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мох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4 950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r"/>
                      <a:r>
                        <a:rPr lang="ru-RU" sz="1800" b="1" dirty="0"/>
                        <a:t>Май 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r"/>
                      <a:r>
                        <a:rPr lang="ru-RU" sz="1800" b="1" dirty="0"/>
                        <a:t>29 585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r"/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6629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рамки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456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спил дерево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1011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клей пистолет/катредж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наличии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34161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Спикеры по ЗОЖ 3 человека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Каждому 75 000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ru-RU" sz="1800" b="1" dirty="0"/>
                        <a:t>Июнь 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ru-RU" sz="1800" b="1" dirty="0"/>
                        <a:t>150 000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483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спикеры по эко 3 человека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Каждому 75 000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851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Просмотр фильмов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Аудитория , оборудование в наличии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3333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4042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4472" y="1679657"/>
            <a:ext cx="18432491" cy="7554912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D7E16FE-64C0-43AB-B198-35CF5730B3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440617"/>
              </p:ext>
            </p:extLst>
          </p:nvPr>
        </p:nvGraphicFramePr>
        <p:xfrm>
          <a:off x="1147137" y="2951036"/>
          <a:ext cx="15762953" cy="3536850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2079624">
                  <a:extLst>
                    <a:ext uri="{9D8B030D-6E8A-4147-A177-3AD203B41FA5}">
                      <a16:colId xmlns:a16="http://schemas.microsoft.com/office/drawing/2014/main" val="4080853578"/>
                    </a:ext>
                  </a:extLst>
                </a:gridCol>
                <a:gridCol w="1687811">
                  <a:extLst>
                    <a:ext uri="{9D8B030D-6E8A-4147-A177-3AD203B41FA5}">
                      <a16:colId xmlns:a16="http://schemas.microsoft.com/office/drawing/2014/main" val="2720879152"/>
                    </a:ext>
                  </a:extLst>
                </a:gridCol>
                <a:gridCol w="1657673">
                  <a:extLst>
                    <a:ext uri="{9D8B030D-6E8A-4147-A177-3AD203B41FA5}">
                      <a16:colId xmlns:a16="http://schemas.microsoft.com/office/drawing/2014/main" val="2634340906"/>
                    </a:ext>
                  </a:extLst>
                </a:gridCol>
                <a:gridCol w="1717951">
                  <a:extLst>
                    <a:ext uri="{9D8B030D-6E8A-4147-A177-3AD203B41FA5}">
                      <a16:colId xmlns:a16="http://schemas.microsoft.com/office/drawing/2014/main" val="3273916609"/>
                    </a:ext>
                  </a:extLst>
                </a:gridCol>
                <a:gridCol w="1838508">
                  <a:extLst>
                    <a:ext uri="{9D8B030D-6E8A-4147-A177-3AD203B41FA5}">
                      <a16:colId xmlns:a16="http://schemas.microsoft.com/office/drawing/2014/main" val="2561130615"/>
                    </a:ext>
                  </a:extLst>
                </a:gridCol>
                <a:gridCol w="1808369">
                  <a:extLst>
                    <a:ext uri="{9D8B030D-6E8A-4147-A177-3AD203B41FA5}">
                      <a16:colId xmlns:a16="http://schemas.microsoft.com/office/drawing/2014/main" val="2334754898"/>
                    </a:ext>
                  </a:extLst>
                </a:gridCol>
                <a:gridCol w="1537115">
                  <a:extLst>
                    <a:ext uri="{9D8B030D-6E8A-4147-A177-3AD203B41FA5}">
                      <a16:colId xmlns:a16="http://schemas.microsoft.com/office/drawing/2014/main" val="1005815067"/>
                    </a:ext>
                  </a:extLst>
                </a:gridCol>
                <a:gridCol w="1898787">
                  <a:extLst>
                    <a:ext uri="{9D8B030D-6E8A-4147-A177-3AD203B41FA5}">
                      <a16:colId xmlns:a16="http://schemas.microsoft.com/office/drawing/2014/main" val="3462549543"/>
                    </a:ext>
                  </a:extLst>
                </a:gridCol>
                <a:gridCol w="1537115">
                  <a:extLst>
                    <a:ext uri="{9D8B030D-6E8A-4147-A177-3AD203B41FA5}">
                      <a16:colId xmlns:a16="http://schemas.microsoft.com/office/drawing/2014/main" val="1642191255"/>
                    </a:ext>
                  </a:extLst>
                </a:gridCol>
              </a:tblGrid>
              <a:tr h="2443095">
                <a:tc>
                  <a:txBody>
                    <a:bodyPr/>
                    <a:lstStyle/>
                    <a:p>
                      <a:r>
                        <a:rPr lang="ru-RU" sz="2000" b="1" dirty="0"/>
                        <a:t>Сбор команды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Разработка концепции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Разработка орг. Плана</a:t>
                      </a:r>
                    </a:p>
                    <a:p>
                      <a:endParaRPr lang="ru-RU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Анализ конкурентов </a:t>
                      </a:r>
                    </a:p>
                    <a:p>
                      <a:endParaRPr lang="ru-RU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Сост. вопросов и проведен </a:t>
                      </a:r>
                      <a:r>
                        <a:rPr lang="ru-RU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-ю</a:t>
                      </a:r>
                      <a:endParaRPr lang="ru-RU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Разработка бизнес-модели</a:t>
                      </a:r>
                    </a:p>
                    <a:p>
                      <a:endParaRPr lang="ru-RU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Расчет  финансового плана </a:t>
                      </a:r>
                    </a:p>
                    <a:p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разработка гипотез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Оформление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776486"/>
                  </a:ext>
                </a:extLst>
              </a:tr>
              <a:tr h="1093755">
                <a:tc>
                  <a:txBody>
                    <a:bodyPr/>
                    <a:lstStyle/>
                    <a:p>
                      <a:r>
                        <a:rPr lang="ru-RU" sz="2000" dirty="0"/>
                        <a:t>Сентябрь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Сентябрь-октябрь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Октябрь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Октябрь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Октябрь-ноябрь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Ноябрь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Ноябрь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Ноябрь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Сентябрь-ноябрь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119737"/>
                  </a:ext>
                </a:extLst>
              </a:tr>
            </a:tbl>
          </a:graphicData>
        </a:graphic>
      </p:graphicFrame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882AA82F-ECBA-47CD-A5DE-21CA19699449}"/>
              </a:ext>
            </a:extLst>
          </p:cNvPr>
          <p:cNvSpPr/>
          <p:nvPr/>
        </p:nvSpPr>
        <p:spPr>
          <a:xfrm>
            <a:off x="4550229" y="7606865"/>
            <a:ext cx="9383486" cy="849085"/>
          </a:xfrm>
          <a:prstGeom prst="rightArrow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55000">
                <a:schemeClr val="accent1">
                  <a:lumMod val="75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475DBC7-FF4E-4AF5-BA98-819B745C2588}"/>
              </a:ext>
            </a:extLst>
          </p:cNvPr>
          <p:cNvSpPr txBox="1">
            <a:spLocks/>
          </p:cNvSpPr>
          <p:nvPr/>
        </p:nvSpPr>
        <p:spPr>
          <a:xfrm>
            <a:off x="894588" y="406518"/>
            <a:ext cx="9741217" cy="91108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753923" rtl="0" eaLnBrk="1" latinLnBrk="0" hangingPunct="1">
              <a:spcBef>
                <a:spcPct val="0"/>
              </a:spcBef>
              <a:buNone/>
              <a:defRPr sz="5936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ru-RU" b="1"/>
              <a:t>Планы развития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33843D7-95E6-422B-B483-F3D7CD89E8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439585"/>
              </p:ext>
            </p:extLst>
          </p:nvPr>
        </p:nvGraphicFramePr>
        <p:xfrm>
          <a:off x="1589313" y="2960915"/>
          <a:ext cx="14673944" cy="4007006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1825893">
                  <a:extLst>
                    <a:ext uri="{9D8B030D-6E8A-4147-A177-3AD203B41FA5}">
                      <a16:colId xmlns:a16="http://schemas.microsoft.com/office/drawing/2014/main" val="1780994254"/>
                    </a:ext>
                  </a:extLst>
                </a:gridCol>
                <a:gridCol w="1825894">
                  <a:extLst>
                    <a:ext uri="{9D8B030D-6E8A-4147-A177-3AD203B41FA5}">
                      <a16:colId xmlns:a16="http://schemas.microsoft.com/office/drawing/2014/main" val="1095911671"/>
                    </a:ext>
                  </a:extLst>
                </a:gridCol>
                <a:gridCol w="1892693">
                  <a:extLst>
                    <a:ext uri="{9D8B030D-6E8A-4147-A177-3AD203B41FA5}">
                      <a16:colId xmlns:a16="http://schemas.microsoft.com/office/drawing/2014/main" val="439857866"/>
                    </a:ext>
                  </a:extLst>
                </a:gridCol>
                <a:gridCol w="1676077">
                  <a:extLst>
                    <a:ext uri="{9D8B030D-6E8A-4147-A177-3AD203B41FA5}">
                      <a16:colId xmlns:a16="http://schemas.microsoft.com/office/drawing/2014/main" val="3172190410"/>
                    </a:ext>
                  </a:extLst>
                </a:gridCol>
                <a:gridCol w="1997975">
                  <a:extLst>
                    <a:ext uri="{9D8B030D-6E8A-4147-A177-3AD203B41FA5}">
                      <a16:colId xmlns:a16="http://schemas.microsoft.com/office/drawing/2014/main" val="2041897884"/>
                    </a:ext>
                  </a:extLst>
                </a:gridCol>
                <a:gridCol w="1863126">
                  <a:extLst>
                    <a:ext uri="{9D8B030D-6E8A-4147-A177-3AD203B41FA5}">
                      <a16:colId xmlns:a16="http://schemas.microsoft.com/office/drawing/2014/main" val="61223802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3965316166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2993406059"/>
                    </a:ext>
                  </a:extLst>
                </a:gridCol>
              </a:tblGrid>
              <a:tr h="3305966">
                <a:tc>
                  <a:txBody>
                    <a:bodyPr/>
                    <a:lstStyle/>
                    <a:p>
                      <a:r>
                        <a:rPr lang="ru-RU" sz="2000" dirty="0"/>
                        <a:t>Подготовка к фестивалю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Проведения фестиваля. Привлечение студентов в волонтерский состав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Сотрудничать с Вузами г. Кемерово и вузами региона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Организация эко мероприятий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Выезды в другие  города для уборки мусора, высадка деревьев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Сбор макулатуры, пластика, стекла для сдачи на переработку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Проведения съездов волонтеров. Экологические формы, выступления на экологические тематики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Выход на региональный уровень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535464"/>
                  </a:ext>
                </a:extLst>
              </a:tr>
              <a:tr h="462124">
                <a:tc>
                  <a:txBody>
                    <a:bodyPr/>
                    <a:lstStyle/>
                    <a:p>
                      <a:r>
                        <a:rPr lang="ru-RU" sz="2000" dirty="0"/>
                        <a:t>Февраль-май 2024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Июнь 2024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Июль 2024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Август2024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Сентябрь2024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Октябрь 2024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Ноябрь 2024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Декабрь</a:t>
                      </a:r>
                    </a:p>
                    <a:p>
                      <a:r>
                        <a:rPr lang="ru-RU" sz="2000" dirty="0"/>
                        <a:t>2024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674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692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08645" y="7139305"/>
            <a:ext cx="4134612" cy="2307483"/>
          </a:xfrm>
        </p:spPr>
        <p:txBody>
          <a:bodyPr>
            <a:normAutofit lnSpcReduction="10000"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Студентка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КузГСХА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, направление природообустройство и водопользование</a:t>
            </a: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Лидер команды, Генератор идей. </a:t>
            </a: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08645" y="6621739"/>
            <a:ext cx="4134612" cy="438912"/>
          </a:xfrm>
        </p:spPr>
        <p:txBody>
          <a:bodyPr/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Беляева Дарья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6F042-9497-01EA-095D-B8F7DCFF42F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37" r="37"/>
          <a:stretch>
            <a:fillRect/>
          </a:stretch>
        </p:blipFill>
        <p:spPr>
          <a:xfrm>
            <a:off x="4508645" y="3195226"/>
            <a:ext cx="2827564" cy="2829662"/>
          </a:xfrm>
          <a:prstGeom prst="rect">
            <a:avLst/>
          </a:prstGeom>
        </p:spPr>
      </p:pic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455878" y="7060651"/>
            <a:ext cx="4134612" cy="246479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Студентка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КузГСХА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направление природообустройство и водопользование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Поиск необходимой информации.</a:t>
            </a:r>
          </a:p>
          <a:p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434106" y="6590127"/>
            <a:ext cx="4134612" cy="438912"/>
          </a:xfrm>
        </p:spPr>
        <p:txBody>
          <a:bodyPr/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Буханченко Анастасия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B889A0-3376-C56D-2640-CB003F61B3F4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l="37" r="37"/>
          <a:stretch>
            <a:fillRect/>
          </a:stretch>
        </p:blipFill>
        <p:spPr>
          <a:xfrm>
            <a:off x="10455878" y="3195226"/>
            <a:ext cx="3058424" cy="306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16E91-5486-45A2-85F4-7183831ED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562" y="1745105"/>
            <a:ext cx="11728246" cy="1417832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BB7A08-B396-4EDD-99A0-B842F2DF1D10}"/>
              </a:ext>
            </a:extLst>
          </p:cNvPr>
          <p:cNvSpPr txBox="1"/>
          <p:nvPr/>
        </p:nvSpPr>
        <p:spPr>
          <a:xfrm>
            <a:off x="6074228" y="7321777"/>
            <a:ext cx="75329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Приглашаем для сотрудничества</a:t>
            </a:r>
          </a:p>
          <a:p>
            <a:r>
              <a:rPr lang="ru-RU" sz="3200" dirty="0"/>
              <a:t> студентов в волонтерский отряд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E75552-21DD-4DD7-9100-CD4705418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414" y="3334174"/>
            <a:ext cx="3645128" cy="364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3047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dae585fd-f7dc-4d5a-b1b8-e5742ef77c8f"/>
    <ds:schemaRef ds:uri="f3f21cfc-4d3e-42b1-8a95-d7209818f9d6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http://www.w3.org/2000/xmln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7450</TotalTime>
  <Words>1155</Words>
  <Application>Microsoft Office PowerPoint</Application>
  <PresentationFormat>Произвольный</PresentationFormat>
  <Paragraphs>314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ОБЛОЖКИ</vt:lpstr>
      <vt:lpstr>РАЗДЕЛИТЕЛИ</vt:lpstr>
      <vt:lpstr>Аспект</vt:lpstr>
      <vt:lpstr>Ежегодные  экологические мероприятия для студентов вузов АПК</vt:lpstr>
      <vt:lpstr>Актуальность проекта</vt:lpstr>
      <vt:lpstr>Проблема</vt:lpstr>
      <vt:lpstr>Решение</vt:lpstr>
      <vt:lpstr>Анализ конкурентов </vt:lpstr>
      <vt:lpstr>Бизнес-модель</vt:lpstr>
      <vt:lpstr>Финансовый план проекта </vt:lpstr>
      <vt:lpstr>Текущие результаты</vt:lpstr>
      <vt:lpstr>Презентация PowerPoint</vt:lpstr>
      <vt:lpstr>Команда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79234980121</cp:lastModifiedBy>
  <cp:revision>362</cp:revision>
  <dcterms:created xsi:type="dcterms:W3CDTF">2021-03-01T12:07:13Z</dcterms:created>
  <dcterms:modified xsi:type="dcterms:W3CDTF">2023-11-28T10:46:34Z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