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61" r:id="rId6"/>
    <p:sldId id="259" r:id="rId7"/>
    <p:sldId id="260" r:id="rId8"/>
    <p:sldId id="262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6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95" autoAdjust="0"/>
    <p:restoredTop sz="94660"/>
  </p:normalViewPr>
  <p:slideViewPr>
    <p:cSldViewPr snapToGrid="0">
      <p:cViewPr>
        <p:scale>
          <a:sx n="57" d="100"/>
          <a:sy n="57" d="100"/>
        </p:scale>
        <p:origin x="1101" y="6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5D2B69-6EE7-415F-BB0E-B60D5BE6B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6CACA0-9AE7-4F3D-AC7A-517444102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EAB39A-374C-4DC1-9C22-67D9D19AD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E6B099-19F8-4570-97F8-16B9A2A67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59507D-43F6-4CC3-9D70-CD3461385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896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A55F9-EC82-4631-92AB-3CD3AE8D4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887F37-C505-4D57-AC9B-E27B929ED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FA58BA-54CE-4315-B633-05345D56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D01733-3BFD-49CF-BFB4-E72892F83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E42872-7348-4316-AED8-4F22E8E0C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131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07773-A31F-40C2-BFBD-B1A919DDA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0430CF-97DF-4B64-925E-5D85EE816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7B7F0C-FCAC-41EE-86BC-CF5BA1070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0188AC-AFF7-43F1-AF58-95603F5E6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485AAC-0B6F-4ADC-A5BE-D76B559BB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3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A578A9-6589-4B9B-8E98-13BCA57AC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9176FA-DE57-4353-AE1F-EF0904B7F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A04E34-04BB-4018-8F19-D22099798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6448D3-7970-467D-B6ED-57E0D0A31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001A12-6F30-4A97-BBF5-0873457F2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1D56F5-72CA-48A3-8273-E133B03DF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492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96CD0C-50B7-4B3F-8197-336B93615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9C7292-C6F8-4B3F-AAB5-C2CE2320A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190267D-0718-44DC-8457-13698F601E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AE57EBC-8CA1-4D29-8827-0D95586DD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D7E8B21-47DB-4A36-BE75-99F42562B8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5A7DA8D-8BF2-4CEE-A896-5A543B8B8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06B5A44-9DFA-4C8C-95F0-51B4BE46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017AC62-8F53-4BA8-8EFC-5D81FA3B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110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79B64-83CB-4528-9071-5A9D6B838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E1369C3-6B1F-4DD1-A2D8-C30C54B75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EF886A5-3650-4E24-8E4E-66979F844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66A200-FB35-4E53-935D-4F9E4A4C7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35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E3D58E0-1551-492F-91E0-C3CD0AD63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C30F38-31F9-4494-BE25-3C27ABF15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947782-1C08-4F72-8188-F8ECD9D5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478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D3441E-71C7-4332-96B4-1F96283C7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39EA50-9E03-4DDC-B127-DB88C5E64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58A1F7-6933-4CC9-8539-673539DD3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10BAD4-F626-41D2-BC06-A2E423D14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F73BC5-59CC-4338-ACAD-469DEFAFE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486A31-4B99-47AA-8F79-FA99D3AE3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442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1BDC2-C629-49D8-BCDB-198351E26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1C96FE-A7C0-4269-8242-B146F9237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3D2814-F144-4429-8161-BC8506E4A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1E0DA2-71E2-4DA9-B8F9-2A5FA645D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36EEC8-9BF6-411D-968B-328677998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83F494-D32E-46E5-9CF6-657670F45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47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84B68-DBBA-40E7-97C3-6B241F116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47410D-AA2B-48E0-89AE-6274984BF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B57405-E23F-486E-9D7C-7B2DFEFD6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1E76FA-C4BA-427C-96A4-08CB8AE47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697C63-B700-4F3A-B13C-FEDF15701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558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4D53205-8F08-4951-B15C-B6EDA6A481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06B914-E2CC-4C91-86C1-974843CD1F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D6ED2F-9008-4DC9-B69E-D5F0B81FE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E8219D-E801-470B-B75D-511A59572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9E0793-BA30-4ACC-B73C-4B730FB8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218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6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206A5-C0A3-4209-B62B-98C7C07B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A0FE18-FED6-456A-9B9A-5F8D214ED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2540AA-A68A-4D9D-B7A4-419B568D37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37FFA-87FC-481C-BC2D-D7CE510129F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2E76AD-250D-4830-A585-78BFECA08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6DF341-5C3D-44DA-A728-38DE461F44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5D251-7574-424F-A38C-6948443F7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97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D46B85-88CA-4639-A3FB-672C41E3F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46571"/>
            <a:ext cx="9144000" cy="1040188"/>
          </a:xfrm>
        </p:spPr>
        <p:txBody>
          <a:bodyPr/>
          <a:lstStyle/>
          <a:p>
            <a:r>
              <a:rPr lang="ru-RU" dirty="0">
                <a:latin typeface="Bahnschrift SemiLight" panose="020B0502040204020203" pitchFamily="34" charset="0"/>
              </a:rPr>
              <a:t>Тропики в городе: вкус, атмосфера и незабываемый бар!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9016D4-03CB-418E-9FEA-0E6A0B8E6C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32" b="18234"/>
          <a:stretch/>
        </p:blipFill>
        <p:spPr bwMode="auto">
          <a:xfrm>
            <a:off x="2616566" y="342416"/>
            <a:ext cx="6958866" cy="550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16C4EA-6E09-4D01-9729-42526EFA2C84}"/>
              </a:ext>
            </a:extLst>
          </p:cNvPr>
          <p:cNvSpPr txBox="1"/>
          <p:nvPr/>
        </p:nvSpPr>
        <p:spPr>
          <a:xfrm>
            <a:off x="3907653" y="342416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Bahnschrift SemiLight" panose="020B0502040204020203" pitchFamily="34" charset="0"/>
              </a:rPr>
              <a:t>Кафе-бар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56AD25-6506-4E73-BE2D-9A8CF077F6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9066" y="3296992"/>
            <a:ext cx="2532934" cy="35610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1B181C-5684-4FA1-91DB-DEFE44350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-1" y="0"/>
            <a:ext cx="2949747" cy="414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73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70E68-6843-43E8-9497-7B76AEB0A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97" y="274973"/>
            <a:ext cx="10515600" cy="1325563"/>
          </a:xfrm>
        </p:spPr>
        <p:txBody>
          <a:bodyPr/>
          <a:lstStyle/>
          <a:p>
            <a:r>
              <a:rPr lang="ru-RU" dirty="0">
                <a:latin typeface="Bahnschrift SemiLight" panose="020B0502040204020203" pitchFamily="34" charset="0"/>
              </a:rPr>
              <a:t>Проблема на рынке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24B782-F97D-4844-B1AA-F4F78367E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198" y="1918952"/>
            <a:ext cx="4986116" cy="4664075"/>
          </a:xfrm>
          <a:noFill/>
          <a:ln w="57150">
            <a:noFill/>
          </a:ln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sz="2400" dirty="0">
                <a:latin typeface="Bahnschrift SemiLight" panose="020B0502040204020203" pitchFamily="34" charset="0"/>
              </a:rPr>
              <a:t>Сфера общественного питания сегодня играет важную роль в жизни каждого человека и общества в целом;</a:t>
            </a:r>
          </a:p>
          <a:p>
            <a:pPr algn="just">
              <a:buFontTx/>
              <a:buChar char="-"/>
            </a:pPr>
            <a:r>
              <a:rPr lang="ru-RU" sz="2400" dirty="0">
                <a:latin typeface="Bahnschrift SemiLight" panose="020B0502040204020203" pitchFamily="34" charset="0"/>
              </a:rPr>
              <a:t>Все больше и больше людей выбирают питание вне дома;</a:t>
            </a:r>
          </a:p>
          <a:p>
            <a:pPr algn="just">
              <a:buFontTx/>
              <a:buChar char="-"/>
            </a:pPr>
            <a:r>
              <a:rPr lang="ru-RU" sz="2400" dirty="0">
                <a:latin typeface="Bahnschrift SemiLight" panose="020B0502040204020203" pitchFamily="34" charset="0"/>
              </a:rPr>
              <a:t>Общественное питание приобретает особое место в сфере услуг.</a:t>
            </a:r>
          </a:p>
          <a:p>
            <a:pPr marL="0" indent="0">
              <a:buNone/>
            </a:pPr>
            <a:endParaRPr lang="ru-RU" dirty="0">
              <a:latin typeface="Bahnschrift SemiLight" panose="020B0502040204020203" pitchFamily="34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0D4E5393-4BA9-4036-A28F-CF188146A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673" y="937754"/>
            <a:ext cx="2952750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Пин содержит это изображение: Фото в кафе эстетичное фото идея для фото в кафе aesthetic photo бежевое фото капучино интересное">
            <a:extLst>
              <a:ext uri="{FF2B5EF4-FFF2-40B4-BE49-F238E27FC236}">
                <a16:creationId xmlns:a16="http://schemas.microsoft.com/office/drawing/2014/main" id="{0258D32A-8E6C-46EB-BB40-9E979BB29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339" y="4132985"/>
            <a:ext cx="2573234" cy="257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28A61DFA-0EBE-4A46-9A5F-C2B91F23D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754" y="274973"/>
            <a:ext cx="2989524" cy="432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305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CBB79-8568-4DE9-8FC2-44F44A7EB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95" y="-116564"/>
            <a:ext cx="11347360" cy="126568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Bahnschrift SemiLight" panose="020B0502040204020203" pitchFamily="34" charset="0"/>
              </a:rPr>
              <a:t>Решение проблемы, описание предлагаемого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CBC83B-17E7-4A79-88E9-37208DD13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1041" y="943314"/>
            <a:ext cx="6873551" cy="2809875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sz="1900" dirty="0">
                <a:latin typeface="Bahnschrift SemiLight" panose="020B0502040204020203" pitchFamily="34" charset="0"/>
              </a:rPr>
              <a:t>Уникальность и оригинальность;</a:t>
            </a:r>
          </a:p>
          <a:p>
            <a:pPr>
              <a:buFontTx/>
              <a:buChar char="-"/>
            </a:pPr>
            <a:r>
              <a:rPr lang="ru-RU" sz="1900" dirty="0">
                <a:latin typeface="Bahnschrift SemiLight" panose="020B0502040204020203" pitchFamily="34" charset="0"/>
              </a:rPr>
              <a:t>Погружение в атмосферу тропиков;</a:t>
            </a:r>
          </a:p>
          <a:p>
            <a:pPr>
              <a:buFontTx/>
              <a:buChar char="-"/>
            </a:pPr>
            <a:r>
              <a:rPr lang="ru-RU" sz="1900" dirty="0">
                <a:latin typeface="Bahnschrift SemiLight" panose="020B0502040204020203" pitchFamily="34" charset="0"/>
              </a:rPr>
              <a:t>Привлекательность для любителей новых впечатлений;</a:t>
            </a:r>
          </a:p>
          <a:p>
            <a:pPr>
              <a:buFontTx/>
              <a:buChar char="-"/>
            </a:pPr>
            <a:r>
              <a:rPr lang="ru-RU" sz="1900" dirty="0">
                <a:latin typeface="Bahnschrift SemiLight" panose="020B0502040204020203" pitchFamily="34" charset="0"/>
              </a:rPr>
              <a:t>Фотогеничность для социальных сетей;</a:t>
            </a:r>
          </a:p>
          <a:p>
            <a:pPr>
              <a:buFontTx/>
              <a:buChar char="-"/>
            </a:pPr>
            <a:r>
              <a:rPr lang="ru-RU" sz="1900" dirty="0">
                <a:latin typeface="Bahnschrift SemiLight" panose="020B0502040204020203" pitchFamily="34" charset="0"/>
              </a:rPr>
              <a:t>Уют и расслабление;</a:t>
            </a:r>
          </a:p>
          <a:p>
            <a:pPr>
              <a:buFontTx/>
              <a:buChar char="-"/>
            </a:pPr>
            <a:r>
              <a:rPr lang="ru-RU" sz="1900" dirty="0">
                <a:latin typeface="Bahnschrift SemiLight" panose="020B0502040204020203" pitchFamily="34" charset="0"/>
              </a:rPr>
              <a:t>Решение разнообразных потребностей;</a:t>
            </a:r>
          </a:p>
          <a:p>
            <a:pPr>
              <a:buFontTx/>
              <a:buChar char="-"/>
            </a:pPr>
            <a:r>
              <a:rPr lang="ru-RU" sz="1900" dirty="0">
                <a:latin typeface="Bahnschrift SemiLight" panose="020B0502040204020203" pitchFamily="34" charset="0"/>
              </a:rPr>
              <a:t>Создание привлекательной местности.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1336D0A3-F946-4F5E-91D8-F722DA0FC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95" y="3766421"/>
            <a:ext cx="2252330" cy="281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Пин содержит это изображение: ">
            <a:extLst>
              <a:ext uri="{FF2B5EF4-FFF2-40B4-BE49-F238E27FC236}">
                <a16:creationId xmlns:a16="http://schemas.microsoft.com/office/drawing/2014/main" id="{37208B85-020C-4C77-8E8D-590D50A03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877" y="3766421"/>
            <a:ext cx="2247900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Пин содержит это изображение: Green Cafe">
            <a:extLst>
              <a:ext uri="{FF2B5EF4-FFF2-40B4-BE49-F238E27FC236}">
                <a16:creationId xmlns:a16="http://schemas.microsoft.com/office/drawing/2014/main" id="{F4B4458F-2FD9-4F65-A460-EBF9EFF4A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7" b="7757"/>
          <a:stretch/>
        </p:blipFill>
        <p:spPr bwMode="auto">
          <a:xfrm>
            <a:off x="7548011" y="3753400"/>
            <a:ext cx="1881931" cy="282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Пин содержит это изображение: ">
            <a:extLst>
              <a:ext uri="{FF2B5EF4-FFF2-40B4-BE49-F238E27FC236}">
                <a16:creationId xmlns:a16="http://schemas.microsoft.com/office/drawing/2014/main" id="{23849027-2709-410D-A2D8-369911DFD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429" y="3753401"/>
            <a:ext cx="1881930" cy="282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Пин содержит: Осень, уют, время кофе, приятных встреч и кафе">
            <a:extLst>
              <a:ext uri="{FF2B5EF4-FFF2-40B4-BE49-F238E27FC236}">
                <a16:creationId xmlns:a16="http://schemas.microsoft.com/office/drawing/2014/main" id="{EFB32543-2A73-464E-99F6-7F6F9E086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594" y="3753400"/>
            <a:ext cx="2121667" cy="282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Пин содержит это изображение: ">
            <a:extLst>
              <a:ext uri="{FF2B5EF4-FFF2-40B4-BE49-F238E27FC236}">
                <a16:creationId xmlns:a16="http://schemas.microsoft.com/office/drawing/2014/main" id="{2FB283BA-E9A7-40D8-BF07-B499B7734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593" y="944798"/>
            <a:ext cx="2144661" cy="268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Пин содержит это изображение: Garden Cafe Restaurant">
            <a:extLst>
              <a:ext uri="{FF2B5EF4-FFF2-40B4-BE49-F238E27FC236}">
                <a16:creationId xmlns:a16="http://schemas.microsoft.com/office/drawing/2014/main" id="{BE6ED895-0C05-403C-A9B2-4946502F0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25" y="944798"/>
            <a:ext cx="2247900" cy="260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090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1D7407-3817-49EF-8F1F-BE1B73757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54" y="169055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Bahnschrift SemiLight" panose="020B0502040204020203" pitchFamily="34" charset="0"/>
              </a:rPr>
              <a:t>Основные конкуренты. Конкурентные преимущества проекта.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E049F0-FFF5-40EA-866D-55AB1BBBE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658" y="1915311"/>
            <a:ext cx="53822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Bahnschrift SemiLight" panose="020B0502040204020203" pitchFamily="34" charset="0"/>
              </a:rPr>
              <a:t>Конкуренты в Перми:</a:t>
            </a:r>
          </a:p>
          <a:p>
            <a:pPr>
              <a:buFontTx/>
              <a:buChar char="-"/>
            </a:pPr>
            <a:r>
              <a:rPr lang="ru-RU" sz="2400" dirty="0">
                <a:latin typeface="Bahnschrift SemiLight" panose="020B0502040204020203" pitchFamily="34" charset="0"/>
              </a:rPr>
              <a:t>Олива;</a:t>
            </a:r>
          </a:p>
          <a:p>
            <a:pPr>
              <a:buFontTx/>
              <a:buChar char="-"/>
            </a:pPr>
            <a:r>
              <a:rPr lang="ru-RU" sz="2400" dirty="0">
                <a:latin typeface="Bahnschrift SemiLight" panose="020B0502040204020203" pitchFamily="34" charset="0"/>
              </a:rPr>
              <a:t>Шеймус;</a:t>
            </a:r>
          </a:p>
          <a:p>
            <a:pPr>
              <a:buFontTx/>
              <a:buChar char="-"/>
            </a:pPr>
            <a:r>
              <a:rPr lang="ru-RU" sz="2400" dirty="0">
                <a:latin typeface="Bahnschrift SemiLight" panose="020B0502040204020203" pitchFamily="34" charset="0"/>
              </a:rPr>
              <a:t>Мармарис.</a:t>
            </a:r>
          </a:p>
          <a:p>
            <a:pPr marL="0" indent="0">
              <a:buNone/>
            </a:pPr>
            <a:r>
              <a:rPr lang="ru-RU" sz="2400" dirty="0">
                <a:latin typeface="Bahnschrift SemiLight" panose="020B0502040204020203" pitchFamily="34" charset="0"/>
              </a:rPr>
              <a:t>Преимущества перед конкурентами:</a:t>
            </a:r>
          </a:p>
          <a:p>
            <a:pPr>
              <a:buFontTx/>
              <a:buChar char="-"/>
            </a:pPr>
            <a:r>
              <a:rPr lang="ru-RU" sz="2400" dirty="0">
                <a:latin typeface="Bahnschrift SemiLight" panose="020B0502040204020203" pitchFamily="34" charset="0"/>
              </a:rPr>
              <a:t>Ассортимент и новизна товаров;</a:t>
            </a:r>
          </a:p>
          <a:p>
            <a:pPr>
              <a:buFontTx/>
              <a:buChar char="-"/>
            </a:pPr>
            <a:r>
              <a:rPr lang="ru-RU" sz="2400" dirty="0">
                <a:latin typeface="Bahnschrift SemiLight" panose="020B0502040204020203" pitchFamily="34" charset="0"/>
              </a:rPr>
              <a:t>Активная реклама;</a:t>
            </a:r>
          </a:p>
          <a:p>
            <a:pPr>
              <a:buFontTx/>
              <a:buChar char="-"/>
            </a:pPr>
            <a:r>
              <a:rPr lang="ru-RU" sz="2400" dirty="0">
                <a:latin typeface="Bahnschrift SemiLight" panose="020B0502040204020203" pitchFamily="34" charset="0"/>
              </a:rPr>
              <a:t>Уникальность интерьера.</a:t>
            </a:r>
          </a:p>
        </p:txBody>
      </p:sp>
      <p:pic>
        <p:nvPicPr>
          <p:cNvPr id="4098" name="Picture 2" descr="ОливаBBQ, Пермь - Меню и отзывы о рыбном ресторане">
            <a:extLst>
              <a:ext uri="{FF2B5EF4-FFF2-40B4-BE49-F238E27FC236}">
                <a16:creationId xmlns:a16="http://schemas.microsoft.com/office/drawing/2014/main" id="{6D181623-7263-4E4F-8E89-D9E7BA27C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764" y="987630"/>
            <a:ext cx="3494477" cy="262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Особенности Шеймус в Перми, Комсомольский проспект, 27 — Яндекс Карты">
            <a:extLst>
              <a:ext uri="{FF2B5EF4-FFF2-40B4-BE49-F238E27FC236}">
                <a16:creationId xmlns:a16="http://schemas.microsoft.com/office/drawing/2014/main" id="{E3A03C2C-BA32-4F83-91DC-B2E428052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258" y="3904559"/>
            <a:ext cx="3935224" cy="2620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Мармарис, кафе, ул. Адмирала Ушакова, 207А, Пермь — Яндекс Карты">
            <a:extLst>
              <a:ext uri="{FF2B5EF4-FFF2-40B4-BE49-F238E27FC236}">
                <a16:creationId xmlns:a16="http://schemas.microsoft.com/office/drawing/2014/main" id="{E02AA267-4F4A-4A81-ADA1-D386ADB40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362" y="987630"/>
            <a:ext cx="3498980" cy="262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464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CBBBF-C69A-4805-9A05-D3C24D57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325563"/>
          </a:xfrm>
        </p:spPr>
        <p:txBody>
          <a:bodyPr/>
          <a:lstStyle/>
          <a:p>
            <a:r>
              <a:rPr lang="ru-RU" dirty="0">
                <a:latin typeface="Bahnschrift SemiLight" panose="020B0502040204020203" pitchFamily="34" charset="0"/>
              </a:rPr>
              <a:t>Бизнес-модель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211C38-800E-4970-96BA-89CE687BF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431"/>
            <a:ext cx="10515600" cy="51148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latin typeface="Bahnschrift SemiLight" panose="020B0502040204020203" pitchFamily="34" charset="0"/>
              </a:rPr>
              <a:t>Потребительские сегменты: массовый рынок.</a:t>
            </a:r>
          </a:p>
          <a:p>
            <a:pPr marL="0" indent="0">
              <a:buNone/>
            </a:pPr>
            <a:r>
              <a:rPr lang="ru-RU" dirty="0">
                <a:latin typeface="Bahnschrift SemiLight" panose="020B0502040204020203" pitchFamily="34" charset="0"/>
              </a:rPr>
              <a:t>Ценностное предложение: отдых, питание.</a:t>
            </a:r>
          </a:p>
          <a:p>
            <a:pPr marL="0" indent="0">
              <a:buNone/>
            </a:pPr>
            <a:r>
              <a:rPr lang="ru-RU" dirty="0">
                <a:latin typeface="Bahnschrift SemiLight" panose="020B0502040204020203" pitchFamily="34" charset="0"/>
              </a:rPr>
              <a:t>Каналы сбыта: прямой маркетинг.</a:t>
            </a:r>
          </a:p>
          <a:p>
            <a:pPr marL="0" indent="0">
              <a:buNone/>
            </a:pPr>
            <a:r>
              <a:rPr lang="ru-RU" dirty="0">
                <a:latin typeface="Bahnschrift SemiLight" panose="020B0502040204020203" pitchFamily="34" charset="0"/>
              </a:rPr>
              <a:t>Взаимоотношения с клиентами: одинаковое для всех клиентов.</a:t>
            </a:r>
          </a:p>
          <a:p>
            <a:pPr marL="0" indent="0">
              <a:buNone/>
            </a:pPr>
            <a:r>
              <a:rPr lang="ru-RU" dirty="0">
                <a:latin typeface="Bahnschrift SemiLight" panose="020B0502040204020203" pitchFamily="34" charset="0"/>
              </a:rPr>
              <a:t>Потоки поступления дохода: оплата напрямую при покупке товаров, дополнительные продажи услуг.</a:t>
            </a:r>
          </a:p>
          <a:p>
            <a:pPr marL="0" indent="0">
              <a:buNone/>
            </a:pPr>
            <a:r>
              <a:rPr lang="ru-RU" dirty="0">
                <a:latin typeface="Bahnschrift SemiLight" panose="020B0502040204020203" pitchFamily="34" charset="0"/>
              </a:rPr>
              <a:t>Ключевые ресурсы: материальные, интеллектуальные, персонал, финансы.</a:t>
            </a:r>
          </a:p>
          <a:p>
            <a:pPr marL="0" indent="0">
              <a:buNone/>
            </a:pPr>
            <a:r>
              <a:rPr lang="ru-RU" dirty="0">
                <a:latin typeface="Bahnschrift SemiLight" panose="020B0502040204020203" pitchFamily="34" charset="0"/>
              </a:rPr>
              <a:t>Ключевые виды деятельности: предоставление услуг питания и платная фотозона с птицами.</a:t>
            </a:r>
          </a:p>
          <a:p>
            <a:pPr marL="0" indent="0">
              <a:buNone/>
            </a:pPr>
            <a:r>
              <a:rPr lang="ru-RU" dirty="0">
                <a:latin typeface="Bahnschrift SemiLight" panose="020B0502040204020203" pitchFamily="34" charset="0"/>
              </a:rPr>
              <a:t>Ключевые партнеры: арендодатель, цветочный магазин, поставщик продуктов, сотрудничество с питомником для птиц.</a:t>
            </a:r>
          </a:p>
          <a:p>
            <a:pPr marL="0" indent="0">
              <a:buNone/>
            </a:pPr>
            <a:r>
              <a:rPr lang="ru-RU" dirty="0">
                <a:latin typeface="Bahnschrift SemiLight" panose="020B0502040204020203" pitchFamily="34" charset="0"/>
              </a:rPr>
              <a:t>Структура издержек: продукты питания, тропические цветы, аренда помещения, услуги флористы, выплата зарплаты, страховые взносы, затраты на коммунальные услуги, оборудование, налоги.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7438AA-7C31-43AE-B084-F834DF97B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145029" y="-514037"/>
            <a:ext cx="2532934" cy="356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354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3CA8F8-BCCC-42C2-B13F-45A44F226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148885"/>
            <a:ext cx="11244942" cy="99272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Bahnschrift SemiLight" panose="020B0502040204020203" pitchFamily="34" charset="0"/>
              </a:rPr>
              <a:t>Маркетинговая стратегия. Оценка рынка. </a:t>
            </a:r>
            <a:br>
              <a:rPr lang="ru-RU" sz="3200" dirty="0">
                <a:latin typeface="Bahnschrift SemiLight" panose="020B0502040204020203" pitchFamily="34" charset="0"/>
              </a:rPr>
            </a:br>
            <a:r>
              <a:rPr lang="ru-RU" sz="3200" dirty="0">
                <a:latin typeface="Bahnschrift SemiLight" panose="020B0502040204020203" pitchFamily="34" charset="0"/>
              </a:rPr>
              <a:t>Целевая аудитория. Каналы продаж.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F5A9AE-CA36-4E36-BE56-FAD7C6AED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141611"/>
            <a:ext cx="9927772" cy="2852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Клиенты:</a:t>
            </a:r>
          </a:p>
          <a:p>
            <a:pPr>
              <a:buFontTx/>
              <a:buChar char="-"/>
            </a:pPr>
            <a:r>
              <a:rPr lang="ru-RU" sz="2000" dirty="0"/>
              <a:t>B2С – люди приобретающие товары для личного потребления;</a:t>
            </a:r>
          </a:p>
          <a:p>
            <a:pPr>
              <a:buFontTx/>
              <a:buChar char="-"/>
            </a:pPr>
            <a:r>
              <a:rPr lang="ru-RU" sz="2000" dirty="0"/>
              <a:t>Любая возрастная категория;</a:t>
            </a:r>
          </a:p>
          <a:p>
            <a:pPr>
              <a:buFontTx/>
              <a:buChar char="-"/>
            </a:pPr>
            <a:r>
              <a:rPr lang="ru-RU" sz="2000" dirty="0"/>
              <a:t>Пермский край и другие регионы;</a:t>
            </a:r>
          </a:p>
          <a:p>
            <a:pPr>
              <a:buFontTx/>
              <a:buChar char="-"/>
            </a:pPr>
            <a:r>
              <a:rPr lang="ru-RU" sz="2000" dirty="0"/>
              <a:t>Люди любых профессий;</a:t>
            </a:r>
          </a:p>
          <a:p>
            <a:pPr>
              <a:buFontTx/>
              <a:buChar char="-"/>
            </a:pPr>
            <a:r>
              <a:rPr lang="ru-RU" sz="2000" dirty="0"/>
              <a:t>Новизна продукции, удовлетворение потребности в питании, досуг;</a:t>
            </a:r>
          </a:p>
          <a:p>
            <a:pPr>
              <a:buFontTx/>
              <a:buChar char="-"/>
            </a:pPr>
            <a:r>
              <a:rPr lang="ru-RU" sz="2000" dirty="0"/>
              <a:t>Средний доход.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Каналы сбыта: прямой маркетинг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F4BE1D-0D64-4D92-8E13-E0E967791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342" y="3572696"/>
            <a:ext cx="3399175" cy="31810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2DDF01-2F5B-45BC-8C88-46CE10781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278" y="3572696"/>
            <a:ext cx="2706121" cy="318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16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50A1B9-93A5-46B7-B497-384CF90E8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778" y="0"/>
            <a:ext cx="9530443" cy="1325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Bahnschrift SemiLight" panose="020B0502040204020203" pitchFamily="34" charset="0"/>
              </a:rPr>
              <a:t>Основные этапы проекта и контрольные точки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3CC7A9-2D7A-4A28-B7DB-4A26391F1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663" y="1124377"/>
            <a:ext cx="105156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>
                <a:latin typeface="Bahnschrift SemiLight" panose="020B0502040204020203" pitchFamily="34" charset="0"/>
              </a:rPr>
              <a:t>Разработка бизнес идеи;</a:t>
            </a:r>
          </a:p>
          <a:p>
            <a:pPr marL="514350" indent="-514350">
              <a:buAutoNum type="arabicPeriod"/>
            </a:pPr>
            <a:r>
              <a:rPr lang="ru-RU" dirty="0">
                <a:latin typeface="Bahnschrift SemiLight" panose="020B0502040204020203" pitchFamily="34" charset="0"/>
              </a:rPr>
              <a:t>Составление бизнес модели;</a:t>
            </a:r>
          </a:p>
          <a:p>
            <a:pPr marL="514350" indent="-514350">
              <a:buAutoNum type="arabicPeriod"/>
            </a:pPr>
            <a:r>
              <a:rPr lang="ru-RU" dirty="0">
                <a:latin typeface="Bahnschrift SemiLight" panose="020B0502040204020203" pitchFamily="34" charset="0"/>
              </a:rPr>
              <a:t>Анализ маркетингового рынка;</a:t>
            </a:r>
          </a:p>
          <a:p>
            <a:pPr marL="514350" indent="-514350">
              <a:buAutoNum type="arabicPeriod"/>
            </a:pPr>
            <a:r>
              <a:rPr lang="ru-RU" dirty="0">
                <a:latin typeface="Bahnschrift SemiLight" panose="020B0502040204020203" pitchFamily="34" charset="0"/>
              </a:rPr>
              <a:t>Оценка конкурентов;</a:t>
            </a:r>
          </a:p>
          <a:p>
            <a:pPr marL="514350" indent="-514350">
              <a:buAutoNum type="arabicPeriod"/>
            </a:pPr>
            <a:r>
              <a:rPr lang="ru-RU" dirty="0">
                <a:latin typeface="Bahnschrift SemiLight" panose="020B0502040204020203" pitchFamily="34" charset="0"/>
              </a:rPr>
              <a:t>Разработка продукта и финансового плана.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DC01205-2938-44D1-942A-11B2F3A16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086" y="3840503"/>
            <a:ext cx="2764972" cy="276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D2DE3AB7-7542-49A0-BB12-F122B1B7A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28" y="3840504"/>
            <a:ext cx="2764972" cy="276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62A57B8F-7B37-432C-851E-9B2A1FDAE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70" y="1812057"/>
            <a:ext cx="3056916" cy="379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142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DF9F4E-EB78-454C-9BF8-5829A74C7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38" y="18255"/>
            <a:ext cx="10908323" cy="1325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Bahnschrift SemiLight" panose="020B0502040204020203" pitchFamily="34" charset="0"/>
              </a:rPr>
              <a:t>Финансовый прогноз: план продаж, финансовый поток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58ACF1F9-478D-44C2-ABD0-039450824D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6394285"/>
              </p:ext>
            </p:extLst>
          </p:nvPr>
        </p:nvGraphicFramePr>
        <p:xfrm>
          <a:off x="641838" y="1343818"/>
          <a:ext cx="5600697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899">
                  <a:extLst>
                    <a:ext uri="{9D8B030D-6E8A-4147-A177-3AD203B41FA5}">
                      <a16:colId xmlns:a16="http://schemas.microsoft.com/office/drawing/2014/main" val="2035288935"/>
                    </a:ext>
                  </a:extLst>
                </a:gridCol>
                <a:gridCol w="1866899">
                  <a:extLst>
                    <a:ext uri="{9D8B030D-6E8A-4147-A177-3AD203B41FA5}">
                      <a16:colId xmlns:a16="http://schemas.microsoft.com/office/drawing/2014/main" val="490428861"/>
                    </a:ext>
                  </a:extLst>
                </a:gridCol>
                <a:gridCol w="1866899">
                  <a:extLst>
                    <a:ext uri="{9D8B030D-6E8A-4147-A177-3AD203B41FA5}">
                      <a16:colId xmlns:a16="http://schemas.microsoft.com/office/drawing/2014/main" val="799295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Месяц проекта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Объем продаж,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Прибыль,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071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 апреля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1197898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198785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79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2 мая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1296780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204568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793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3 июня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1347158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276984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41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4 июля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1486800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378898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92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5 августа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1536468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456812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76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6 сентября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1679165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solidFill>
                            <a:sysClr val="windowText" lastClr="000000"/>
                          </a:solidFill>
                        </a:rPr>
                        <a:t>549670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2068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7 октября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1761232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649712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218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8 ноября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1651234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solidFill>
                            <a:sysClr val="windowText" lastClr="000000"/>
                          </a:solidFill>
                        </a:rPr>
                        <a:t>597621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05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9 декабря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1556075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497026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6215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10 января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1496165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359718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87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11 февраля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1375504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287134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38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12 марта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1310599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274561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337061"/>
                  </a:ext>
                </a:extLst>
              </a:tr>
            </a:tbl>
          </a:graphicData>
        </a:graphic>
      </p:graphicFrame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242C33DF-3788-4C06-B44E-DCB46CC52F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786926"/>
              </p:ext>
            </p:extLst>
          </p:nvPr>
        </p:nvGraphicFramePr>
        <p:xfrm>
          <a:off x="6937615" y="1343818"/>
          <a:ext cx="4612546" cy="3850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6273">
                  <a:extLst>
                    <a:ext uri="{9D8B030D-6E8A-4147-A177-3AD203B41FA5}">
                      <a16:colId xmlns:a16="http://schemas.microsoft.com/office/drawing/2014/main" val="2014039433"/>
                    </a:ext>
                  </a:extLst>
                </a:gridCol>
                <a:gridCol w="2306273">
                  <a:extLst>
                    <a:ext uri="{9D8B030D-6E8A-4147-A177-3AD203B41FA5}">
                      <a16:colId xmlns:a16="http://schemas.microsoft.com/office/drawing/2014/main" val="2874056075"/>
                    </a:ext>
                  </a:extLst>
                </a:gridCol>
              </a:tblGrid>
              <a:tr h="86021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Каналы продвижения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Стоимость,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719761"/>
                  </a:ext>
                </a:extLst>
              </a:tr>
              <a:tr h="49837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ВКонтакте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14250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633113"/>
                  </a:ext>
                </a:extLst>
              </a:tr>
              <a:tr h="49837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Телеграмм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14250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724413"/>
                  </a:ext>
                </a:extLst>
              </a:tr>
              <a:tr h="49837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Яндекс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969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989739"/>
                  </a:ext>
                </a:extLst>
              </a:tr>
              <a:tr h="49837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Google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969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967911"/>
                  </a:ext>
                </a:extLst>
              </a:tr>
              <a:tr h="49837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Хит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FM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12600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1341432"/>
                  </a:ext>
                </a:extLst>
              </a:tr>
              <a:tr h="49837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Дорожное радио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17640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736469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D8120D-5B83-4968-B5B8-CA79CAA16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9406916" y="4072917"/>
            <a:ext cx="2009161" cy="356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762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D5724-D23F-415C-BE20-7ACFAE635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Bahnschrift SemiLight" panose="020B0502040204020203" pitchFamily="34" charset="0"/>
              </a:rPr>
              <a:t>Команда проекта и опыт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D4E3A-65BB-4BD4-83EF-4D835460D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Bahnschrift SemiLight" panose="020B0502040204020203" pitchFamily="34" charset="0"/>
              </a:rPr>
              <a:t>Над проектом работали: Еремеева А., Конина А., </a:t>
            </a:r>
            <a:r>
              <a:rPr lang="ru-RU" dirty="0" err="1">
                <a:latin typeface="Bahnschrift SemiLight" panose="020B0502040204020203" pitchFamily="34" charset="0"/>
              </a:rPr>
              <a:t>Луговова</a:t>
            </a:r>
            <a:r>
              <a:rPr lang="ru-RU" dirty="0">
                <a:latin typeface="Bahnschrift SemiLight" panose="020B0502040204020203" pitchFamily="34" charset="0"/>
              </a:rPr>
              <a:t> А., Пастухова Д., Попова А., </a:t>
            </a:r>
            <a:r>
              <a:rPr lang="ru-RU" dirty="0" err="1">
                <a:latin typeface="Bahnschrift SemiLight" panose="020B0502040204020203" pitchFamily="34" charset="0"/>
              </a:rPr>
              <a:t>Хилажева</a:t>
            </a:r>
            <a:r>
              <a:rPr lang="ru-RU" dirty="0">
                <a:latin typeface="Bahnschrift SemiLight" panose="020B0502040204020203" pitchFamily="34" charset="0"/>
              </a:rPr>
              <a:t> Д., </a:t>
            </a:r>
            <a:r>
              <a:rPr lang="ru-RU" dirty="0" err="1">
                <a:latin typeface="Bahnschrift SemiLight" panose="020B0502040204020203" pitchFamily="34" charset="0"/>
              </a:rPr>
              <a:t>Южанинова</a:t>
            </a:r>
            <a:r>
              <a:rPr lang="ru-RU" dirty="0">
                <a:latin typeface="Bahnschrift SemiLight" panose="020B0502040204020203" pitchFamily="34" charset="0"/>
              </a:rPr>
              <a:t> К.</a:t>
            </a:r>
          </a:p>
          <a:p>
            <a:pPr marL="0" indent="0">
              <a:buNone/>
            </a:pPr>
            <a:r>
              <a:rPr lang="ru-RU" dirty="0">
                <a:latin typeface="Bahnschrift SemiLight" panose="020B0502040204020203" pitchFamily="34" charset="0"/>
              </a:rPr>
              <a:t>Опыт, полученный от проекта:</a:t>
            </a:r>
          </a:p>
          <a:p>
            <a:pPr>
              <a:buFontTx/>
              <a:buChar char="-"/>
            </a:pPr>
            <a:r>
              <a:rPr lang="ru-RU" dirty="0">
                <a:latin typeface="Bahnschrift SemiLight" panose="020B0502040204020203" pitchFamily="34" charset="0"/>
              </a:rPr>
              <a:t>Исследование рынка и анализ конкуренции;</a:t>
            </a:r>
          </a:p>
          <a:p>
            <a:pPr>
              <a:buFontTx/>
              <a:buChar char="-"/>
            </a:pPr>
            <a:r>
              <a:rPr lang="ru-RU" dirty="0">
                <a:latin typeface="Bahnschrift SemiLight" panose="020B0502040204020203" pitchFamily="34" charset="0"/>
              </a:rPr>
              <a:t>Бизнес-планирование;</a:t>
            </a:r>
          </a:p>
          <a:p>
            <a:pPr>
              <a:buFontTx/>
              <a:buChar char="-"/>
            </a:pPr>
            <a:r>
              <a:rPr lang="ru-RU" dirty="0">
                <a:latin typeface="Bahnschrift SemiLight" panose="020B0502040204020203" pitchFamily="34" charset="0"/>
              </a:rPr>
              <a:t>Дизайн интерьера;</a:t>
            </a:r>
          </a:p>
          <a:p>
            <a:pPr>
              <a:buFontTx/>
              <a:buChar char="-"/>
            </a:pPr>
            <a:r>
              <a:rPr lang="ru-RU" dirty="0">
                <a:latin typeface="Bahnschrift SemiLight" panose="020B0502040204020203" pitchFamily="34" charset="0"/>
              </a:rPr>
              <a:t>Маркетинг и реклама;</a:t>
            </a:r>
          </a:p>
          <a:p>
            <a:pPr>
              <a:buFontTx/>
              <a:buChar char="-"/>
            </a:pPr>
            <a:r>
              <a:rPr lang="ru-RU" dirty="0">
                <a:latin typeface="Bahnschrift SemiLight" panose="020B0502040204020203" pitchFamily="34" charset="0"/>
              </a:rPr>
              <a:t>Финансовый мониторинг и учет.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0E3BA09-20E8-4C93-802E-9C9D42033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9066" y="3296992"/>
            <a:ext cx="2532934" cy="356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05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Тропические листья листва завод куст цветочные композиции природа •  наклейки на стену | myloview.ru">
            <a:extLst>
              <a:ext uri="{FF2B5EF4-FFF2-40B4-BE49-F238E27FC236}">
                <a16:creationId xmlns:a16="http://schemas.microsoft.com/office/drawing/2014/main" id="{9D155F70-06EB-404E-902D-5FDE05E88F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8" b="3252"/>
          <a:stretch/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F1B43E0-7660-41E0-919D-A2C0CCEB5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942" y="1941534"/>
            <a:ext cx="10186115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________________________________________________________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СПАСИБО ЗА ВНИМАНИЕ!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597664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3830</TotalTime>
  <Words>467</Words>
  <Application>Microsoft Office PowerPoint</Application>
  <PresentationFormat>Широкоэкранный</PresentationFormat>
  <Paragraphs>115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Bahnschrift Light</vt:lpstr>
      <vt:lpstr>Bahnschrift SemiLight</vt:lpstr>
      <vt:lpstr>Calibri</vt:lpstr>
      <vt:lpstr>Calibri Light</vt:lpstr>
      <vt:lpstr>Тема Office</vt:lpstr>
      <vt:lpstr>Презентация PowerPoint</vt:lpstr>
      <vt:lpstr>Проблема на рынке</vt:lpstr>
      <vt:lpstr>Решение проблемы, описание предлагаемого продукта</vt:lpstr>
      <vt:lpstr>Основные конкуренты. Конкурентные преимущества проекта.</vt:lpstr>
      <vt:lpstr>Бизнес-модель компании</vt:lpstr>
      <vt:lpstr>Маркетинговая стратегия. Оценка рынка.  Целевая аудитория. Каналы продаж.</vt:lpstr>
      <vt:lpstr>Основные этапы проекта и контрольные точки</vt:lpstr>
      <vt:lpstr>Финансовый прогноз: план продаж, финансовый поток</vt:lpstr>
      <vt:lpstr>Команда проекта и опыт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Nastya .</dc:creator>
  <cp:lastModifiedBy>Nastya .</cp:lastModifiedBy>
  <cp:revision>36</cp:revision>
  <dcterms:created xsi:type="dcterms:W3CDTF">2023-11-28T15:42:01Z</dcterms:created>
  <dcterms:modified xsi:type="dcterms:W3CDTF">2023-12-01T07:32:37Z</dcterms:modified>
</cp:coreProperties>
</file>