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5143500" type="screen16x9"/>
  <p:notesSz cx="6858000" cy="9144000"/>
  <p:embeddedFontLst>
    <p:embeddedFont>
      <p:font typeface="Montserrat" panose="00000500000000000000" pitchFamily="2" charset="-52"/>
      <p:regular r:id="rId18"/>
      <p:bold r:id="rId19"/>
      <p:italic r:id="rId20"/>
      <p:boldItalic r:id="rId21"/>
    </p:embeddedFont>
    <p:embeddedFont>
      <p:font typeface="Montserrat SemiBold" panose="00000700000000000000" pitchFamily="2" charset="-52"/>
      <p:regular r:id="rId22"/>
      <p:bold r:id="rId23"/>
      <p:italic r:id="rId24"/>
      <p:boldItalic r:id="rId2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Vissarionovich Iosif" initials="VI" lastIdx="1" clrIdx="0">
    <p:extLst>
      <p:ext uri="{19B8F6BF-5375-455C-9EA6-DF929625EA0E}">
        <p15:presenceInfo xmlns:p15="http://schemas.microsoft.com/office/powerpoint/2012/main" userId="1117e0958d04d4fb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EDDD"/>
    <a:srgbClr val="00D26A"/>
    <a:srgbClr val="3D47A0"/>
    <a:srgbClr val="324B8B"/>
    <a:srgbClr val="99FF99"/>
    <a:srgbClr val="CCFFCC"/>
    <a:srgbClr val="C0C0C0"/>
    <a:srgbClr val="F7F7F7"/>
    <a:srgbClr val="FFFFFF"/>
    <a:srgbClr val="FFB3B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778" y="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346c3b1eb49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346c3b1eb49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Убрать текст (курсы разбиты, хаос)</a:t>
            </a: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3470069f79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3470069f79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Ключевой сегмент – образование</a:t>
            </a: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346c3b1eb49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346c3b1eb49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Разрядить функциональность</a:t>
            </a:r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46c3b1eb49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346c3b1eb49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346c3b1eb49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346c3b1eb49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(Объем сом) </a:t>
            </a:r>
            <a:r>
              <a:rPr lang="ru-RU" dirty="0" err="1"/>
              <a:t>алпико</a:t>
            </a:r>
            <a:r>
              <a:rPr lang="ru-RU" dirty="0"/>
              <a:t> - %</a:t>
            </a:r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46c3b1eb49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346c3b1eb49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Цвета, </a:t>
            </a:r>
            <a:endParaRPr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346c3b1eb49_0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346c3b1eb49_0_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Убрать цифры, Начать с показателей</a:t>
            </a:r>
            <a:endParaRPr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46c3b1eb49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346c3b1eb49_0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Для кого? (выручка)</a:t>
            </a:r>
            <a:endParaRPr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31d75d6403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31d75d6403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Экономический расчёт, период прогресса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346c3b1eb49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346c3b1eb49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Поменять расположение </a:t>
            </a:r>
            <a:endParaRPr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46c3b1eb49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346c3b1eb49_0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Маркетологи продажи, сколько человек</a:t>
            </a:r>
            <a:endParaRPr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346c3b1eb49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346c3b1eb49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Сколько денег хватит</a:t>
            </a:r>
            <a:endParaRPr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346c3b1eb49_0_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346c3b1eb49_0_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err="1"/>
              <a:t>Диведендая</a:t>
            </a:r>
            <a:r>
              <a:rPr lang="ru-RU" dirty="0"/>
              <a:t> модель, доля компании</a:t>
            </a:r>
            <a:endParaRPr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346c3b1eb49_0_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346c3b1eb49_0_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Войдите на рынок интернета вещей, инвестор</a:t>
            </a: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1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2.png"/><Relationship Id="rId9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1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4.jpe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0.pn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11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png"/><Relationship Id="rId11" Type="http://schemas.openxmlformats.org/officeDocument/2006/relationships/image" Target="../media/image37.jpeg"/><Relationship Id="rId5" Type="http://schemas.openxmlformats.org/officeDocument/2006/relationships/image" Target="../media/image31.png"/><Relationship Id="rId10" Type="http://schemas.openxmlformats.org/officeDocument/2006/relationships/image" Target="../media/image36.png"/><Relationship Id="rId4" Type="http://schemas.openxmlformats.org/officeDocument/2006/relationships/image" Target="../media/image12.png"/><Relationship Id="rId9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8.jpe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4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3.png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48300" y="1206775"/>
            <a:ext cx="8749200" cy="1494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87312">
              <a:lnSpc>
                <a:spcPct val="110000"/>
              </a:lnSpc>
            </a:pPr>
            <a:r>
              <a:rPr lang="en-US" sz="2700" dirty="0" err="1">
                <a:latin typeface="Montserrat SemiBold"/>
              </a:rPr>
              <a:t>Apliko</a:t>
            </a:r>
            <a:br>
              <a:rPr lang="ru-RU" sz="2700" dirty="0">
                <a:latin typeface="Montserrat SemiBold"/>
              </a:rPr>
            </a:br>
            <a:r>
              <a:rPr lang="ru-RU" sz="2000" dirty="0">
                <a:latin typeface="Montserrat SemiBold"/>
              </a:rPr>
              <a:t>ОНЛАЙН ПЛАТФОРМА ДЛЯ ОРГАНИЗАЦИИ РАБОТЫ СИСТЕМ ИНТЕРНЕТА ВЕЩЕЙ</a:t>
            </a:r>
            <a:endParaRPr lang="ru-RU" sz="2400" dirty="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29976" y="349773"/>
            <a:ext cx="497556" cy="497577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36075" y="281712"/>
            <a:ext cx="829401" cy="633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65550" y="349782"/>
            <a:ext cx="472752" cy="497556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653250" y="393987"/>
            <a:ext cx="829399" cy="409126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221762" y="253712"/>
            <a:ext cx="706197" cy="689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964824" y="180774"/>
            <a:ext cx="625726" cy="802448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563600" y="446925"/>
            <a:ext cx="1587650" cy="28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635150" y="323554"/>
            <a:ext cx="472749" cy="580419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/>
          <p:cNvPicPr preferRelativeResize="0"/>
          <p:nvPr/>
        </p:nvPicPr>
        <p:blipFill rotWithShape="1">
          <a:blip r:embed="rId11">
            <a:alphaModFix/>
          </a:blip>
          <a:srcRect l="30946" t="8938" r="30239" b="18916"/>
          <a:stretch/>
        </p:blipFill>
        <p:spPr>
          <a:xfrm>
            <a:off x="2166800" y="195951"/>
            <a:ext cx="651575" cy="770966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/>
          <p:cNvPicPr preferRelativeResize="0"/>
          <p:nvPr/>
        </p:nvPicPr>
        <p:blipFill rotWithShape="1">
          <a:blip r:embed="rId12">
            <a:alphaModFix/>
          </a:blip>
          <a:srcRect l="25116" t="39982" r="61072" b="46031"/>
          <a:stretch/>
        </p:blipFill>
        <p:spPr>
          <a:xfrm>
            <a:off x="1321275" y="3351900"/>
            <a:ext cx="625725" cy="633702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3"/>
          <p:cNvSpPr txBox="1">
            <a:spLocks noGrp="1"/>
          </p:cNvSpPr>
          <p:nvPr>
            <p:ph type="ctrTitle"/>
          </p:nvPr>
        </p:nvSpPr>
        <p:spPr>
          <a:xfrm>
            <a:off x="1829413" y="3295563"/>
            <a:ext cx="6391500" cy="803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ru" sz="2300" dirty="0">
                <a:latin typeface="Montserrat SemiBold"/>
                <a:ea typeface="Montserrat SemiBold"/>
                <a:cs typeface="Montserrat SemiBold"/>
                <a:sym typeface="Montserrat SemiBold"/>
              </a:rPr>
              <a:t>Российский венчурный форум - 2025</a:t>
            </a:r>
            <a:endParaRPr sz="2300" dirty="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37C0F99C-CEB0-49FA-A275-3CAAF78DFCC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8300" y="4098663"/>
            <a:ext cx="1143000" cy="99060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7FD55405-B468-4FBB-AD52-61B04A186823}"/>
              </a:ext>
            </a:extLst>
          </p:cNvPr>
          <p:cNvSpPr txBox="1"/>
          <p:nvPr/>
        </p:nvSpPr>
        <p:spPr>
          <a:xfrm>
            <a:off x="8452349" y="4781486"/>
            <a:ext cx="64335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latin typeface="Montserrat SemiBold"/>
              </a:rPr>
              <a:t>1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вал 2">
            <a:extLst>
              <a:ext uri="{FF2B5EF4-FFF2-40B4-BE49-F238E27FC236}">
                <a16:creationId xmlns:a16="http://schemas.microsoft.com/office/drawing/2014/main" id="{FCF2A51F-430E-4E62-BF12-E18C3A843F32}"/>
              </a:ext>
            </a:extLst>
          </p:cNvPr>
          <p:cNvSpPr/>
          <p:nvPr/>
        </p:nvSpPr>
        <p:spPr>
          <a:xfrm>
            <a:off x="2617986" y="1393051"/>
            <a:ext cx="3818814" cy="1526400"/>
          </a:xfrm>
          <a:prstGeom prst="ellipse">
            <a:avLst/>
          </a:prstGeom>
          <a:solidFill>
            <a:srgbClr val="F8E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0" name="Google Shape;70;p14"/>
          <p:cNvPicPr preferRelativeResize="0"/>
          <p:nvPr/>
        </p:nvPicPr>
        <p:blipFill rotWithShape="1">
          <a:blip r:embed="rId3">
            <a:alphaModFix/>
          </a:blip>
          <a:srcRect l="16633" t="34638" r="14519" b="37094"/>
          <a:stretch/>
        </p:blipFill>
        <p:spPr>
          <a:xfrm>
            <a:off x="7076412" y="146912"/>
            <a:ext cx="1679785" cy="689725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14"/>
          <p:cNvSpPr txBox="1"/>
          <p:nvPr/>
        </p:nvSpPr>
        <p:spPr>
          <a:xfrm>
            <a:off x="150440" y="151478"/>
            <a:ext cx="5405072" cy="109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Проблема</a:t>
            </a:r>
            <a:endParaRPr lang="en-US" sz="1800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dirty="0">
              <a:solidFill>
                <a:schemeClr val="dk1"/>
              </a:solidFill>
              <a:latin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1800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67017F6-348F-46F0-B745-285FAF7734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00" y="4098663"/>
            <a:ext cx="1143000" cy="9906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445ABA5-AEE4-4B7D-9998-9F4F4386079F}"/>
              </a:ext>
            </a:extLst>
          </p:cNvPr>
          <p:cNvSpPr txBox="1"/>
          <p:nvPr/>
        </p:nvSpPr>
        <p:spPr>
          <a:xfrm>
            <a:off x="2852976" y="1740753"/>
            <a:ext cx="34273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>
                <a:latin typeface="Montserrat" panose="00000500000000000000" pitchFamily="2" charset="-52"/>
              </a:rPr>
              <a:t>Представьте, что вы хотите стать специалистом в области интернета вещей. </a:t>
            </a:r>
          </a:p>
        </p:txBody>
      </p:sp>
      <p:pic>
        <p:nvPicPr>
          <p:cNvPr id="2050" name="Picture 2" descr="Сформированное изображение">
            <a:extLst>
              <a:ext uri="{FF2B5EF4-FFF2-40B4-BE49-F238E27FC236}">
                <a16:creationId xmlns:a16="http://schemas.microsoft.com/office/drawing/2014/main" id="{9576B9A3-8450-4878-9A51-78FB9B19898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96"/>
          <a:stretch/>
        </p:blipFill>
        <p:spPr bwMode="auto">
          <a:xfrm>
            <a:off x="6772062" y="698228"/>
            <a:ext cx="1975767" cy="3342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5DA3E0F-ED32-4CFF-BBB0-A02B0E73E9BD}"/>
              </a:ext>
            </a:extLst>
          </p:cNvPr>
          <p:cNvSpPr txBox="1"/>
          <p:nvPr/>
        </p:nvSpPr>
        <p:spPr>
          <a:xfrm>
            <a:off x="8452349" y="4781486"/>
            <a:ext cx="64335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Montserrat SemiBold"/>
              </a:rPr>
              <a:t>2</a:t>
            </a:r>
            <a:endParaRPr lang="ru-RU" dirty="0"/>
          </a:p>
        </p:txBody>
      </p:sp>
      <p:pic>
        <p:nvPicPr>
          <p:cNvPr id="9" name="Picture 2" descr="Сформированное изображение">
            <a:extLst>
              <a:ext uri="{FF2B5EF4-FFF2-40B4-BE49-F238E27FC236}">
                <a16:creationId xmlns:a16="http://schemas.microsoft.com/office/drawing/2014/main" id="{27264380-11B8-488C-88C4-DB485292377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896"/>
          <a:stretch/>
        </p:blipFill>
        <p:spPr bwMode="auto">
          <a:xfrm>
            <a:off x="150440" y="698228"/>
            <a:ext cx="1975767" cy="3342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Google Shape;76;p15"/>
          <p:cNvPicPr preferRelativeResize="0"/>
          <p:nvPr/>
        </p:nvPicPr>
        <p:blipFill rotWithShape="1">
          <a:blip r:embed="rId3">
            <a:alphaModFix/>
          </a:blip>
          <a:srcRect l="16633" t="34638" r="14519" b="37094"/>
          <a:stretch/>
        </p:blipFill>
        <p:spPr>
          <a:xfrm>
            <a:off x="7076412" y="146912"/>
            <a:ext cx="1679785" cy="689725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15"/>
          <p:cNvSpPr txBox="1"/>
          <p:nvPr/>
        </p:nvSpPr>
        <p:spPr>
          <a:xfrm>
            <a:off x="48300" y="58361"/>
            <a:ext cx="9144000" cy="109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ru" sz="18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Целевая аудитория</a:t>
            </a:r>
            <a:endParaRPr lang="en-US" sz="1800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lvl="0"/>
            <a:r>
              <a:rPr lang="ru-RU" sz="18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Ключевая целевая аудитория - </a:t>
            </a:r>
            <a:r>
              <a:rPr lang="ru-RU" sz="1800" u="sng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Вузы, школы</a:t>
            </a:r>
            <a:endParaRPr sz="1800" b="1" u="sng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7380F53-9E82-4CB9-B092-EB6A04B77B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00" y="4098663"/>
            <a:ext cx="1143000" cy="990600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AE174607-FDEC-4E42-A2E8-4857301379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991" y="1510522"/>
            <a:ext cx="2166928" cy="2190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90092F42-C331-4FF5-84DF-CCC46220FE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6404" y="2055755"/>
            <a:ext cx="1338695" cy="1338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DB6895B9-ACDA-4487-96B3-58011EEB10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4215" y="2725103"/>
            <a:ext cx="1409700" cy="140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5437C4B3-3D63-44EE-BCE5-3C6E7ACB37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8901" y="1999963"/>
            <a:ext cx="1067606" cy="1295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DFBA3554-190E-45CC-BAD8-AF3B98DA27B5}"/>
              </a:ext>
            </a:extLst>
          </p:cNvPr>
          <p:cNvSpPr txBox="1"/>
          <p:nvPr/>
        </p:nvSpPr>
        <p:spPr>
          <a:xfrm>
            <a:off x="1958901" y="1750724"/>
            <a:ext cx="128191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Бизнес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80CCD1F-33B7-4CC5-9749-E0CB2A936BEF}"/>
              </a:ext>
            </a:extLst>
          </p:cNvPr>
          <p:cNvSpPr txBox="1"/>
          <p:nvPr/>
        </p:nvSpPr>
        <p:spPr>
          <a:xfrm>
            <a:off x="7381875" y="2376744"/>
            <a:ext cx="176212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Умные города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BF108BD-0566-4C29-92E4-AD2417E3847F}"/>
              </a:ext>
            </a:extLst>
          </p:cNvPr>
          <p:cNvSpPr txBox="1"/>
          <p:nvPr/>
        </p:nvSpPr>
        <p:spPr>
          <a:xfrm>
            <a:off x="5632090" y="1736486"/>
            <a:ext cx="227369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Промышленность️</a:t>
            </a:r>
            <a:endParaRPr lang="ru-RU" sz="14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B493E4F-6D8F-490A-9D9E-AC86FFABF34E}"/>
              </a:ext>
            </a:extLst>
          </p:cNvPr>
          <p:cNvSpPr txBox="1"/>
          <p:nvPr/>
        </p:nvSpPr>
        <p:spPr>
          <a:xfrm>
            <a:off x="3486748" y="1141190"/>
            <a:ext cx="20331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ru-RU" sz="18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Образование</a:t>
            </a:r>
            <a:r>
              <a:rPr lang="ru-RU" sz="16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lang="ru-RU" sz="1600" b="1" dirty="0"/>
          </a:p>
        </p:txBody>
      </p:sp>
      <p:pic>
        <p:nvPicPr>
          <p:cNvPr id="1034" name="Picture 10">
            <a:extLst>
              <a:ext uri="{FF2B5EF4-FFF2-40B4-BE49-F238E27FC236}">
                <a16:creationId xmlns:a16="http://schemas.microsoft.com/office/drawing/2014/main" id="{6A17C0F7-5DCF-4576-9BFC-5890925E4C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394" y="2684521"/>
            <a:ext cx="1315654" cy="1315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C3A53259-F3FF-473C-9A4D-0751EABA602E}"/>
              </a:ext>
            </a:extLst>
          </p:cNvPr>
          <p:cNvSpPr txBox="1"/>
          <p:nvPr/>
        </p:nvSpPr>
        <p:spPr>
          <a:xfrm>
            <a:off x="-13115" y="2187766"/>
            <a:ext cx="209200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Агро- промышленность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714FD4F-CE51-4EDE-88F0-5CC9717DD399}"/>
              </a:ext>
            </a:extLst>
          </p:cNvPr>
          <p:cNvSpPr txBox="1"/>
          <p:nvPr/>
        </p:nvSpPr>
        <p:spPr>
          <a:xfrm>
            <a:off x="8452349" y="4781486"/>
            <a:ext cx="64335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Montserrat SemiBold"/>
              </a:rPr>
              <a:t>3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4B4B155-F14B-4655-9BA1-839AE1C8000D}"/>
              </a:ext>
            </a:extLst>
          </p:cNvPr>
          <p:cNvPicPr/>
          <p:nvPr/>
        </p:nvPicPr>
        <p:blipFill rotWithShape="1">
          <a:blip r:embed="rId3"/>
          <a:srcRect t="15340"/>
          <a:stretch/>
        </p:blipFill>
        <p:spPr>
          <a:xfrm>
            <a:off x="4109292" y="1383387"/>
            <a:ext cx="5034708" cy="2586029"/>
          </a:xfrm>
          <a:prstGeom prst="rect">
            <a:avLst/>
          </a:prstGeom>
        </p:spPr>
      </p:pic>
      <p:pic>
        <p:nvPicPr>
          <p:cNvPr id="82" name="Google Shape;82;p16"/>
          <p:cNvPicPr preferRelativeResize="0"/>
          <p:nvPr/>
        </p:nvPicPr>
        <p:blipFill rotWithShape="1">
          <a:blip r:embed="rId4">
            <a:alphaModFix/>
          </a:blip>
          <a:srcRect l="16633" t="34638" r="14519" b="37094"/>
          <a:stretch/>
        </p:blipFill>
        <p:spPr>
          <a:xfrm>
            <a:off x="7076412" y="146912"/>
            <a:ext cx="1679785" cy="689725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16"/>
          <p:cNvSpPr txBox="1"/>
          <p:nvPr/>
        </p:nvSpPr>
        <p:spPr>
          <a:xfrm>
            <a:off x="138277" y="289887"/>
            <a:ext cx="7584886" cy="109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Решение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1800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Функциональность:                            Технологический стек: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1800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/>
            <a:r>
              <a:rPr lang="ru-RU" sz="1800" dirty="0">
                <a:solidFill>
                  <a:schemeClr val="dk1"/>
                </a:solidFill>
                <a:latin typeface="Montserrat"/>
              </a:rPr>
              <a:t>⚡ Сбор данных</a:t>
            </a:r>
          </a:p>
          <a:p>
            <a:pPr algn="l"/>
            <a:endParaRPr lang="ru-RU" sz="1800" dirty="0">
              <a:solidFill>
                <a:schemeClr val="dk1"/>
              </a:solidFill>
              <a:latin typeface="Montserrat"/>
            </a:endParaRPr>
          </a:p>
          <a:p>
            <a:pPr algn="l"/>
            <a:r>
              <a:rPr lang="ru-RU" sz="1800" dirty="0">
                <a:solidFill>
                  <a:schemeClr val="dk1"/>
                </a:solidFill>
                <a:latin typeface="Montserrat"/>
              </a:rPr>
              <a:t>🛡️ Обработка запросов</a:t>
            </a:r>
          </a:p>
          <a:p>
            <a:pPr algn="l"/>
            <a:br>
              <a:rPr lang="ru-RU" sz="1800" dirty="0">
                <a:solidFill>
                  <a:schemeClr val="dk1"/>
                </a:solidFill>
                <a:latin typeface="Montserrat"/>
              </a:rPr>
            </a:br>
            <a:r>
              <a:rPr lang="ru-RU" sz="1800" dirty="0">
                <a:solidFill>
                  <a:schemeClr val="dk1"/>
                </a:solidFill>
                <a:latin typeface="Montserrat"/>
              </a:rPr>
              <a:t>📱 Управление и мониторинг</a:t>
            </a:r>
          </a:p>
          <a:p>
            <a:pPr algn="l"/>
            <a:endParaRPr lang="ru-RU" sz="1800" dirty="0">
              <a:solidFill>
                <a:schemeClr val="dk1"/>
              </a:solidFill>
              <a:latin typeface="Montserrat"/>
            </a:endParaRPr>
          </a:p>
          <a:p>
            <a:pPr algn="l"/>
            <a:r>
              <a:rPr lang="ru-RU" sz="1800" dirty="0">
                <a:solidFill>
                  <a:schemeClr val="dk1"/>
                </a:solidFill>
                <a:latin typeface="Montserrat"/>
              </a:rPr>
              <a:t>📊 Интерфейсы и отчеты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</a:t>
            </a:r>
            <a:endParaRPr lang="en-US" sz="18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E5F03A6-ED6B-425A-AD60-D39ABD7095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00" y="4098663"/>
            <a:ext cx="1143000" cy="990600"/>
          </a:xfrm>
          <a:prstGeom prst="rect">
            <a:avLst/>
          </a:prstGeom>
        </p:spPr>
      </p:pic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4E5967F8-FEEA-4C5E-AD7D-7137559D43F3}"/>
              </a:ext>
            </a:extLst>
          </p:cNvPr>
          <p:cNvCxnSpPr>
            <a:cxnSpLocks/>
          </p:cNvCxnSpPr>
          <p:nvPr/>
        </p:nvCxnSpPr>
        <p:spPr>
          <a:xfrm flipV="1">
            <a:off x="4138552" y="0"/>
            <a:ext cx="1" cy="4098662"/>
          </a:xfrm>
          <a:prstGeom prst="line">
            <a:avLst/>
          </a:prstGeom>
          <a:ln w="3175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tx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C65972D4-5137-440D-829A-DB7F6B90D690}"/>
              </a:ext>
            </a:extLst>
          </p:cNvPr>
          <p:cNvSpPr txBox="1"/>
          <p:nvPr/>
        </p:nvSpPr>
        <p:spPr>
          <a:xfrm>
            <a:off x="8452349" y="4781486"/>
            <a:ext cx="64335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Montserrat SemiBold"/>
              </a:rPr>
              <a:t>4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17"/>
          <p:cNvPicPr preferRelativeResize="0"/>
          <p:nvPr/>
        </p:nvPicPr>
        <p:blipFill rotWithShape="1">
          <a:blip r:embed="rId3">
            <a:alphaModFix/>
          </a:blip>
          <a:srcRect l="16633" t="34638" r="14519" b="37094"/>
          <a:stretch/>
        </p:blipFill>
        <p:spPr>
          <a:xfrm>
            <a:off x="7076412" y="146912"/>
            <a:ext cx="1679785" cy="689725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7"/>
          <p:cNvSpPr txBox="1"/>
          <p:nvPr/>
        </p:nvSpPr>
        <p:spPr>
          <a:xfrm>
            <a:off x="80396" y="54458"/>
            <a:ext cx="8366400" cy="109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Описание продукта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Обучающая </a:t>
            </a:r>
            <a:r>
              <a:rPr lang="en-US" sz="18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IoT-</a:t>
            </a:r>
            <a:r>
              <a:rPr lang="ru-RU" sz="18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платформа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B311706-4021-44A4-9FE5-79ABFC9AC9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00" y="4098663"/>
            <a:ext cx="1143000" cy="9906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65DC5EB-27D4-4397-B51A-645951961C3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456" t="20220" r="6665" b="13664"/>
          <a:stretch/>
        </p:blipFill>
        <p:spPr>
          <a:xfrm>
            <a:off x="81702" y="2565886"/>
            <a:ext cx="1952775" cy="1390859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FFED1017-A385-40BF-85C6-0435833A5546}"/>
              </a:ext>
            </a:extLst>
          </p:cNvPr>
          <p:cNvSpPr txBox="1"/>
          <p:nvPr/>
        </p:nvSpPr>
        <p:spPr>
          <a:xfrm>
            <a:off x="81702" y="1186755"/>
            <a:ext cx="4572000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dk1"/>
                </a:solidFill>
                <a:latin typeface="Montserrat"/>
              </a:rPr>
              <a:t>⚙️Аппаратная часть:</a:t>
            </a:r>
          </a:p>
          <a:p>
            <a:endParaRPr lang="ru-RU" dirty="0">
              <a:solidFill>
                <a:schemeClr val="dk1"/>
              </a:solidFill>
              <a:latin typeface="Montserrat"/>
            </a:endParaRPr>
          </a:p>
          <a:p>
            <a:r>
              <a:rPr lang="ru-RU" dirty="0">
                <a:solidFill>
                  <a:schemeClr val="dk1"/>
                </a:solidFill>
                <a:latin typeface="Montserrat"/>
              </a:rPr>
              <a:t>Контроллер, датчики, модули, инструменты.</a:t>
            </a:r>
          </a:p>
          <a:p>
            <a:r>
              <a:rPr lang="ru-RU" dirty="0">
                <a:solidFill>
                  <a:schemeClr val="dk1"/>
                </a:solidFill>
                <a:latin typeface="Montserrat"/>
              </a:rPr>
              <a:t>+ Методичка: Пошаговая сборка и программирование.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962CBB6-3D9F-4933-94B2-D505C1B4EF61}"/>
              </a:ext>
            </a:extLst>
          </p:cNvPr>
          <p:cNvSpPr txBox="1"/>
          <p:nvPr/>
        </p:nvSpPr>
        <p:spPr>
          <a:xfrm>
            <a:off x="4969964" y="755158"/>
            <a:ext cx="3786233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dk1"/>
                </a:solidFill>
                <a:latin typeface="Montserrat"/>
              </a:rPr>
              <a:t>🌐 Программа:</a:t>
            </a:r>
          </a:p>
          <a:p>
            <a:endParaRPr lang="ru-RU" dirty="0">
              <a:solidFill>
                <a:schemeClr val="dk1"/>
              </a:solidFill>
              <a:latin typeface="Montserrat"/>
            </a:endParaRPr>
          </a:p>
          <a:p>
            <a:r>
              <a:rPr lang="ru-RU" dirty="0">
                <a:solidFill>
                  <a:schemeClr val="dk1"/>
                </a:solidFill>
                <a:latin typeface="Montserrat"/>
              </a:rPr>
              <a:t>Объединяет устройства → управление через интерфейс.</a:t>
            </a:r>
          </a:p>
          <a:p>
            <a:r>
              <a:rPr lang="ru-RU" dirty="0">
                <a:solidFill>
                  <a:schemeClr val="dk1"/>
                </a:solidFill>
                <a:latin typeface="Montserrat"/>
              </a:rPr>
              <a:t>Сценарии (например, «Режим сна»).</a:t>
            </a:r>
          </a:p>
          <a:p>
            <a:r>
              <a:rPr lang="ru-RU" dirty="0">
                <a:solidFill>
                  <a:schemeClr val="dk1"/>
                </a:solidFill>
                <a:latin typeface="Montserrat"/>
              </a:rPr>
              <a:t>Уведомления о проблемах + отчеты.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5D151D9-0B7A-4C1E-A89A-6228E023EAD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99990" y="2822360"/>
            <a:ext cx="1036795" cy="877909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97D555F3-3969-4DBC-B5F7-09079F23BFA4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b="42969"/>
          <a:stretch/>
        </p:blipFill>
        <p:spPr>
          <a:xfrm>
            <a:off x="4859855" y="2218664"/>
            <a:ext cx="4006449" cy="1879999"/>
          </a:xfrm>
          <a:prstGeom prst="rect">
            <a:avLst/>
          </a:prstGeom>
          <a:effectLst>
            <a:softEdge rad="38100"/>
          </a:effectLst>
        </p:spPr>
      </p:pic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27AB8652-E09D-44FE-A91E-9C5E3D7997D0}"/>
              </a:ext>
            </a:extLst>
          </p:cNvPr>
          <p:cNvCxnSpPr>
            <a:cxnSpLocks/>
          </p:cNvCxnSpPr>
          <p:nvPr/>
        </p:nvCxnSpPr>
        <p:spPr>
          <a:xfrm flipV="1">
            <a:off x="4661163" y="1"/>
            <a:ext cx="1" cy="4098662"/>
          </a:xfrm>
          <a:prstGeom prst="line">
            <a:avLst/>
          </a:prstGeom>
          <a:ln w="3175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tx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AC81E8D1-A5D2-42C8-AC4F-F992181EA28F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8044" t="16266" r="51703" b="12000"/>
          <a:stretch/>
        </p:blipFill>
        <p:spPr>
          <a:xfrm>
            <a:off x="3267325" y="2271993"/>
            <a:ext cx="1195147" cy="170392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34C1BEE-24E8-4CCF-AD50-52D8D8F3E344}"/>
              </a:ext>
            </a:extLst>
          </p:cNvPr>
          <p:cNvSpPr txBox="1"/>
          <p:nvPr/>
        </p:nvSpPr>
        <p:spPr>
          <a:xfrm>
            <a:off x="8452349" y="4781486"/>
            <a:ext cx="64335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Montserrat SemiBold"/>
              </a:rPr>
              <a:t>5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18"/>
          <p:cNvPicPr preferRelativeResize="0"/>
          <p:nvPr/>
        </p:nvPicPr>
        <p:blipFill rotWithShape="1">
          <a:blip r:embed="rId3">
            <a:alphaModFix/>
          </a:blip>
          <a:srcRect l="16633" t="34638" r="14519" b="37094"/>
          <a:stretch/>
        </p:blipFill>
        <p:spPr>
          <a:xfrm>
            <a:off x="7076412" y="146912"/>
            <a:ext cx="1679785" cy="689725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8"/>
          <p:cNvSpPr txBox="1"/>
          <p:nvPr/>
        </p:nvSpPr>
        <p:spPr>
          <a:xfrm>
            <a:off x="167463" y="321880"/>
            <a:ext cx="8366400" cy="614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Объем рынка</a:t>
            </a:r>
            <a:endParaRPr sz="1800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E24672C-6F6E-4A3F-8AFC-A486696AD6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00" y="4098663"/>
            <a:ext cx="1143000" cy="99060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8C36C5AC-84F7-4E81-9001-4139D7CD5C1E}"/>
              </a:ext>
            </a:extLst>
          </p:cNvPr>
          <p:cNvSpPr txBox="1"/>
          <p:nvPr/>
        </p:nvSpPr>
        <p:spPr>
          <a:xfrm>
            <a:off x="2358010" y="1065184"/>
            <a:ext cx="284595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dk1"/>
                </a:solidFill>
                <a:latin typeface="Montserrat"/>
              </a:rPr>
              <a:t>TAM </a:t>
            </a:r>
            <a:r>
              <a:rPr lang="ru-RU" dirty="0">
                <a:solidFill>
                  <a:schemeClr val="dk1"/>
                </a:solidFill>
                <a:latin typeface="Montserrat"/>
              </a:rPr>
              <a:t>🌍 </a:t>
            </a:r>
            <a:r>
              <a:rPr lang="ru-RU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4,8 трлн. руб.</a:t>
            </a:r>
            <a:r>
              <a:rPr lang="ru-RU" dirty="0">
                <a:solidFill>
                  <a:schemeClr val="dk1"/>
                </a:solidFill>
                <a:latin typeface="Montserrat"/>
              </a:rPr>
              <a:t>(202</a:t>
            </a:r>
            <a:r>
              <a:rPr lang="en-US" dirty="0">
                <a:solidFill>
                  <a:schemeClr val="dk1"/>
                </a:solidFill>
                <a:latin typeface="Montserrat"/>
              </a:rPr>
              <a:t>4</a:t>
            </a:r>
            <a:r>
              <a:rPr lang="ru-RU" dirty="0">
                <a:solidFill>
                  <a:schemeClr val="dk1"/>
                </a:solidFill>
                <a:latin typeface="Montserrat"/>
              </a:rPr>
              <a:t>)*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949D493-3CBA-46AD-8BA9-5DD8D6B1CDED}"/>
              </a:ext>
            </a:extLst>
          </p:cNvPr>
          <p:cNvSpPr txBox="1"/>
          <p:nvPr/>
        </p:nvSpPr>
        <p:spPr>
          <a:xfrm>
            <a:off x="1615002" y="1841999"/>
            <a:ext cx="344405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dk1"/>
                </a:solidFill>
                <a:latin typeface="Montserrat"/>
              </a:rPr>
              <a:t>SAM </a:t>
            </a:r>
            <a:r>
              <a:rPr lang="ru-RU" dirty="0">
                <a:solidFill>
                  <a:schemeClr val="dk1"/>
                </a:solidFill>
                <a:latin typeface="Montserrat"/>
              </a:rPr>
              <a:t> Россия: 192 млрд. руб. (2023)**</a:t>
            </a:r>
          </a:p>
        </p:txBody>
      </p:sp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E5EA925A-6320-4F87-8036-3BD541A9B533}"/>
              </a:ext>
            </a:extLst>
          </p:cNvPr>
          <p:cNvGrpSpPr/>
          <p:nvPr/>
        </p:nvGrpSpPr>
        <p:grpSpPr>
          <a:xfrm>
            <a:off x="5184049" y="783227"/>
            <a:ext cx="3918362" cy="3213740"/>
            <a:chOff x="3490138" y="1205006"/>
            <a:chExt cx="4715219" cy="3954983"/>
          </a:xfrm>
        </p:grpSpPr>
        <p:sp>
          <p:nvSpPr>
            <p:cNvPr id="19" name="Овал 18">
              <a:extLst>
                <a:ext uri="{FF2B5EF4-FFF2-40B4-BE49-F238E27FC236}">
                  <a16:creationId xmlns:a16="http://schemas.microsoft.com/office/drawing/2014/main" id="{5906D052-64D2-43E6-B1C5-6A29E01504A3}"/>
                </a:ext>
              </a:extLst>
            </p:cNvPr>
            <p:cNvSpPr/>
            <p:nvPr/>
          </p:nvSpPr>
          <p:spPr>
            <a:xfrm>
              <a:off x="3490138" y="1205006"/>
              <a:ext cx="4715219" cy="3938494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2" name="Овал 21">
              <a:extLst>
                <a:ext uri="{FF2B5EF4-FFF2-40B4-BE49-F238E27FC236}">
                  <a16:creationId xmlns:a16="http://schemas.microsoft.com/office/drawing/2014/main" id="{EA038AE3-747C-4219-8914-909C60ACC286}"/>
                </a:ext>
              </a:extLst>
            </p:cNvPr>
            <p:cNvSpPr/>
            <p:nvPr/>
          </p:nvSpPr>
          <p:spPr>
            <a:xfrm>
              <a:off x="3822479" y="1821127"/>
              <a:ext cx="4051998" cy="333886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Овал 22">
              <a:extLst>
                <a:ext uri="{FF2B5EF4-FFF2-40B4-BE49-F238E27FC236}">
                  <a16:creationId xmlns:a16="http://schemas.microsoft.com/office/drawing/2014/main" id="{D4626E2E-4B6C-4875-8AF8-6379DF1A0BA9}"/>
                </a:ext>
              </a:extLst>
            </p:cNvPr>
            <p:cNvSpPr/>
            <p:nvPr/>
          </p:nvSpPr>
          <p:spPr>
            <a:xfrm>
              <a:off x="4312916" y="2618016"/>
              <a:ext cx="3069661" cy="254197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8A50E6BF-BBD5-4CCA-8B54-D25B9BB088EB}"/>
                </a:ext>
              </a:extLst>
            </p:cNvPr>
            <p:cNvSpPr txBox="1"/>
            <p:nvPr/>
          </p:nvSpPr>
          <p:spPr>
            <a:xfrm>
              <a:off x="5068630" y="1362614"/>
              <a:ext cx="1955899" cy="3787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dirty="0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4,8 трлн. руб.</a:t>
              </a:r>
              <a:endParaRPr lang="ru-RU" sz="14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2817CC43-F7AB-4FD4-A147-D5FC63C706EA}"/>
                </a:ext>
              </a:extLst>
            </p:cNvPr>
            <p:cNvSpPr txBox="1"/>
            <p:nvPr/>
          </p:nvSpPr>
          <p:spPr>
            <a:xfrm>
              <a:off x="4945384" y="2139824"/>
              <a:ext cx="1955899" cy="3787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dirty="0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192</a:t>
              </a:r>
              <a:r>
                <a:rPr lang="en-US" dirty="0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  <a:r>
                <a:rPr lang="ru-RU" dirty="0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млрд. руб.</a:t>
              </a:r>
              <a:endParaRPr lang="ru-RU" sz="14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3E3A9A41-217E-4F87-B3D6-8C80A2AF0435}"/>
                </a:ext>
              </a:extLst>
            </p:cNvPr>
            <p:cNvSpPr txBox="1"/>
            <p:nvPr/>
          </p:nvSpPr>
          <p:spPr>
            <a:xfrm>
              <a:off x="4856816" y="3663836"/>
              <a:ext cx="2167713" cy="3787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dirty="0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5.9 млрд. руб.</a:t>
              </a:r>
              <a:endParaRPr lang="ru-RU" sz="14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B2E73AB8-B427-4884-9DF3-67E556743703}"/>
              </a:ext>
            </a:extLst>
          </p:cNvPr>
          <p:cNvSpPr txBox="1"/>
          <p:nvPr/>
        </p:nvSpPr>
        <p:spPr>
          <a:xfrm>
            <a:off x="1868923" y="2784816"/>
            <a:ext cx="326605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>
                <a:solidFill>
                  <a:schemeClr val="dk1"/>
                </a:solidFill>
                <a:latin typeface="Montserrat"/>
              </a:defRPr>
            </a:lvl1pPr>
          </a:lstStyle>
          <a:p>
            <a:r>
              <a:rPr lang="en-US" dirty="0"/>
              <a:t>SOM</a:t>
            </a:r>
            <a:r>
              <a:rPr lang="ru-RU" dirty="0"/>
              <a:t> – образовательные наборы</a:t>
            </a:r>
          </a:p>
          <a:p>
            <a:r>
              <a:rPr lang="en-US" dirty="0"/>
              <a:t> </a:t>
            </a:r>
            <a:r>
              <a:rPr lang="ru-RU" dirty="0"/>
              <a:t>5.952 млрд. руб. ***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E71B373B-4D93-4474-808E-64547ECDFC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4812" y="4079621"/>
            <a:ext cx="8262198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Montserrat" panose="00000500000000000000" pitchFamily="2" charset="-52"/>
              </a:rPr>
              <a:t>*отчет «</a:t>
            </a:r>
            <a:r>
              <a:rPr kumimoji="0" lang="ru-RU" altLang="ru-RU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Montserrat" panose="00000500000000000000" pitchFamily="2" charset="-52"/>
              </a:rPr>
              <a:t>Mordor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Montserrat" panose="00000500000000000000" pitchFamily="2" charset="-52"/>
              </a:rPr>
              <a:t> Intelligence» по </a:t>
            </a:r>
            <a:r>
              <a:rPr kumimoji="0" lang="ru-RU" altLang="ru-RU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Montserrat" panose="00000500000000000000" pitchFamily="2" charset="-52"/>
              </a:rPr>
              <a:t>IoT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Montserrat" panose="00000500000000000000" pitchFamily="2" charset="-52"/>
              </a:rPr>
              <a:t>‑устройствам</a:t>
            </a:r>
            <a:endParaRPr kumimoji="0" lang="en-US" alt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Montserrat" panose="00000500000000000000" pitchFamily="2" charset="-5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ru-RU" dirty="0">
                <a:solidFill>
                  <a:schemeClr val="tx1"/>
                </a:solidFill>
                <a:latin typeface="Montserrat" panose="00000500000000000000" pitchFamily="2" charset="-52"/>
              </a:rPr>
              <a:t>**Number of IoT connections in Russia 2020-2024, by type (Statista Research Department)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ru-R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Montserrat" panose="00000500000000000000" pitchFamily="2" charset="-52"/>
              </a:rPr>
              <a:t>***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Montserrat" panose="00000500000000000000" pitchFamily="2" charset="-52"/>
              </a:rPr>
              <a:t>Из расчёта </a:t>
            </a:r>
            <a:r>
              <a:rPr lang="ru-RU" dirty="0">
                <a:latin typeface="Montserrat" panose="00000500000000000000" pitchFamily="2" charset="-52"/>
              </a:rPr>
              <a:t>39,5 школ в РФ * стоимость комплекта наборов</a:t>
            </a:r>
            <a:endParaRPr kumimoji="0" lang="ru-RU" alt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Montserrat" panose="00000500000000000000" pitchFamily="2" charset="-52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B7A7326-58D1-4134-8D26-F85AA5D689D9}"/>
              </a:ext>
            </a:extLst>
          </p:cNvPr>
          <p:cNvSpPr txBox="1"/>
          <p:nvPr/>
        </p:nvSpPr>
        <p:spPr>
          <a:xfrm>
            <a:off x="8452349" y="4781486"/>
            <a:ext cx="64335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Montserrat SemiBold"/>
              </a:rPr>
              <a:t>6</a:t>
            </a:r>
            <a:endParaRPr lang="ru-RU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7F30F88-F504-4433-B671-A663D848AA6F}"/>
              </a:ext>
            </a:extLst>
          </p:cNvPr>
          <p:cNvSpPr txBox="1"/>
          <p:nvPr/>
        </p:nvSpPr>
        <p:spPr>
          <a:xfrm>
            <a:off x="2717634" y="3372435"/>
            <a:ext cx="326605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>
                <a:solidFill>
                  <a:schemeClr val="dk1"/>
                </a:solidFill>
                <a:latin typeface="Montserrat"/>
              </a:defRPr>
            </a:lvl1pPr>
          </a:lstStyle>
          <a:p>
            <a:r>
              <a:rPr lang="ru-RU" dirty="0"/>
              <a:t>10% </a:t>
            </a:r>
            <a:r>
              <a:rPr lang="en-US" dirty="0"/>
              <a:t>SOM = </a:t>
            </a:r>
            <a:r>
              <a:rPr lang="ru-RU" dirty="0"/>
              <a:t>595 млн. руб.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p19"/>
          <p:cNvPicPr preferRelativeResize="0"/>
          <p:nvPr/>
        </p:nvPicPr>
        <p:blipFill rotWithShape="1">
          <a:blip r:embed="rId3">
            <a:alphaModFix/>
          </a:blip>
          <a:srcRect l="16633" t="34638" r="14519" b="37094"/>
          <a:stretch/>
        </p:blipFill>
        <p:spPr>
          <a:xfrm>
            <a:off x="7076412" y="146912"/>
            <a:ext cx="1679785" cy="689725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9"/>
          <p:cNvSpPr txBox="1"/>
          <p:nvPr/>
        </p:nvSpPr>
        <p:spPr>
          <a:xfrm>
            <a:off x="180480" y="83448"/>
            <a:ext cx="8366400" cy="109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Конкуренты</a:t>
            </a:r>
            <a:endParaRPr sz="1800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3E38BE1-57CF-454F-9F2F-41BC297406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00" y="4098663"/>
            <a:ext cx="1143000" cy="990600"/>
          </a:xfrm>
          <a:prstGeom prst="rect">
            <a:avLst/>
          </a:prstGeom>
        </p:spPr>
      </p:pic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B2AFFE2D-D486-4998-8CCA-E1C51B52BA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2005676"/>
              </p:ext>
            </p:extLst>
          </p:nvPr>
        </p:nvGraphicFramePr>
        <p:xfrm>
          <a:off x="282892" y="630198"/>
          <a:ext cx="7046938" cy="3288067"/>
        </p:xfrm>
        <a:graphic>
          <a:graphicData uri="http://schemas.openxmlformats.org/drawingml/2006/table">
            <a:tbl>
              <a:tblPr/>
              <a:tblGrid>
                <a:gridCol w="986193">
                  <a:extLst>
                    <a:ext uri="{9D8B030D-6E8A-4147-A177-3AD203B41FA5}">
                      <a16:colId xmlns:a16="http://schemas.microsoft.com/office/drawing/2014/main" val="1180812172"/>
                    </a:ext>
                  </a:extLst>
                </a:gridCol>
                <a:gridCol w="986193">
                  <a:extLst>
                    <a:ext uri="{9D8B030D-6E8A-4147-A177-3AD203B41FA5}">
                      <a16:colId xmlns:a16="http://schemas.microsoft.com/office/drawing/2014/main" val="2414570609"/>
                    </a:ext>
                  </a:extLst>
                </a:gridCol>
                <a:gridCol w="986193">
                  <a:extLst>
                    <a:ext uri="{9D8B030D-6E8A-4147-A177-3AD203B41FA5}">
                      <a16:colId xmlns:a16="http://schemas.microsoft.com/office/drawing/2014/main" val="1482601505"/>
                    </a:ext>
                  </a:extLst>
                </a:gridCol>
                <a:gridCol w="986193">
                  <a:extLst>
                    <a:ext uri="{9D8B030D-6E8A-4147-A177-3AD203B41FA5}">
                      <a16:colId xmlns:a16="http://schemas.microsoft.com/office/drawing/2014/main" val="249172356"/>
                    </a:ext>
                  </a:extLst>
                </a:gridCol>
                <a:gridCol w="986193">
                  <a:extLst>
                    <a:ext uri="{9D8B030D-6E8A-4147-A177-3AD203B41FA5}">
                      <a16:colId xmlns:a16="http://schemas.microsoft.com/office/drawing/2014/main" val="3877500552"/>
                    </a:ext>
                  </a:extLst>
                </a:gridCol>
                <a:gridCol w="986193">
                  <a:extLst>
                    <a:ext uri="{9D8B030D-6E8A-4147-A177-3AD203B41FA5}">
                      <a16:colId xmlns:a16="http://schemas.microsoft.com/office/drawing/2014/main" val="2685972678"/>
                    </a:ext>
                  </a:extLst>
                </a:gridCol>
                <a:gridCol w="1129780">
                  <a:extLst>
                    <a:ext uri="{9D8B030D-6E8A-4147-A177-3AD203B41FA5}">
                      <a16:colId xmlns:a16="http://schemas.microsoft.com/office/drawing/2014/main" val="503902657"/>
                    </a:ext>
                  </a:extLst>
                </a:gridCol>
              </a:tblGrid>
              <a:tr h="622662">
                <a:tc>
                  <a:txBody>
                    <a:bodyPr/>
                    <a:lstStyle/>
                    <a:p>
                      <a:pPr algn="l"/>
                      <a:r>
                        <a:rPr lang="ru-RU" sz="900" b="1" dirty="0">
                          <a:effectLst/>
                          <a:latin typeface="Montserrat" panose="00000500000000000000" pitchFamily="2" charset="-52"/>
                        </a:rPr>
                        <a:t>Параметры</a:t>
                      </a:r>
                    </a:p>
                  </a:txBody>
                  <a:tcPr marL="56624" marR="56624" marT="28312" marB="283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900" b="1" dirty="0" err="1">
                          <a:effectLst/>
                          <a:latin typeface="Montserrat" panose="00000500000000000000" pitchFamily="2" charset="-52"/>
                        </a:rPr>
                        <a:t>Apliko</a:t>
                      </a:r>
                      <a:endParaRPr lang="ru-RU" sz="900" b="1" dirty="0">
                        <a:effectLst/>
                        <a:latin typeface="Montserrat" panose="00000500000000000000" pitchFamily="2" charset="-52"/>
                      </a:endParaRPr>
                    </a:p>
                  </a:txBody>
                  <a:tcPr marL="56624" marR="56624" marT="28312" marB="283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900" b="1" dirty="0" err="1">
                          <a:effectLst/>
                          <a:latin typeface="Montserrat" panose="00000500000000000000" pitchFamily="2" charset="-52"/>
                        </a:rPr>
                        <a:t>ThingWorx</a:t>
                      </a:r>
                      <a:endParaRPr lang="en-US" sz="900" b="1" dirty="0">
                        <a:effectLst/>
                        <a:latin typeface="Montserrat" panose="00000500000000000000" pitchFamily="2" charset="-52"/>
                      </a:endParaRPr>
                    </a:p>
                  </a:txBody>
                  <a:tcPr marL="56624" marR="56624" marT="28312" marB="283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900" b="1">
                          <a:effectLst/>
                          <a:latin typeface="Montserrat" panose="00000500000000000000" pitchFamily="2" charset="-52"/>
                        </a:rPr>
                        <a:t>Node-RED</a:t>
                      </a:r>
                    </a:p>
                  </a:txBody>
                  <a:tcPr marL="56624" marR="56624" marT="28312" marB="283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900" b="1">
                          <a:effectLst/>
                          <a:latin typeface="Montserrat" panose="00000500000000000000" pitchFamily="2" charset="-52"/>
                        </a:rPr>
                        <a:t>IFTTT</a:t>
                      </a:r>
                    </a:p>
                  </a:txBody>
                  <a:tcPr marL="56624" marR="56624" marT="28312" marB="283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b="1">
                          <a:effectLst/>
                          <a:latin typeface="Montserrat" panose="00000500000000000000" pitchFamily="2" charset="-52"/>
                        </a:rPr>
                        <a:t>Операторы (МТС, Мегафон и др.)</a:t>
                      </a:r>
                    </a:p>
                  </a:txBody>
                  <a:tcPr marL="56624" marR="56624" marT="28312" marB="283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900" b="1" dirty="0" err="1">
                          <a:effectLst/>
                          <a:latin typeface="Montserrat" panose="00000500000000000000" pitchFamily="2" charset="-52"/>
                        </a:rPr>
                        <a:t>HomeAssistant</a:t>
                      </a:r>
                      <a:endParaRPr lang="en-US" sz="900" b="1" dirty="0">
                        <a:effectLst/>
                        <a:latin typeface="Montserrat" panose="00000500000000000000" pitchFamily="2" charset="-52"/>
                      </a:endParaRPr>
                    </a:p>
                  </a:txBody>
                  <a:tcPr marL="56624" marR="56624" marT="28312" marB="283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8629305"/>
                  </a:ext>
                </a:extLst>
              </a:tr>
              <a:tr h="622662">
                <a:tc>
                  <a:txBody>
                    <a:bodyPr/>
                    <a:lstStyle/>
                    <a:p>
                      <a:r>
                        <a:rPr lang="ru-RU" sz="900" b="1" dirty="0">
                          <a:effectLst/>
                          <a:latin typeface="Montserrat" panose="00000500000000000000" pitchFamily="2" charset="-52"/>
                        </a:rPr>
                        <a:t>Целевой сегмент</a:t>
                      </a:r>
                      <a:endParaRPr lang="ru-RU" sz="900" dirty="0">
                        <a:effectLst/>
                        <a:latin typeface="Montserrat" panose="00000500000000000000" pitchFamily="2" charset="-52"/>
                      </a:endParaRPr>
                    </a:p>
                  </a:txBody>
                  <a:tcPr marL="56624" marR="56624" marT="28312" marB="283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 b="1" dirty="0">
                          <a:effectLst/>
                          <a:latin typeface="Montserrat" panose="00000500000000000000" pitchFamily="2" charset="-52"/>
                        </a:rPr>
                        <a:t>B2B + B2C + </a:t>
                      </a:r>
                      <a:r>
                        <a:rPr lang="ru-RU" sz="900" b="1" dirty="0">
                          <a:effectLst/>
                          <a:latin typeface="Montserrat" panose="00000500000000000000" pitchFamily="2" charset="-52"/>
                        </a:rPr>
                        <a:t>Образование</a:t>
                      </a:r>
                      <a:endParaRPr lang="ru-RU" sz="900" dirty="0">
                        <a:effectLst/>
                        <a:latin typeface="Montserrat" panose="00000500000000000000" pitchFamily="2" charset="-52"/>
                      </a:endParaRPr>
                    </a:p>
                  </a:txBody>
                  <a:tcPr marL="56624" marR="56624" marT="28312" marB="283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900" dirty="0">
                          <a:effectLst/>
                          <a:latin typeface="Montserrat" panose="00000500000000000000" pitchFamily="2" charset="-52"/>
                        </a:rPr>
                        <a:t>Крупные предприятия</a:t>
                      </a:r>
                    </a:p>
                  </a:txBody>
                  <a:tcPr marL="56624" marR="56624" marT="28312" marB="283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900" dirty="0">
                          <a:effectLst/>
                          <a:latin typeface="Montserrat" panose="00000500000000000000" pitchFamily="2" charset="-52"/>
                        </a:rPr>
                        <a:t>Энтузиасты/</a:t>
                      </a:r>
                      <a:r>
                        <a:rPr lang="en-US" sz="900" dirty="0">
                          <a:effectLst/>
                          <a:latin typeface="Montserrat" panose="00000500000000000000" pitchFamily="2" charset="-52"/>
                        </a:rPr>
                        <a:t>DIY</a:t>
                      </a:r>
                    </a:p>
                  </a:txBody>
                  <a:tcPr marL="56624" marR="56624" marT="28312" marB="283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900" dirty="0">
                          <a:effectLst/>
                          <a:latin typeface="Montserrat" panose="00000500000000000000" pitchFamily="2" charset="-52"/>
                        </a:rPr>
                        <a:t>Пользователи </a:t>
                      </a:r>
                      <a:r>
                        <a:rPr lang="en-US" sz="900" dirty="0">
                          <a:effectLst/>
                          <a:latin typeface="Montserrat" panose="00000500000000000000" pitchFamily="2" charset="-52"/>
                        </a:rPr>
                        <a:t>B2C</a:t>
                      </a:r>
                    </a:p>
                  </a:txBody>
                  <a:tcPr marL="56624" marR="56624" marT="28312" marB="283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effectLst/>
                          <a:latin typeface="Montserrat" panose="00000500000000000000" pitchFamily="2" charset="-52"/>
                        </a:rPr>
                        <a:t>B2B (</a:t>
                      </a:r>
                      <a:r>
                        <a:rPr lang="ru-RU" sz="900" dirty="0">
                          <a:effectLst/>
                          <a:latin typeface="Montserrat" panose="00000500000000000000" pitchFamily="2" charset="-52"/>
                        </a:rPr>
                        <a:t>операторские решения)</a:t>
                      </a:r>
                    </a:p>
                  </a:txBody>
                  <a:tcPr marL="56624" marR="56624" marT="28312" marB="283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900">
                          <a:effectLst/>
                          <a:latin typeface="Montserrat" panose="00000500000000000000" pitchFamily="2" charset="-52"/>
                        </a:rPr>
                        <a:t>Умный дом (</a:t>
                      </a:r>
                      <a:r>
                        <a:rPr lang="en-US" sz="900">
                          <a:effectLst/>
                          <a:latin typeface="Montserrat" panose="00000500000000000000" pitchFamily="2" charset="-52"/>
                        </a:rPr>
                        <a:t>B2C)</a:t>
                      </a:r>
                    </a:p>
                  </a:txBody>
                  <a:tcPr marL="56624" marR="56624" marT="28312" marB="283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162251"/>
                  </a:ext>
                </a:extLst>
              </a:tr>
              <a:tr h="199355">
                <a:tc>
                  <a:txBody>
                    <a:bodyPr/>
                    <a:lstStyle/>
                    <a:p>
                      <a:r>
                        <a:rPr lang="ru-RU" sz="900" b="1" dirty="0">
                          <a:effectLst/>
                          <a:latin typeface="Montserrat" panose="00000500000000000000" pitchFamily="2" charset="-52"/>
                        </a:rPr>
                        <a:t>Стоимость</a:t>
                      </a:r>
                      <a:endParaRPr lang="ru-RU" sz="900" dirty="0">
                        <a:effectLst/>
                        <a:latin typeface="Montserrat" panose="00000500000000000000" pitchFamily="2" charset="-52"/>
                      </a:endParaRPr>
                    </a:p>
                  </a:txBody>
                  <a:tcPr marL="56624" marR="56624" marT="28312" marB="283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900" b="1" dirty="0">
                          <a:effectLst/>
                          <a:latin typeface="Montserrat" panose="00000500000000000000" pitchFamily="2" charset="-52"/>
                        </a:rPr>
                        <a:t>840-2520 р.</a:t>
                      </a:r>
                      <a:endParaRPr lang="ru-RU" sz="900" dirty="0">
                        <a:effectLst/>
                        <a:latin typeface="Montserrat" panose="00000500000000000000" pitchFamily="2" charset="-52"/>
                      </a:endParaRPr>
                    </a:p>
                  </a:txBody>
                  <a:tcPr marL="56624" marR="56624" marT="28312" marB="283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effectLst/>
                          <a:latin typeface="Montserrat" panose="00000500000000000000" pitchFamily="2" charset="-52"/>
                        </a:rPr>
                        <a:t>~</a:t>
                      </a:r>
                      <a:r>
                        <a:rPr lang="ru-RU" sz="900" dirty="0">
                          <a:effectLst/>
                          <a:latin typeface="Montserrat" panose="00000500000000000000" pitchFamily="2" charset="-52"/>
                        </a:rPr>
                        <a:t>22 500 р.</a:t>
                      </a:r>
                    </a:p>
                  </a:txBody>
                  <a:tcPr marL="56624" marR="56624" marT="28312" marB="283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900" dirty="0">
                          <a:effectLst/>
                          <a:latin typeface="Montserrat" panose="00000500000000000000" pitchFamily="2" charset="-52"/>
                        </a:rPr>
                        <a:t>Бесплатно</a:t>
                      </a:r>
                    </a:p>
                  </a:txBody>
                  <a:tcPr marL="56624" marR="56624" marT="28312" marB="283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900" dirty="0">
                          <a:effectLst/>
                          <a:latin typeface="Montserrat" panose="00000500000000000000" pitchFamily="2" charset="-52"/>
                        </a:rPr>
                        <a:t>900 р.</a:t>
                      </a:r>
                    </a:p>
                  </a:txBody>
                  <a:tcPr marL="56624" marR="56624" marT="28312" marB="283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900" dirty="0">
                          <a:effectLst/>
                          <a:latin typeface="Montserrat" panose="00000500000000000000" pitchFamily="2" charset="-52"/>
                        </a:rPr>
                        <a:t>250-400 р.</a:t>
                      </a:r>
                    </a:p>
                  </a:txBody>
                  <a:tcPr marL="56624" marR="56624" marT="28312" marB="283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900">
                          <a:effectLst/>
                          <a:latin typeface="Montserrat" panose="00000500000000000000" pitchFamily="2" charset="-52"/>
                        </a:rPr>
                        <a:t>Бесплатно</a:t>
                      </a:r>
                    </a:p>
                  </a:txBody>
                  <a:tcPr marL="56624" marR="56624" marT="28312" marB="283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1218307"/>
                  </a:ext>
                </a:extLst>
              </a:tr>
              <a:tr h="340457">
                <a:tc>
                  <a:txBody>
                    <a:bodyPr/>
                    <a:lstStyle/>
                    <a:p>
                      <a:r>
                        <a:rPr lang="ru-RU" sz="900" b="1" dirty="0">
                          <a:effectLst/>
                          <a:latin typeface="Montserrat" panose="00000500000000000000" pitchFamily="2" charset="-52"/>
                        </a:rPr>
                        <a:t>Поддержка в РФ</a:t>
                      </a:r>
                      <a:endParaRPr lang="ru-RU" sz="900" dirty="0">
                        <a:effectLst/>
                        <a:latin typeface="Montserrat" panose="00000500000000000000" pitchFamily="2" charset="-52"/>
                      </a:endParaRPr>
                    </a:p>
                  </a:txBody>
                  <a:tcPr marL="56624" marR="56624" marT="28312" marB="283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900" b="1" dirty="0">
                          <a:effectLst/>
                          <a:latin typeface="Montserrat" panose="00000500000000000000" pitchFamily="2" charset="-52"/>
                        </a:rPr>
                        <a:t>✅</a:t>
                      </a:r>
                      <a:endParaRPr lang="ru-RU" sz="900" dirty="0">
                        <a:effectLst/>
                        <a:latin typeface="Montserrat" panose="00000500000000000000" pitchFamily="2" charset="-52"/>
                      </a:endParaRPr>
                    </a:p>
                  </a:txBody>
                  <a:tcPr marL="56624" marR="56624" marT="28312" marB="283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900" dirty="0">
                          <a:effectLst/>
                          <a:latin typeface="Montserrat" panose="00000500000000000000" pitchFamily="2" charset="-52"/>
                        </a:rPr>
                        <a:t>❌</a:t>
                      </a:r>
                    </a:p>
                  </a:txBody>
                  <a:tcPr marL="56624" marR="56624" marT="28312" marB="283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900" dirty="0">
                          <a:effectLst/>
                          <a:latin typeface="Montserrat" panose="00000500000000000000" pitchFamily="2" charset="-52"/>
                        </a:rPr>
                        <a:t>✅</a:t>
                      </a:r>
                    </a:p>
                  </a:txBody>
                  <a:tcPr marL="56624" marR="56624" marT="28312" marB="283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900" dirty="0">
                          <a:effectLst/>
                          <a:latin typeface="Montserrat" panose="00000500000000000000" pitchFamily="2" charset="-52"/>
                        </a:rPr>
                        <a:t>❌</a:t>
                      </a:r>
                    </a:p>
                  </a:txBody>
                  <a:tcPr marL="56624" marR="56624" marT="28312" marB="283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900" dirty="0">
                          <a:effectLst/>
                          <a:latin typeface="Montserrat" panose="00000500000000000000" pitchFamily="2" charset="-52"/>
                        </a:rPr>
                        <a:t>✅</a:t>
                      </a:r>
                    </a:p>
                  </a:txBody>
                  <a:tcPr marL="56624" marR="56624" marT="28312" marB="283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900" dirty="0">
                          <a:effectLst/>
                          <a:latin typeface="Montserrat" panose="00000500000000000000" pitchFamily="2" charset="-52"/>
                        </a:rPr>
                        <a:t>✅</a:t>
                      </a:r>
                    </a:p>
                  </a:txBody>
                  <a:tcPr marL="56624" marR="56624" marT="28312" marB="283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3631401"/>
                  </a:ext>
                </a:extLst>
              </a:tr>
              <a:tr h="481560">
                <a:tc>
                  <a:txBody>
                    <a:bodyPr/>
                    <a:lstStyle/>
                    <a:p>
                      <a:r>
                        <a:rPr lang="ru-RU" sz="900" b="1" dirty="0">
                          <a:effectLst/>
                          <a:latin typeface="Montserrat" panose="00000500000000000000" pitchFamily="2" charset="-52"/>
                        </a:rPr>
                        <a:t>Многопользовательский режим</a:t>
                      </a:r>
                      <a:endParaRPr lang="ru-RU" sz="900" dirty="0">
                        <a:effectLst/>
                        <a:latin typeface="Montserrat" panose="00000500000000000000" pitchFamily="2" charset="-52"/>
                      </a:endParaRPr>
                    </a:p>
                  </a:txBody>
                  <a:tcPr marL="56624" marR="56624" marT="28312" marB="283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900" b="1" dirty="0">
                          <a:effectLst/>
                          <a:latin typeface="Montserrat" panose="00000500000000000000" pitchFamily="2" charset="-52"/>
                        </a:rPr>
                        <a:t>✅</a:t>
                      </a:r>
                      <a:endParaRPr lang="ru-RU" sz="900" dirty="0">
                        <a:effectLst/>
                        <a:latin typeface="Montserrat" panose="00000500000000000000" pitchFamily="2" charset="-52"/>
                      </a:endParaRPr>
                    </a:p>
                  </a:txBody>
                  <a:tcPr marL="56624" marR="56624" marT="28312" marB="283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900" dirty="0">
                          <a:effectLst/>
                          <a:latin typeface="Montserrat" panose="00000500000000000000" pitchFamily="2" charset="-52"/>
                        </a:rPr>
                        <a:t>✅</a:t>
                      </a:r>
                    </a:p>
                  </a:txBody>
                  <a:tcPr marL="56624" marR="56624" marT="28312" marB="283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900">
                          <a:effectLst/>
                          <a:latin typeface="Montserrat" panose="00000500000000000000" pitchFamily="2" charset="-52"/>
                        </a:rPr>
                        <a:t>❌</a:t>
                      </a:r>
                    </a:p>
                  </a:txBody>
                  <a:tcPr marL="56624" marR="56624" marT="28312" marB="283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900" dirty="0">
                          <a:effectLst/>
                          <a:latin typeface="Montserrat" panose="00000500000000000000" pitchFamily="2" charset="-52"/>
                        </a:rPr>
                        <a:t>❌</a:t>
                      </a:r>
                    </a:p>
                  </a:txBody>
                  <a:tcPr marL="56624" marR="56624" marT="28312" marB="283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900" dirty="0">
                          <a:effectLst/>
                          <a:latin typeface="Montserrat" panose="00000500000000000000" pitchFamily="2" charset="-52"/>
                        </a:rPr>
                        <a:t>❌</a:t>
                      </a:r>
                    </a:p>
                  </a:txBody>
                  <a:tcPr marL="56624" marR="56624" marT="28312" marB="283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900" dirty="0">
                          <a:effectLst/>
                          <a:latin typeface="Montserrat" panose="00000500000000000000" pitchFamily="2" charset="-52"/>
                        </a:rPr>
                        <a:t>❌</a:t>
                      </a:r>
                    </a:p>
                  </a:txBody>
                  <a:tcPr marL="56624" marR="56624" marT="28312" marB="283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0949853"/>
                  </a:ext>
                </a:extLst>
              </a:tr>
              <a:tr h="340457">
                <a:tc>
                  <a:txBody>
                    <a:bodyPr/>
                    <a:lstStyle/>
                    <a:p>
                      <a:r>
                        <a:rPr lang="ru-RU" sz="900" b="1" dirty="0">
                          <a:effectLst/>
                          <a:latin typeface="Montserrat" panose="00000500000000000000" pitchFamily="2" charset="-52"/>
                        </a:rPr>
                        <a:t>Сложные сценарии</a:t>
                      </a:r>
                      <a:endParaRPr lang="ru-RU" sz="900" dirty="0">
                        <a:effectLst/>
                        <a:latin typeface="Montserrat" panose="00000500000000000000" pitchFamily="2" charset="-52"/>
                      </a:endParaRPr>
                    </a:p>
                  </a:txBody>
                  <a:tcPr marL="56624" marR="56624" marT="28312" marB="283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900" b="1" dirty="0">
                          <a:effectLst/>
                          <a:latin typeface="Montserrat" panose="00000500000000000000" pitchFamily="2" charset="-52"/>
                        </a:rPr>
                        <a:t>✅</a:t>
                      </a:r>
                      <a:endParaRPr lang="ru-RU" sz="900" dirty="0">
                        <a:effectLst/>
                        <a:latin typeface="Montserrat" panose="00000500000000000000" pitchFamily="2" charset="-52"/>
                      </a:endParaRPr>
                    </a:p>
                  </a:txBody>
                  <a:tcPr marL="56624" marR="56624" marT="28312" marB="283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900" dirty="0">
                          <a:effectLst/>
                          <a:latin typeface="Montserrat" panose="00000500000000000000" pitchFamily="2" charset="-52"/>
                        </a:rPr>
                        <a:t>✅</a:t>
                      </a:r>
                    </a:p>
                  </a:txBody>
                  <a:tcPr marL="56624" marR="56624" marT="28312" marB="283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900">
                          <a:effectLst/>
                          <a:latin typeface="Montserrat" panose="00000500000000000000" pitchFamily="2" charset="-52"/>
                        </a:rPr>
                        <a:t>❌</a:t>
                      </a:r>
                    </a:p>
                  </a:txBody>
                  <a:tcPr marL="56624" marR="56624" marT="28312" marB="283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900" dirty="0">
                          <a:effectLst/>
                          <a:latin typeface="Montserrat" panose="00000500000000000000" pitchFamily="2" charset="-52"/>
                        </a:rPr>
                        <a:t>❌</a:t>
                      </a:r>
                    </a:p>
                  </a:txBody>
                  <a:tcPr marL="56624" marR="56624" marT="28312" marB="283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900">
                          <a:effectLst/>
                          <a:latin typeface="Montserrat" panose="00000500000000000000" pitchFamily="2" charset="-52"/>
                        </a:rPr>
                        <a:t>❌</a:t>
                      </a:r>
                    </a:p>
                  </a:txBody>
                  <a:tcPr marL="56624" marR="56624" marT="28312" marB="283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900" dirty="0">
                          <a:effectLst/>
                          <a:latin typeface="Montserrat" panose="00000500000000000000" pitchFamily="2" charset="-52"/>
                        </a:rPr>
                        <a:t>❌</a:t>
                      </a:r>
                    </a:p>
                  </a:txBody>
                  <a:tcPr marL="56624" marR="56624" marT="28312" marB="283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441935"/>
                  </a:ext>
                </a:extLst>
              </a:tr>
              <a:tr h="340457">
                <a:tc>
                  <a:txBody>
                    <a:bodyPr/>
                    <a:lstStyle/>
                    <a:p>
                      <a:r>
                        <a:rPr lang="en-US" sz="900" b="1">
                          <a:effectLst/>
                          <a:latin typeface="Montserrat" panose="00000500000000000000" pitchFamily="2" charset="-52"/>
                        </a:rPr>
                        <a:t>AI/ML-</a:t>
                      </a:r>
                      <a:r>
                        <a:rPr lang="ru-RU" sz="900" b="1">
                          <a:effectLst/>
                          <a:latin typeface="Montserrat" panose="00000500000000000000" pitchFamily="2" charset="-52"/>
                        </a:rPr>
                        <a:t>аналитика</a:t>
                      </a:r>
                      <a:endParaRPr lang="ru-RU" sz="900">
                        <a:effectLst/>
                        <a:latin typeface="Montserrat" panose="00000500000000000000" pitchFamily="2" charset="-52"/>
                      </a:endParaRPr>
                    </a:p>
                  </a:txBody>
                  <a:tcPr marL="56624" marR="56624" marT="28312" marB="283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900" b="1" dirty="0">
                          <a:effectLst/>
                          <a:latin typeface="Montserrat" panose="00000500000000000000" pitchFamily="2" charset="-52"/>
                        </a:rPr>
                        <a:t>✅</a:t>
                      </a:r>
                      <a:endParaRPr lang="ru-RU" sz="900" dirty="0">
                        <a:effectLst/>
                        <a:latin typeface="Montserrat" panose="00000500000000000000" pitchFamily="2" charset="-52"/>
                      </a:endParaRPr>
                    </a:p>
                  </a:txBody>
                  <a:tcPr marL="56624" marR="56624" marT="28312" marB="283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900" dirty="0">
                          <a:effectLst/>
                          <a:latin typeface="Montserrat" panose="00000500000000000000" pitchFamily="2" charset="-52"/>
                        </a:rPr>
                        <a:t>❌</a:t>
                      </a:r>
                    </a:p>
                  </a:txBody>
                  <a:tcPr marL="56624" marR="56624" marT="28312" marB="283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900">
                          <a:effectLst/>
                          <a:latin typeface="Montserrat" panose="00000500000000000000" pitchFamily="2" charset="-52"/>
                        </a:rPr>
                        <a:t>❌</a:t>
                      </a:r>
                    </a:p>
                  </a:txBody>
                  <a:tcPr marL="56624" marR="56624" marT="28312" marB="283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900">
                          <a:effectLst/>
                          <a:latin typeface="Montserrat" panose="00000500000000000000" pitchFamily="2" charset="-52"/>
                        </a:rPr>
                        <a:t>❌</a:t>
                      </a:r>
                    </a:p>
                  </a:txBody>
                  <a:tcPr marL="56624" marR="56624" marT="28312" marB="283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900" dirty="0">
                          <a:effectLst/>
                          <a:latin typeface="Montserrat" panose="00000500000000000000" pitchFamily="2" charset="-52"/>
                        </a:rPr>
                        <a:t>❌</a:t>
                      </a:r>
                    </a:p>
                  </a:txBody>
                  <a:tcPr marL="56624" marR="56624" marT="28312" marB="283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900" dirty="0">
                          <a:effectLst/>
                          <a:latin typeface="Montserrat" panose="00000500000000000000" pitchFamily="2" charset="-52"/>
                        </a:rPr>
                        <a:t>❌</a:t>
                      </a:r>
                    </a:p>
                  </a:txBody>
                  <a:tcPr marL="56624" marR="56624" marT="28312" marB="283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4354130"/>
                  </a:ext>
                </a:extLst>
              </a:tr>
              <a:tr h="340457">
                <a:tc>
                  <a:txBody>
                    <a:bodyPr/>
                    <a:lstStyle/>
                    <a:p>
                      <a:r>
                        <a:rPr lang="en-US" sz="900" b="1" dirty="0">
                          <a:effectLst/>
                          <a:latin typeface="Montserrat" panose="00000500000000000000" pitchFamily="2" charset="-52"/>
                        </a:rPr>
                        <a:t>Low-code </a:t>
                      </a:r>
                      <a:r>
                        <a:rPr lang="ru-RU" sz="900" b="1" dirty="0">
                          <a:effectLst/>
                          <a:latin typeface="Montserrat" panose="00000500000000000000" pitchFamily="2" charset="-52"/>
                        </a:rPr>
                        <a:t>интерфейс</a:t>
                      </a:r>
                      <a:endParaRPr lang="ru-RU" sz="900" dirty="0">
                        <a:effectLst/>
                        <a:latin typeface="Montserrat" panose="00000500000000000000" pitchFamily="2" charset="-52"/>
                      </a:endParaRPr>
                    </a:p>
                  </a:txBody>
                  <a:tcPr marL="56624" marR="56624" marT="28312" marB="283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900" b="1" dirty="0">
                          <a:effectLst/>
                          <a:latin typeface="Montserrat" panose="00000500000000000000" pitchFamily="2" charset="-52"/>
                        </a:rPr>
                        <a:t>✅</a:t>
                      </a:r>
                      <a:endParaRPr lang="ru-RU" sz="900" dirty="0">
                        <a:effectLst/>
                        <a:latin typeface="Montserrat" panose="00000500000000000000" pitchFamily="2" charset="-52"/>
                      </a:endParaRPr>
                    </a:p>
                  </a:txBody>
                  <a:tcPr marL="56624" marR="56624" marT="28312" marB="283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900" dirty="0">
                          <a:effectLst/>
                          <a:latin typeface="Montserrat" panose="00000500000000000000" pitchFamily="2" charset="-52"/>
                        </a:rPr>
                        <a:t>❌</a:t>
                      </a:r>
                    </a:p>
                  </a:txBody>
                  <a:tcPr marL="56624" marR="56624" marT="28312" marB="283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900">
                          <a:effectLst/>
                          <a:latin typeface="Montserrat" panose="00000500000000000000" pitchFamily="2" charset="-52"/>
                        </a:rPr>
                        <a:t>✅</a:t>
                      </a:r>
                    </a:p>
                  </a:txBody>
                  <a:tcPr marL="56624" marR="56624" marT="28312" marB="283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900">
                          <a:effectLst/>
                          <a:latin typeface="Montserrat" panose="00000500000000000000" pitchFamily="2" charset="-52"/>
                        </a:rPr>
                        <a:t>✅</a:t>
                      </a:r>
                    </a:p>
                  </a:txBody>
                  <a:tcPr marL="56624" marR="56624" marT="28312" marB="283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900" dirty="0">
                          <a:effectLst/>
                          <a:latin typeface="Montserrat" panose="00000500000000000000" pitchFamily="2" charset="-52"/>
                        </a:rPr>
                        <a:t>❌</a:t>
                      </a:r>
                    </a:p>
                  </a:txBody>
                  <a:tcPr marL="56624" marR="56624" marT="28312" marB="283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900" dirty="0">
                          <a:effectLst/>
                          <a:latin typeface="Montserrat" panose="00000500000000000000" pitchFamily="2" charset="-52"/>
                        </a:rPr>
                        <a:t>❌</a:t>
                      </a:r>
                    </a:p>
                  </a:txBody>
                  <a:tcPr marL="56624" marR="56624" marT="28312" marB="283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1025556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9F45DF3D-61EF-404B-B497-893C8DEABB6B}"/>
              </a:ext>
            </a:extLst>
          </p:cNvPr>
          <p:cNvSpPr txBox="1"/>
          <p:nvPr/>
        </p:nvSpPr>
        <p:spPr>
          <a:xfrm>
            <a:off x="8452349" y="4781486"/>
            <a:ext cx="64335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Montserrat SemiBold"/>
              </a:rPr>
              <a:t>7</a:t>
            </a: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30" name="Picture 10" descr="Picture background">
            <a:extLst>
              <a:ext uri="{FF2B5EF4-FFF2-40B4-BE49-F238E27FC236}">
                <a16:creationId xmlns:a16="http://schemas.microsoft.com/office/drawing/2014/main" id="{01874768-964D-4560-BEF7-44192A0805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9484" y="2421108"/>
            <a:ext cx="1951251" cy="1951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Picture background">
            <a:extLst>
              <a:ext uri="{FF2B5EF4-FFF2-40B4-BE49-F238E27FC236}">
                <a16:creationId xmlns:a16="http://schemas.microsoft.com/office/drawing/2014/main" id="{74F62B0C-DDA1-4FC1-AC16-E62778D0B52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17"/>
          <a:stretch/>
        </p:blipFill>
        <p:spPr bwMode="auto">
          <a:xfrm>
            <a:off x="-4960" y="2388616"/>
            <a:ext cx="1864080" cy="1705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Picture background">
            <a:extLst>
              <a:ext uri="{FF2B5EF4-FFF2-40B4-BE49-F238E27FC236}">
                <a16:creationId xmlns:a16="http://schemas.microsoft.com/office/drawing/2014/main" id="{85D0E48E-414B-4AB8-A5C0-8D68CCD0796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61"/>
          <a:stretch/>
        </p:blipFill>
        <p:spPr bwMode="auto">
          <a:xfrm flipH="1">
            <a:off x="6578485" y="453592"/>
            <a:ext cx="2195539" cy="1889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" name="Google Shape;106;p20"/>
          <p:cNvPicPr preferRelativeResize="0"/>
          <p:nvPr/>
        </p:nvPicPr>
        <p:blipFill rotWithShape="1">
          <a:blip r:embed="rId6">
            <a:alphaModFix/>
          </a:blip>
          <a:srcRect l="16633" t="34638" r="14519" b="37094"/>
          <a:stretch/>
        </p:blipFill>
        <p:spPr>
          <a:xfrm>
            <a:off x="7076412" y="146912"/>
            <a:ext cx="1679785" cy="689725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20"/>
          <p:cNvSpPr txBox="1"/>
          <p:nvPr/>
        </p:nvSpPr>
        <p:spPr>
          <a:xfrm>
            <a:off x="277634" y="171259"/>
            <a:ext cx="8366400" cy="109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Почему сейчас?</a:t>
            </a:r>
            <a:endParaRPr sz="1800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F1328EC-F550-4F2E-92AF-F376C888372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300" y="4098663"/>
            <a:ext cx="1143000" cy="9906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0580296-2F23-467F-99EC-EA4B3264D4CF}"/>
              </a:ext>
            </a:extLst>
          </p:cNvPr>
          <p:cNvSpPr txBox="1"/>
          <p:nvPr/>
        </p:nvSpPr>
        <p:spPr>
          <a:xfrm>
            <a:off x="1851823" y="704330"/>
            <a:ext cx="2506972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b="1" i="0" dirty="0">
                <a:solidFill>
                  <a:schemeClr val="tx1"/>
                </a:solidFill>
                <a:effectLst/>
                <a:latin typeface="Montserrat" panose="00000500000000000000" pitchFamily="2" charset="-52"/>
              </a:rPr>
              <a:t>70% рынка </a:t>
            </a:r>
            <a:r>
              <a:rPr lang="ru-RU" b="1" i="0" dirty="0" err="1">
                <a:solidFill>
                  <a:schemeClr val="tx1"/>
                </a:solidFill>
                <a:effectLst/>
                <a:latin typeface="Montserrat" panose="00000500000000000000" pitchFamily="2" charset="-52"/>
              </a:rPr>
              <a:t>IoT</a:t>
            </a:r>
            <a:r>
              <a:rPr lang="ru-RU" b="1" i="0" dirty="0">
                <a:solidFill>
                  <a:schemeClr val="tx1"/>
                </a:solidFill>
                <a:effectLst/>
                <a:latin typeface="Montserrat" panose="00000500000000000000" pitchFamily="2" charset="-52"/>
              </a:rPr>
              <a:t> в РФ</a:t>
            </a:r>
            <a:r>
              <a:rPr lang="ru-RU" b="0" i="0" dirty="0">
                <a:solidFill>
                  <a:schemeClr val="tx1"/>
                </a:solidFill>
                <a:effectLst/>
                <a:latin typeface="Montserrat" panose="00000500000000000000" pitchFamily="2" charset="-52"/>
              </a:rPr>
              <a:t> </a:t>
            </a:r>
            <a:r>
              <a:rPr lang="en-US" b="0" i="0" dirty="0">
                <a:solidFill>
                  <a:schemeClr val="tx1"/>
                </a:solidFill>
                <a:effectLst/>
                <a:latin typeface="Montserrat" panose="00000500000000000000" pitchFamily="2" charset="-52"/>
              </a:rPr>
              <a:t>-</a:t>
            </a:r>
            <a:r>
              <a:rPr lang="ru-RU" b="0" i="0" dirty="0">
                <a:solidFill>
                  <a:schemeClr val="tx1"/>
                </a:solidFill>
                <a:effectLst/>
                <a:latin typeface="Montserrat" panose="00000500000000000000" pitchFamily="2" charset="-52"/>
              </a:rPr>
              <a:t> зарубежные решения (Siemens, GE).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0A833FE-2D61-4A15-9048-746276BDA41E}"/>
              </a:ext>
            </a:extLst>
          </p:cNvPr>
          <p:cNvSpPr txBox="1"/>
          <p:nvPr/>
        </p:nvSpPr>
        <p:spPr>
          <a:xfrm>
            <a:off x="4393298" y="662739"/>
            <a:ext cx="250697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b="0" i="0" dirty="0">
                <a:solidFill>
                  <a:schemeClr val="tx1"/>
                </a:solidFill>
                <a:effectLst/>
                <a:latin typeface="Montserrat" panose="00000500000000000000" pitchFamily="2" charset="-52"/>
              </a:rPr>
              <a:t>К 2025 году </a:t>
            </a:r>
            <a:r>
              <a:rPr lang="ru-RU" b="1" i="0" dirty="0">
                <a:solidFill>
                  <a:schemeClr val="tx1"/>
                </a:solidFill>
                <a:effectLst/>
                <a:latin typeface="Montserrat" panose="00000500000000000000" pitchFamily="2" charset="-52"/>
              </a:rPr>
              <a:t>60% предприятий</a:t>
            </a:r>
            <a:r>
              <a:rPr lang="ru-RU" b="0" i="0" dirty="0">
                <a:solidFill>
                  <a:schemeClr val="tx1"/>
                </a:solidFill>
                <a:effectLst/>
                <a:latin typeface="Montserrat" panose="00000500000000000000" pitchFamily="2" charset="-52"/>
              </a:rPr>
              <a:t> внедрят </a:t>
            </a:r>
            <a:r>
              <a:rPr lang="ru-RU" b="0" i="0" dirty="0" err="1">
                <a:solidFill>
                  <a:schemeClr val="tx1"/>
                </a:solidFill>
                <a:effectLst/>
                <a:latin typeface="Montserrat" panose="00000500000000000000" pitchFamily="2" charset="-52"/>
              </a:rPr>
              <a:t>IoT</a:t>
            </a:r>
            <a:r>
              <a:rPr lang="ru-RU" b="0" i="0" dirty="0">
                <a:solidFill>
                  <a:schemeClr val="tx1"/>
                </a:solidFill>
                <a:effectLst/>
                <a:latin typeface="Montserrat" panose="00000500000000000000" pitchFamily="2" charset="-52"/>
              </a:rPr>
              <a:t> (Стратегия СНТР-2030).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529F288-03A5-48B4-BDE3-DF1CD3F59F5B}"/>
              </a:ext>
            </a:extLst>
          </p:cNvPr>
          <p:cNvSpPr txBox="1"/>
          <p:nvPr/>
        </p:nvSpPr>
        <p:spPr>
          <a:xfrm>
            <a:off x="1859120" y="2571750"/>
            <a:ext cx="2258548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b="1" i="0" dirty="0">
                <a:solidFill>
                  <a:schemeClr val="tx1"/>
                </a:solidFill>
                <a:effectLst/>
                <a:latin typeface="Montserrat" panose="00000500000000000000" pitchFamily="2" charset="-52"/>
              </a:rPr>
              <a:t>40% регионов РФ</a:t>
            </a:r>
            <a:r>
              <a:rPr lang="ru-RU" b="0" i="0" dirty="0">
                <a:solidFill>
                  <a:schemeClr val="tx1"/>
                </a:solidFill>
                <a:effectLst/>
                <a:latin typeface="Montserrat" panose="00000500000000000000" pitchFamily="2" charset="-52"/>
              </a:rPr>
              <a:t> запустили программы «Умный город» (Минстрой, 2023).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F16C0CC-E8BB-4BAE-9DE0-BCE487FE07BB}"/>
              </a:ext>
            </a:extLst>
          </p:cNvPr>
          <p:cNvSpPr txBox="1"/>
          <p:nvPr/>
        </p:nvSpPr>
        <p:spPr>
          <a:xfrm>
            <a:off x="4393298" y="2570540"/>
            <a:ext cx="223610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b="1" i="0" dirty="0">
                <a:solidFill>
                  <a:schemeClr val="tx1"/>
                </a:solidFill>
                <a:effectLst/>
                <a:latin typeface="Montserrat" panose="00000500000000000000" pitchFamily="2" charset="-52"/>
              </a:rPr>
              <a:t>Учебные заведения</a:t>
            </a:r>
            <a:r>
              <a:rPr lang="ru-RU" b="0" i="0" dirty="0">
                <a:solidFill>
                  <a:schemeClr val="tx1"/>
                </a:solidFill>
                <a:effectLst/>
                <a:latin typeface="Montserrat" panose="00000500000000000000" pitchFamily="2" charset="-52"/>
              </a:rPr>
              <a:t> не имеют практических </a:t>
            </a:r>
            <a:r>
              <a:rPr lang="ru-RU" b="0" i="0" dirty="0" err="1">
                <a:solidFill>
                  <a:schemeClr val="tx1"/>
                </a:solidFill>
                <a:effectLst/>
                <a:latin typeface="Montserrat" panose="00000500000000000000" pitchFamily="2" charset="-52"/>
              </a:rPr>
              <a:t>IoT</a:t>
            </a:r>
            <a:r>
              <a:rPr lang="ru-RU" b="0" i="0" dirty="0">
                <a:solidFill>
                  <a:schemeClr val="tx1"/>
                </a:solidFill>
                <a:effectLst/>
                <a:latin typeface="Montserrat" panose="00000500000000000000" pitchFamily="2" charset="-52"/>
              </a:rPr>
              <a:t>-курсов.</a:t>
            </a:r>
          </a:p>
        </p:txBody>
      </p:sp>
      <p:cxnSp>
        <p:nvCxnSpPr>
          <p:cNvPr id="5" name="Прямая со стрелкой 4">
            <a:extLst>
              <a:ext uri="{FF2B5EF4-FFF2-40B4-BE49-F238E27FC236}">
                <a16:creationId xmlns:a16="http://schemas.microsoft.com/office/drawing/2014/main" id="{073A1FFD-B536-4D62-95AD-35BFA527DE28}"/>
              </a:ext>
            </a:extLst>
          </p:cNvPr>
          <p:cNvCxnSpPr>
            <a:cxnSpLocks/>
          </p:cNvCxnSpPr>
          <p:nvPr/>
        </p:nvCxnSpPr>
        <p:spPr>
          <a:xfrm>
            <a:off x="4198620" y="2401960"/>
            <a:ext cx="4660126" cy="474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Прямая со стрелкой 9">
            <a:extLst>
              <a:ext uri="{FF2B5EF4-FFF2-40B4-BE49-F238E27FC236}">
                <a16:creationId xmlns:a16="http://schemas.microsoft.com/office/drawing/2014/main" id="{BD20975D-6DD6-4538-904C-CC2D494AF1A5}"/>
              </a:ext>
            </a:extLst>
          </p:cNvPr>
          <p:cNvCxnSpPr/>
          <p:nvPr/>
        </p:nvCxnSpPr>
        <p:spPr>
          <a:xfrm flipV="1">
            <a:off x="4206240" y="146912"/>
            <a:ext cx="0" cy="22671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Прямая со стрелкой 13">
            <a:extLst>
              <a:ext uri="{FF2B5EF4-FFF2-40B4-BE49-F238E27FC236}">
                <a16:creationId xmlns:a16="http://schemas.microsoft.com/office/drawing/2014/main" id="{E70A13AB-EA28-4D10-9860-D30B887D0B9E}"/>
              </a:ext>
            </a:extLst>
          </p:cNvPr>
          <p:cNvCxnSpPr/>
          <p:nvPr/>
        </p:nvCxnSpPr>
        <p:spPr>
          <a:xfrm>
            <a:off x="4206240" y="2414016"/>
            <a:ext cx="0" cy="207751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Прямая со стрелкой 15">
            <a:extLst>
              <a:ext uri="{FF2B5EF4-FFF2-40B4-BE49-F238E27FC236}">
                <a16:creationId xmlns:a16="http://schemas.microsoft.com/office/drawing/2014/main" id="{B013DD44-B1F4-48E6-B622-6BD530657E00}"/>
              </a:ext>
            </a:extLst>
          </p:cNvPr>
          <p:cNvCxnSpPr>
            <a:cxnSpLocks/>
          </p:cNvCxnSpPr>
          <p:nvPr/>
        </p:nvCxnSpPr>
        <p:spPr>
          <a:xfrm flipH="1" flipV="1">
            <a:off x="277634" y="2388616"/>
            <a:ext cx="3928607" cy="180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5124" name="Picture 4" descr="Picture background">
            <a:extLst>
              <a:ext uri="{FF2B5EF4-FFF2-40B4-BE49-F238E27FC236}">
                <a16:creationId xmlns:a16="http://schemas.microsoft.com/office/drawing/2014/main" id="{BF901F4F-6339-4F53-8A14-F70CCC023A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61" y="724833"/>
            <a:ext cx="1839529" cy="1361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52820F73-56AC-4504-9F0B-F0B78EA4D5E6}"/>
              </a:ext>
            </a:extLst>
          </p:cNvPr>
          <p:cNvSpPr txBox="1"/>
          <p:nvPr/>
        </p:nvSpPr>
        <p:spPr>
          <a:xfrm>
            <a:off x="8452349" y="4781486"/>
            <a:ext cx="64335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Montserrat SemiBold"/>
              </a:rPr>
              <a:t>8</a:t>
            </a: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Google Shape;112;p21"/>
          <p:cNvPicPr preferRelativeResize="0"/>
          <p:nvPr/>
        </p:nvPicPr>
        <p:blipFill rotWithShape="1">
          <a:blip r:embed="rId3">
            <a:alphaModFix/>
          </a:blip>
          <a:srcRect l="16633" t="34638" r="14519" b="37094"/>
          <a:stretch/>
        </p:blipFill>
        <p:spPr>
          <a:xfrm>
            <a:off x="7076412" y="146912"/>
            <a:ext cx="1679785" cy="689725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21"/>
          <p:cNvSpPr txBox="1"/>
          <p:nvPr/>
        </p:nvSpPr>
        <p:spPr>
          <a:xfrm>
            <a:off x="246581" y="84583"/>
            <a:ext cx="8366400" cy="109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Бизнес-модель</a:t>
            </a:r>
            <a:endParaRPr sz="1800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D188E61-03F5-4FF0-BE90-0D3B7094E6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00" y="4098663"/>
            <a:ext cx="1143000" cy="9906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B026C2F-787A-42E6-BE87-C044B614BB2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77108" y="879787"/>
            <a:ext cx="3398608" cy="296618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BD18757-E7A6-4421-ACE7-58FA07A4D4E5}"/>
              </a:ext>
            </a:extLst>
          </p:cNvPr>
          <p:cNvSpPr txBox="1"/>
          <p:nvPr/>
        </p:nvSpPr>
        <p:spPr>
          <a:xfrm>
            <a:off x="7308215" y="2160778"/>
            <a:ext cx="1555636" cy="3067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Подписка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C926176-E37C-4AFD-B242-316FB455CB1C}"/>
              </a:ext>
            </a:extLst>
          </p:cNvPr>
          <p:cNvSpPr txBox="1"/>
          <p:nvPr/>
        </p:nvSpPr>
        <p:spPr>
          <a:xfrm>
            <a:off x="5752579" y="1711060"/>
            <a:ext cx="1555636" cy="3067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Платформа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E407D7B-9E73-4AA9-8CE9-8CE577CF3263}"/>
              </a:ext>
            </a:extLst>
          </p:cNvPr>
          <p:cNvSpPr txBox="1"/>
          <p:nvPr/>
        </p:nvSpPr>
        <p:spPr>
          <a:xfrm>
            <a:off x="5950882" y="2774316"/>
            <a:ext cx="1555636" cy="3067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Услуги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C27960C-AD09-4FAB-8998-B3780597921A}"/>
              </a:ext>
            </a:extLst>
          </p:cNvPr>
          <p:cNvSpPr txBox="1"/>
          <p:nvPr/>
        </p:nvSpPr>
        <p:spPr>
          <a:xfrm>
            <a:off x="507576" y="887778"/>
            <a:ext cx="4572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1200" b="1" i="0" dirty="0">
                <a:solidFill>
                  <a:schemeClr val="bg1"/>
                </a:solidFill>
                <a:effectLst/>
                <a:latin typeface="Montserrat" panose="00000500000000000000" pitchFamily="2" charset="-52"/>
              </a:rPr>
              <a:t>1. Подписка</a:t>
            </a:r>
          </a:p>
          <a:p>
            <a:pPr algn="l"/>
            <a:r>
              <a:rPr lang="ru-RU" sz="1200" b="0" i="0" dirty="0">
                <a:solidFill>
                  <a:schemeClr val="bg1"/>
                </a:solidFill>
                <a:effectLst/>
                <a:latin typeface="Montserrat" panose="00000500000000000000" pitchFamily="2" charset="-52"/>
              </a:rPr>
              <a:t> </a:t>
            </a:r>
            <a:r>
              <a:rPr lang="ru-RU" sz="1200" b="1" i="0" dirty="0">
                <a:solidFill>
                  <a:schemeClr val="bg1"/>
                </a:solidFill>
                <a:effectLst/>
                <a:latin typeface="Montserrat" panose="00000500000000000000" pitchFamily="2" charset="-52"/>
              </a:rPr>
              <a:t>Доступ к платформе</a:t>
            </a:r>
            <a:r>
              <a:rPr lang="ru-RU" sz="1200" b="0" i="0" dirty="0">
                <a:solidFill>
                  <a:schemeClr val="bg1"/>
                </a:solidFill>
                <a:effectLst/>
                <a:latin typeface="Montserrat" panose="00000500000000000000" pitchFamily="2" charset="-52"/>
              </a:rPr>
              <a:t>:</a:t>
            </a:r>
          </a:p>
          <a:p>
            <a:pPr algn="l"/>
            <a:r>
              <a:rPr lang="ru-RU" sz="1200" b="1" i="0" dirty="0">
                <a:solidFill>
                  <a:schemeClr val="bg1"/>
                </a:solidFill>
                <a:effectLst/>
                <a:latin typeface="Montserrat" panose="00000500000000000000" pitchFamily="2" charset="-52"/>
              </a:rPr>
              <a:t>Ежемесячная</a:t>
            </a:r>
            <a:r>
              <a:rPr lang="ru-RU" sz="1200" b="0" i="0" dirty="0">
                <a:solidFill>
                  <a:schemeClr val="bg1"/>
                </a:solidFill>
                <a:effectLst/>
                <a:latin typeface="Montserrat" panose="00000500000000000000" pitchFamily="2" charset="-52"/>
              </a:rPr>
              <a:t>:</a:t>
            </a:r>
            <a:endParaRPr lang="en-US" sz="1200" b="0" i="0" dirty="0">
              <a:solidFill>
                <a:schemeClr val="bg1"/>
              </a:solidFill>
              <a:effectLst/>
              <a:latin typeface="Montserrat" panose="00000500000000000000" pitchFamily="2" charset="-52"/>
            </a:endParaRPr>
          </a:p>
          <a:p>
            <a:pPr algn="l"/>
            <a:r>
              <a:rPr lang="ru-RU" sz="1200" b="1" i="0" dirty="0">
                <a:solidFill>
                  <a:schemeClr val="bg1"/>
                </a:solidFill>
                <a:effectLst/>
                <a:latin typeface="Montserrat" panose="00000500000000000000" pitchFamily="2" charset="-52"/>
              </a:rPr>
              <a:t>Годовая</a:t>
            </a:r>
            <a:r>
              <a:rPr lang="ru-RU" sz="1200" b="0" i="0" dirty="0">
                <a:solidFill>
                  <a:schemeClr val="bg1"/>
                </a:solidFill>
                <a:effectLst/>
                <a:latin typeface="Montserrat" panose="00000500000000000000" pitchFamily="2" charset="-52"/>
              </a:rPr>
              <a:t>:</a:t>
            </a:r>
            <a:endParaRPr lang="en-US" sz="1200" b="0" i="0" dirty="0">
              <a:solidFill>
                <a:schemeClr val="bg1"/>
              </a:solidFill>
              <a:effectLst/>
              <a:latin typeface="Montserrat" panose="00000500000000000000" pitchFamily="2" charset="-52"/>
            </a:endParaRPr>
          </a:p>
          <a:p>
            <a:pPr algn="l"/>
            <a:r>
              <a:rPr lang="ru-RU" sz="1200" b="1" i="0" dirty="0">
                <a:solidFill>
                  <a:schemeClr val="bg1"/>
                </a:solidFill>
                <a:effectLst/>
                <a:latin typeface="Montserrat" panose="00000500000000000000" pitchFamily="2" charset="-52"/>
              </a:rPr>
              <a:t>Многоуровневая</a:t>
            </a:r>
            <a:r>
              <a:rPr lang="ru-RU" sz="1200" b="0" i="0" dirty="0">
                <a:solidFill>
                  <a:schemeClr val="bg1"/>
                </a:solidFill>
                <a:effectLst/>
                <a:latin typeface="Montserrat" panose="00000500000000000000" pitchFamily="2" charset="-52"/>
              </a:rPr>
              <a:t>: Тарифы от базового (10 устройств) до премиум (AI + цифровые двойники).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3B55512-CF34-44D4-B342-9799BE2B0AF8}"/>
              </a:ext>
            </a:extLst>
          </p:cNvPr>
          <p:cNvSpPr txBox="1"/>
          <p:nvPr/>
        </p:nvSpPr>
        <p:spPr>
          <a:xfrm>
            <a:off x="64099" y="2189540"/>
            <a:ext cx="4572000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b="1" i="0" dirty="0">
                <a:solidFill>
                  <a:schemeClr val="bg1"/>
                </a:solidFill>
                <a:effectLst/>
                <a:latin typeface="DeepSeek-CJK-patch"/>
              </a:rPr>
              <a:t>2. Платформа под ключ</a:t>
            </a:r>
          </a:p>
          <a:p>
            <a:pPr algn="l"/>
            <a:r>
              <a:rPr lang="ru-RU" b="0" i="0" dirty="0">
                <a:solidFill>
                  <a:schemeClr val="bg1"/>
                </a:solidFill>
                <a:effectLst/>
                <a:latin typeface="DeepSeek-CJK-patch"/>
              </a:rPr>
              <a:t> </a:t>
            </a:r>
            <a:r>
              <a:rPr lang="ru-RU" b="1" i="0" dirty="0">
                <a:solidFill>
                  <a:schemeClr val="bg1"/>
                </a:solidFill>
                <a:effectLst/>
                <a:latin typeface="DeepSeek-CJK-patch"/>
              </a:rPr>
              <a:t>Индивидуальные решения</a:t>
            </a:r>
            <a:r>
              <a:rPr lang="ru-RU" b="0" i="0" dirty="0">
                <a:solidFill>
                  <a:schemeClr val="bg1"/>
                </a:solidFill>
                <a:effectLst/>
                <a:latin typeface="DeepSeek-CJK-patch"/>
              </a:rPr>
              <a:t>:</a:t>
            </a:r>
          </a:p>
          <a:p>
            <a:pPr algn="l"/>
            <a:r>
              <a:rPr lang="ru-RU" b="1" i="0" dirty="0">
                <a:solidFill>
                  <a:schemeClr val="bg1"/>
                </a:solidFill>
                <a:effectLst/>
                <a:latin typeface="DeepSeek-CJK-patch"/>
              </a:rPr>
              <a:t>Разовая разработка</a:t>
            </a:r>
            <a:endParaRPr lang="en-US" b="0" i="0" dirty="0">
              <a:solidFill>
                <a:schemeClr val="bg1"/>
              </a:solidFill>
              <a:effectLst/>
              <a:latin typeface="DeepSeek-CJK-patch"/>
            </a:endParaRPr>
          </a:p>
          <a:p>
            <a:pPr algn="l"/>
            <a:r>
              <a:rPr lang="ru-RU" b="1" i="0" dirty="0">
                <a:solidFill>
                  <a:schemeClr val="bg1"/>
                </a:solidFill>
                <a:effectLst/>
                <a:latin typeface="DeepSeek-CJK-patch"/>
              </a:rPr>
              <a:t>Лицензирование</a:t>
            </a:r>
            <a:endParaRPr lang="ru-RU" b="0" i="0" dirty="0">
              <a:solidFill>
                <a:schemeClr val="bg1"/>
              </a:solidFill>
              <a:effectLst/>
              <a:latin typeface="DeepSeek-CJK-patch"/>
            </a:endParaRPr>
          </a:p>
          <a:p>
            <a:pPr algn="l"/>
            <a:r>
              <a:rPr lang="ru-RU" b="1" i="0" dirty="0">
                <a:solidFill>
                  <a:schemeClr val="bg1"/>
                </a:solidFill>
                <a:effectLst/>
                <a:latin typeface="DeepSeek-CJK-patch"/>
              </a:rPr>
              <a:t>Обслуживание</a:t>
            </a:r>
            <a:endParaRPr lang="ru-RU" b="0" i="0" dirty="0">
              <a:solidFill>
                <a:schemeClr val="bg1"/>
              </a:solidFill>
              <a:effectLst/>
              <a:latin typeface="DeepSeek-CJK-patch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5F69CE1-3225-4AA5-B580-DE4F4A81E14E}"/>
              </a:ext>
            </a:extLst>
          </p:cNvPr>
          <p:cNvSpPr txBox="1"/>
          <p:nvPr/>
        </p:nvSpPr>
        <p:spPr>
          <a:xfrm>
            <a:off x="2792619" y="2571750"/>
            <a:ext cx="3233327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b="1" i="0" dirty="0">
                <a:solidFill>
                  <a:schemeClr val="bg1"/>
                </a:solidFill>
                <a:effectLst/>
                <a:latin typeface="DeepSeek-CJK-patch"/>
              </a:rPr>
              <a:t>3. Дополнительные услуги</a:t>
            </a:r>
          </a:p>
          <a:p>
            <a:pPr algn="l"/>
            <a:r>
              <a:rPr lang="ru-RU" b="0" i="0" dirty="0">
                <a:solidFill>
                  <a:schemeClr val="bg1"/>
                </a:solidFill>
                <a:effectLst/>
                <a:latin typeface="DeepSeek-CJK-patch"/>
              </a:rPr>
              <a:t> </a:t>
            </a:r>
            <a:r>
              <a:rPr lang="ru-RU" b="1" i="0" dirty="0">
                <a:solidFill>
                  <a:schemeClr val="bg1"/>
                </a:solidFill>
                <a:effectLst/>
                <a:latin typeface="DeepSeek-CJK-patch"/>
              </a:rPr>
              <a:t>Обучение и интеграция</a:t>
            </a:r>
            <a:r>
              <a:rPr lang="ru-RU" b="0" i="0" dirty="0">
                <a:solidFill>
                  <a:schemeClr val="bg1"/>
                </a:solidFill>
                <a:effectLst/>
                <a:latin typeface="DeepSeek-CJK-patch"/>
              </a:rPr>
              <a:t>:</a:t>
            </a:r>
          </a:p>
          <a:p>
            <a:pPr algn="l"/>
            <a:r>
              <a:rPr lang="ru-RU" b="0" i="0" dirty="0">
                <a:solidFill>
                  <a:schemeClr val="bg1"/>
                </a:solidFill>
                <a:effectLst/>
                <a:latin typeface="DeepSeek-CJK-patch"/>
              </a:rPr>
              <a:t>Курсы.</a:t>
            </a:r>
          </a:p>
          <a:p>
            <a:pPr algn="l"/>
            <a:r>
              <a:rPr lang="ru-RU" b="0" i="0" dirty="0">
                <a:solidFill>
                  <a:schemeClr val="bg1"/>
                </a:solidFill>
                <a:effectLst/>
                <a:latin typeface="DeepSeek-CJK-patch"/>
              </a:rPr>
              <a:t>Консалтинг.</a:t>
            </a:r>
          </a:p>
          <a:p>
            <a:pPr algn="l"/>
            <a:r>
              <a:rPr lang="ru-RU" b="0" i="0" dirty="0">
                <a:solidFill>
                  <a:schemeClr val="bg1"/>
                </a:solidFill>
                <a:effectLst/>
                <a:latin typeface="DeepSeek-CJK-patch"/>
              </a:rPr>
              <a:t>Интеграция с ERP/CRM.</a:t>
            </a: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7D598750-9354-4F8C-9EF1-2D3C8055CD7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0936032"/>
              </p:ext>
            </p:extLst>
          </p:nvPr>
        </p:nvGraphicFramePr>
        <p:xfrm>
          <a:off x="173711" y="1080510"/>
          <a:ext cx="4907254" cy="1874520"/>
        </p:xfrm>
        <a:graphic>
          <a:graphicData uri="http://schemas.openxmlformats.org/drawingml/2006/table">
            <a:tbl>
              <a:tblPr/>
              <a:tblGrid>
                <a:gridCol w="1309489">
                  <a:extLst>
                    <a:ext uri="{9D8B030D-6E8A-4147-A177-3AD203B41FA5}">
                      <a16:colId xmlns:a16="http://schemas.microsoft.com/office/drawing/2014/main" val="2328799755"/>
                    </a:ext>
                  </a:extLst>
                </a:gridCol>
                <a:gridCol w="972000">
                  <a:extLst>
                    <a:ext uri="{9D8B030D-6E8A-4147-A177-3AD203B41FA5}">
                      <a16:colId xmlns:a16="http://schemas.microsoft.com/office/drawing/2014/main" val="2368711814"/>
                    </a:ext>
                  </a:extLst>
                </a:gridCol>
                <a:gridCol w="1101765">
                  <a:extLst>
                    <a:ext uri="{9D8B030D-6E8A-4147-A177-3AD203B41FA5}">
                      <a16:colId xmlns:a16="http://schemas.microsoft.com/office/drawing/2014/main" val="1477148259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635758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Montserrat" panose="00000500000000000000" pitchFamily="2" charset="-52"/>
                        </a:rPr>
                        <a:t>Тарифный план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>
                          <a:latin typeface="Montserrat" panose="00000500000000000000" pitchFamily="2" charset="-52"/>
                        </a:rPr>
                        <a:t>Количество устройств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Montserrat" panose="00000500000000000000" pitchFamily="2" charset="-52"/>
                        </a:rPr>
                        <a:t>Месячная стоимость (</a:t>
                      </a:r>
                      <a:r>
                        <a:rPr lang="en-US" sz="1100" dirty="0">
                          <a:latin typeface="Montserrat" panose="00000500000000000000" pitchFamily="2" charset="-52"/>
                        </a:rPr>
                        <a:t>RUB)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Montserrat" panose="00000500000000000000" pitchFamily="2" charset="-52"/>
                        </a:rPr>
                        <a:t>Годовая стоимость (</a:t>
                      </a:r>
                      <a:r>
                        <a:rPr lang="en-US" sz="1100" dirty="0">
                          <a:latin typeface="Montserrat" panose="00000500000000000000" pitchFamily="2" charset="-52"/>
                        </a:rPr>
                        <a:t>USD)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818986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100" b="1" dirty="0">
                          <a:latin typeface="Montserrat" panose="00000500000000000000" pitchFamily="2" charset="-52"/>
                        </a:rPr>
                        <a:t>Базовый</a:t>
                      </a:r>
                      <a:endParaRPr lang="ru-RU" sz="1100" dirty="0">
                        <a:latin typeface="Montserrat" panose="00000500000000000000" pitchFamily="2" charset="-52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>
                          <a:latin typeface="Montserrat" panose="00000500000000000000" pitchFamily="2" charset="-52"/>
                        </a:rPr>
                        <a:t>до 10 устройств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latin typeface="Montserrat" panose="00000500000000000000" pitchFamily="2" charset="-52"/>
                        </a:rPr>
                        <a:t>840 </a:t>
                      </a:r>
                      <a:r>
                        <a:rPr lang="ru-RU" sz="1100" b="1" dirty="0">
                          <a:latin typeface="Montserrat" panose="00000500000000000000" pitchFamily="2" charset="-52"/>
                        </a:rPr>
                        <a:t>р.</a:t>
                      </a:r>
                      <a:endParaRPr lang="en-US" sz="1100" b="1" dirty="0">
                        <a:latin typeface="Montserrat" panose="00000500000000000000" pitchFamily="2" charset="-52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1" dirty="0">
                          <a:latin typeface="Montserrat" panose="00000500000000000000" pitchFamily="2" charset="-52"/>
                        </a:rPr>
                        <a:t>840 × 12 × 0.9 = 9072 р.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736335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100" b="1">
                          <a:latin typeface="Montserrat" panose="00000500000000000000" pitchFamily="2" charset="-52"/>
                        </a:rPr>
                        <a:t>Стандартный</a:t>
                      </a:r>
                      <a:endParaRPr lang="ru-RU" sz="1100">
                        <a:latin typeface="Montserrat" panose="00000500000000000000" pitchFamily="2" charset="-52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>
                          <a:latin typeface="Montserrat" panose="00000500000000000000" pitchFamily="2" charset="-52"/>
                        </a:rPr>
                        <a:t>до 25 устройств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latin typeface="Montserrat" panose="00000500000000000000" pitchFamily="2" charset="-52"/>
                        </a:rPr>
                        <a:t>1 680 </a:t>
                      </a:r>
                      <a:r>
                        <a:rPr lang="ru-RU" sz="1100" b="1" dirty="0">
                          <a:latin typeface="Montserrat" panose="00000500000000000000" pitchFamily="2" charset="-52"/>
                        </a:rPr>
                        <a:t>р.</a:t>
                      </a:r>
                      <a:endParaRPr lang="en-US" sz="1100" b="1" dirty="0">
                        <a:latin typeface="Montserrat" panose="00000500000000000000" pitchFamily="2" charset="-52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1" dirty="0">
                          <a:latin typeface="Montserrat" panose="00000500000000000000" pitchFamily="2" charset="-52"/>
                        </a:rPr>
                        <a:t>1680 × 12 × 0.9 = 18 144 р.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442148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100" b="1" dirty="0">
                          <a:latin typeface="Montserrat" panose="00000500000000000000" pitchFamily="2" charset="-52"/>
                        </a:rPr>
                        <a:t>Премиум</a:t>
                      </a:r>
                      <a:endParaRPr lang="ru-RU" sz="1100" dirty="0">
                        <a:latin typeface="Montserrat" panose="00000500000000000000" pitchFamily="2" charset="-52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>
                          <a:latin typeface="Montserrat" panose="00000500000000000000" pitchFamily="2" charset="-52"/>
                        </a:rPr>
                        <a:t>до 50 устройств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latin typeface="Montserrat" panose="00000500000000000000" pitchFamily="2" charset="-52"/>
                        </a:rPr>
                        <a:t>2 520 </a:t>
                      </a:r>
                      <a:r>
                        <a:rPr lang="ru-RU" sz="1100" b="1" dirty="0">
                          <a:latin typeface="Montserrat" panose="00000500000000000000" pitchFamily="2" charset="-52"/>
                        </a:rPr>
                        <a:t>р.</a:t>
                      </a:r>
                      <a:endParaRPr lang="en-US" sz="1100" b="1" dirty="0">
                        <a:latin typeface="Montserrat" panose="00000500000000000000" pitchFamily="2" charset="-52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1" dirty="0">
                          <a:latin typeface="Montserrat" panose="00000500000000000000" pitchFamily="2" charset="-52"/>
                        </a:rPr>
                        <a:t>2520 × 12 × 0.9 = 27 216 р.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0413208"/>
                  </a:ext>
                </a:extLst>
              </a:tr>
            </a:tbl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0B07FAC9-4371-4BB8-8837-ADC9C0B491C1}"/>
              </a:ext>
            </a:extLst>
          </p:cNvPr>
          <p:cNvSpPr txBox="1"/>
          <p:nvPr/>
        </p:nvSpPr>
        <p:spPr>
          <a:xfrm>
            <a:off x="8452349" y="4781486"/>
            <a:ext cx="64335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Montserrat SemiBold"/>
              </a:rPr>
              <a:t>9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Google Shape;118;p22"/>
          <p:cNvPicPr preferRelativeResize="0"/>
          <p:nvPr/>
        </p:nvPicPr>
        <p:blipFill rotWithShape="1">
          <a:blip r:embed="rId3">
            <a:alphaModFix/>
          </a:blip>
          <a:srcRect l="16633" t="34638" r="14519" b="37094"/>
          <a:stretch/>
        </p:blipFill>
        <p:spPr>
          <a:xfrm>
            <a:off x="7076412" y="146912"/>
            <a:ext cx="1679785" cy="689725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22"/>
          <p:cNvSpPr txBox="1"/>
          <p:nvPr/>
        </p:nvSpPr>
        <p:spPr>
          <a:xfrm>
            <a:off x="213530" y="146912"/>
            <a:ext cx="8366400" cy="109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Traction (Измерение прогресса)</a:t>
            </a:r>
            <a:endParaRPr sz="1800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24D8BDF-3D2B-44CC-B13B-B2FFC4FC1A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00" y="4098663"/>
            <a:ext cx="1143000" cy="9906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CDCC130-75D4-45DC-8699-7E6B44FFADB7}"/>
              </a:ext>
            </a:extLst>
          </p:cNvPr>
          <p:cNvSpPr txBox="1"/>
          <p:nvPr/>
        </p:nvSpPr>
        <p:spPr>
          <a:xfrm>
            <a:off x="213529" y="836637"/>
            <a:ext cx="4729229" cy="32932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404040"/>
                </a:solidFill>
                <a:latin typeface="Montserrat" panose="00000500000000000000" pitchFamily="2" charset="-52"/>
              </a:rPr>
              <a:t>✅ </a:t>
            </a:r>
            <a:r>
              <a:rPr lang="ru-RU" b="1" dirty="0">
                <a:solidFill>
                  <a:srgbClr val="404040"/>
                </a:solidFill>
                <a:latin typeface="Montserrat" panose="00000500000000000000" pitchFamily="2" charset="-52"/>
              </a:rPr>
              <a:t>Пилоты</a:t>
            </a:r>
            <a:r>
              <a:rPr lang="ru-RU" dirty="0">
                <a:solidFill>
                  <a:srgbClr val="404040"/>
                </a:solidFill>
                <a:latin typeface="Montserrat" panose="00000500000000000000" pitchFamily="2" charset="-52"/>
              </a:rPr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404040"/>
                </a:solidFill>
                <a:latin typeface="Montserrat" panose="00000500000000000000" pitchFamily="2" charset="-52"/>
              </a:rPr>
              <a:t>Внедрение в </a:t>
            </a:r>
            <a:r>
              <a:rPr lang="ru-RU" sz="2400" b="1" dirty="0">
                <a:solidFill>
                  <a:srgbClr val="404040"/>
                </a:solidFill>
                <a:latin typeface="Montserrat" panose="00000500000000000000" pitchFamily="2" charset="-52"/>
              </a:rPr>
              <a:t>3</a:t>
            </a:r>
            <a:r>
              <a:rPr lang="ru-RU" dirty="0">
                <a:solidFill>
                  <a:srgbClr val="404040"/>
                </a:solidFill>
                <a:latin typeface="Montserrat" panose="00000500000000000000" pitchFamily="2" charset="-52"/>
              </a:rPr>
              <a:t> учебных заведения.</a:t>
            </a:r>
          </a:p>
          <a:p>
            <a:endParaRPr lang="ru-RU" dirty="0">
              <a:solidFill>
                <a:srgbClr val="404040"/>
              </a:solidFill>
              <a:latin typeface="Montserrat" panose="00000500000000000000" pitchFamily="2" charset="-52"/>
            </a:endParaRPr>
          </a:p>
          <a:p>
            <a:pPr algn="l"/>
            <a:r>
              <a:rPr lang="ru-RU" b="0" i="0" dirty="0">
                <a:solidFill>
                  <a:srgbClr val="404040"/>
                </a:solidFill>
                <a:effectLst/>
                <a:latin typeface="Montserrat" panose="00000500000000000000" pitchFamily="2" charset="-52"/>
              </a:rPr>
              <a:t>✅ </a:t>
            </a:r>
            <a:r>
              <a:rPr lang="ru-RU" b="1" i="0" dirty="0">
                <a:solidFill>
                  <a:srgbClr val="404040"/>
                </a:solidFill>
                <a:effectLst/>
                <a:latin typeface="Montserrat" panose="00000500000000000000" pitchFamily="2" charset="-52"/>
              </a:rPr>
              <a:t>Тестирование</a:t>
            </a:r>
            <a:r>
              <a:rPr lang="ru-RU" b="0" i="0" dirty="0">
                <a:solidFill>
                  <a:srgbClr val="404040"/>
                </a:solidFill>
                <a:effectLst/>
                <a:latin typeface="Montserrat" panose="00000500000000000000" pitchFamily="2" charset="-52"/>
              </a:rPr>
              <a:t>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2400" b="1" i="0" dirty="0">
                <a:solidFill>
                  <a:srgbClr val="404040"/>
                </a:solidFill>
                <a:effectLst/>
                <a:latin typeface="Montserrat" panose="00000500000000000000" pitchFamily="2" charset="-52"/>
              </a:rPr>
              <a:t>50+ </a:t>
            </a:r>
            <a:r>
              <a:rPr lang="ru-RU" b="0" i="0" dirty="0">
                <a:solidFill>
                  <a:srgbClr val="404040"/>
                </a:solidFill>
                <a:effectLst/>
                <a:latin typeface="Montserrat" panose="00000500000000000000" pitchFamily="2" charset="-52"/>
              </a:rPr>
              <a:t>часов лабораторных испытаний.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404040"/>
                </a:solidFill>
                <a:effectLst/>
                <a:latin typeface="Montserrat" panose="00000500000000000000" pitchFamily="2" charset="-52"/>
              </a:rPr>
              <a:t>Демонстрационный запуск → </a:t>
            </a:r>
            <a:r>
              <a:rPr lang="ru-RU" sz="2400" b="1" i="0" dirty="0">
                <a:solidFill>
                  <a:srgbClr val="404040"/>
                </a:solidFill>
                <a:effectLst/>
                <a:latin typeface="Montserrat" panose="00000500000000000000" pitchFamily="2" charset="-52"/>
              </a:rPr>
              <a:t>30+</a:t>
            </a:r>
            <a:r>
              <a:rPr lang="ru-RU" b="0" i="0" dirty="0">
                <a:solidFill>
                  <a:srgbClr val="404040"/>
                </a:solidFill>
                <a:effectLst/>
                <a:latin typeface="Montserrat" panose="00000500000000000000" pitchFamily="2" charset="-52"/>
              </a:rPr>
              <a:t> учеников.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ru-RU" b="0" i="0" dirty="0">
              <a:solidFill>
                <a:srgbClr val="404040"/>
              </a:solidFill>
              <a:effectLst/>
              <a:latin typeface="Montserrat" panose="00000500000000000000" pitchFamily="2" charset="-52"/>
            </a:endParaRPr>
          </a:p>
          <a:p>
            <a:pPr algn="l"/>
            <a:r>
              <a:rPr lang="ru-RU" b="0" i="0" dirty="0">
                <a:solidFill>
                  <a:srgbClr val="404040"/>
                </a:solidFill>
                <a:effectLst/>
                <a:latin typeface="Montserrat" panose="00000500000000000000" pitchFamily="2" charset="-52"/>
              </a:rPr>
              <a:t>📈 </a:t>
            </a:r>
            <a:r>
              <a:rPr lang="ru-RU" b="1" i="0" dirty="0">
                <a:solidFill>
                  <a:srgbClr val="404040"/>
                </a:solidFill>
                <a:effectLst/>
                <a:latin typeface="Montserrat" panose="00000500000000000000" pitchFamily="2" charset="-52"/>
              </a:rPr>
              <a:t>Прогресс</a:t>
            </a:r>
            <a:r>
              <a:rPr lang="ru-RU" b="0" i="0" dirty="0">
                <a:solidFill>
                  <a:srgbClr val="404040"/>
                </a:solidFill>
                <a:effectLst/>
                <a:latin typeface="Montserrat" panose="00000500000000000000" pitchFamily="2" charset="-52"/>
              </a:rPr>
              <a:t>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2400" b="1" i="0" dirty="0">
                <a:solidFill>
                  <a:srgbClr val="404040"/>
                </a:solidFill>
                <a:effectLst/>
                <a:latin typeface="Montserrat" panose="00000500000000000000" pitchFamily="2" charset="-52"/>
              </a:rPr>
              <a:t>80% </a:t>
            </a:r>
            <a:r>
              <a:rPr lang="ru-RU" b="0" i="0" dirty="0">
                <a:solidFill>
                  <a:srgbClr val="404040"/>
                </a:solidFill>
                <a:effectLst/>
                <a:latin typeface="Montserrat" panose="00000500000000000000" pitchFamily="2" charset="-52"/>
              </a:rPr>
              <a:t>функционала готово (API, </a:t>
            </a:r>
            <a:r>
              <a:rPr lang="ru-RU" b="0" i="0" dirty="0" err="1">
                <a:solidFill>
                  <a:srgbClr val="404040"/>
                </a:solidFill>
                <a:effectLst/>
                <a:latin typeface="Montserrat" panose="00000500000000000000" pitchFamily="2" charset="-52"/>
              </a:rPr>
              <a:t>дашборды</a:t>
            </a:r>
            <a:r>
              <a:rPr lang="ru-RU" b="0" i="0" dirty="0">
                <a:solidFill>
                  <a:srgbClr val="404040"/>
                </a:solidFill>
                <a:effectLst/>
                <a:latin typeface="Montserrat" panose="00000500000000000000" pitchFamily="2" charset="-52"/>
              </a:rPr>
              <a:t>, сценарии).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404040"/>
                </a:solidFill>
                <a:effectLst/>
                <a:latin typeface="Montserrat" panose="00000500000000000000" pitchFamily="2" charset="-52"/>
              </a:rPr>
              <a:t>TRL 4: компоненты проверены в лаборатории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ru-RU" b="0" i="0" dirty="0">
              <a:solidFill>
                <a:srgbClr val="404040"/>
              </a:solidFill>
              <a:effectLst/>
              <a:latin typeface="Montserrat" panose="00000500000000000000" pitchFamily="2" charset="-52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83F0EB1-BFEB-4C83-87CB-6503BD2A1595}"/>
              </a:ext>
            </a:extLst>
          </p:cNvPr>
          <p:cNvSpPr txBox="1"/>
          <p:nvPr/>
        </p:nvSpPr>
        <p:spPr>
          <a:xfrm>
            <a:off x="4907729" y="3113981"/>
            <a:ext cx="4187971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b="0" i="0" dirty="0">
                <a:solidFill>
                  <a:srgbClr val="404040"/>
                </a:solidFill>
                <a:effectLst/>
                <a:latin typeface="Montserrat" panose="00000500000000000000" pitchFamily="2" charset="-52"/>
              </a:rPr>
              <a:t>✅ </a:t>
            </a:r>
            <a:r>
              <a:rPr lang="ru-RU" b="1" i="0" dirty="0">
                <a:solidFill>
                  <a:srgbClr val="404040"/>
                </a:solidFill>
                <a:effectLst/>
                <a:latin typeface="Montserrat" panose="00000500000000000000" pitchFamily="2" charset="-52"/>
              </a:rPr>
              <a:t>MVP платформы</a:t>
            </a:r>
            <a:r>
              <a:rPr lang="ru-RU" b="0" i="0" dirty="0">
                <a:solidFill>
                  <a:srgbClr val="404040"/>
                </a:solidFill>
                <a:effectLst/>
                <a:latin typeface="Montserrat" panose="00000500000000000000" pitchFamily="2" charset="-52"/>
              </a:rPr>
              <a:t>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404040"/>
                </a:solidFill>
                <a:latin typeface="Montserrat" panose="00000500000000000000" pitchFamily="2" charset="-52"/>
              </a:rPr>
              <a:t>Платформа функционирует</a:t>
            </a:r>
            <a:r>
              <a:rPr lang="ru-RU" b="0" i="0" dirty="0">
                <a:solidFill>
                  <a:srgbClr val="404040"/>
                </a:solidFill>
                <a:effectLst/>
                <a:latin typeface="Montserrat" panose="00000500000000000000" pitchFamily="2" charset="-52"/>
              </a:rPr>
              <a:t>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404040"/>
                </a:solidFill>
                <a:effectLst/>
                <a:latin typeface="Montserrat" panose="00000500000000000000" pitchFamily="2" charset="-52"/>
              </a:rPr>
              <a:t>Макет умного дома: датчики, контроллеры, интерфейс управления.</a:t>
            </a:r>
          </a:p>
          <a:p>
            <a:br>
              <a:rPr lang="ru-RU" dirty="0"/>
            </a:br>
            <a:endParaRPr lang="ru-RU" dirty="0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01563556-4790-47B7-8798-4E5DCAD601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7759" y="757965"/>
            <a:ext cx="3387171" cy="2249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B5DA5BE-801B-42D6-BA05-F2D4EDCD329E}"/>
              </a:ext>
            </a:extLst>
          </p:cNvPr>
          <p:cNvSpPr txBox="1"/>
          <p:nvPr/>
        </p:nvSpPr>
        <p:spPr>
          <a:xfrm>
            <a:off x="8452349" y="4781486"/>
            <a:ext cx="64335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latin typeface="Montserrat SemiBold"/>
              </a:rPr>
              <a:t>10</a:t>
            </a: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F507D3FA-E64A-4E4B-977D-A303B5DD73DC}"/>
              </a:ext>
            </a:extLst>
          </p:cNvPr>
          <p:cNvSpPr/>
          <p:nvPr/>
        </p:nvSpPr>
        <p:spPr>
          <a:xfrm>
            <a:off x="0" y="1236936"/>
            <a:ext cx="9144000" cy="2622303"/>
          </a:xfrm>
          <a:prstGeom prst="rect">
            <a:avLst/>
          </a:prstGeom>
          <a:solidFill>
            <a:srgbClr val="3D47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4" name="Google Shape;124;p23"/>
          <p:cNvPicPr preferRelativeResize="0"/>
          <p:nvPr/>
        </p:nvPicPr>
        <p:blipFill rotWithShape="1">
          <a:blip r:embed="rId3">
            <a:alphaModFix/>
          </a:blip>
          <a:srcRect l="16633" t="34638" r="14519" b="37094"/>
          <a:stretch/>
        </p:blipFill>
        <p:spPr>
          <a:xfrm>
            <a:off x="7076412" y="146912"/>
            <a:ext cx="1679785" cy="689725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23"/>
          <p:cNvSpPr txBox="1"/>
          <p:nvPr/>
        </p:nvSpPr>
        <p:spPr>
          <a:xfrm>
            <a:off x="224547" y="143437"/>
            <a:ext cx="8366400" cy="109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Дорожная карта</a:t>
            </a:r>
            <a:endParaRPr sz="1800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927827E-D657-456B-95A3-A7654121DC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00" y="4098663"/>
            <a:ext cx="1143000" cy="990600"/>
          </a:xfrm>
          <a:prstGeom prst="rect">
            <a:avLst/>
          </a:prstGeom>
        </p:spPr>
      </p:pic>
      <p:pic>
        <p:nvPicPr>
          <p:cNvPr id="7176" name="Picture 8">
            <a:extLst>
              <a:ext uri="{FF2B5EF4-FFF2-40B4-BE49-F238E27FC236}">
                <a16:creationId xmlns:a16="http://schemas.microsoft.com/office/drawing/2014/main" id="{D65731F4-3EFE-4159-A293-97D8BD6098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7906" y="1264338"/>
            <a:ext cx="9259812" cy="2594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E20DA8D-22D3-4392-909A-A12131C3093D}"/>
              </a:ext>
            </a:extLst>
          </p:cNvPr>
          <p:cNvSpPr txBox="1"/>
          <p:nvPr/>
        </p:nvSpPr>
        <p:spPr>
          <a:xfrm>
            <a:off x="8452349" y="4781486"/>
            <a:ext cx="64335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latin typeface="Montserrat SemiBold"/>
              </a:rPr>
              <a:t>11</a:t>
            </a: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Google Shape;130;p24"/>
          <p:cNvPicPr preferRelativeResize="0"/>
          <p:nvPr/>
        </p:nvPicPr>
        <p:blipFill rotWithShape="1">
          <a:blip r:embed="rId3">
            <a:alphaModFix/>
          </a:blip>
          <a:srcRect l="16633" t="34638" r="14519" b="37094"/>
          <a:stretch/>
        </p:blipFill>
        <p:spPr>
          <a:xfrm>
            <a:off x="7076412" y="146912"/>
            <a:ext cx="1679785" cy="689725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24"/>
          <p:cNvSpPr txBox="1"/>
          <p:nvPr/>
        </p:nvSpPr>
        <p:spPr>
          <a:xfrm>
            <a:off x="136412" y="146912"/>
            <a:ext cx="8366400" cy="109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Команда</a:t>
            </a:r>
            <a:endParaRPr sz="1800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9A5F3EF-DE84-4D0F-A097-4F24104276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00" y="4098663"/>
            <a:ext cx="1143000" cy="9906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CDBC904-BAA1-4AAB-AC4A-C22D68A3B3CB}"/>
              </a:ext>
            </a:extLst>
          </p:cNvPr>
          <p:cNvSpPr txBox="1"/>
          <p:nvPr/>
        </p:nvSpPr>
        <p:spPr>
          <a:xfrm>
            <a:off x="172008" y="2898334"/>
            <a:ext cx="400593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b="1" i="0" dirty="0">
                <a:solidFill>
                  <a:srgbClr val="404040"/>
                </a:solidFill>
                <a:effectLst/>
                <a:latin typeface="Montserrat" panose="00000500000000000000" pitchFamily="2" charset="-52"/>
              </a:rPr>
              <a:t>Руководители</a:t>
            </a:r>
          </a:p>
          <a:p>
            <a:pPr algn="l"/>
            <a:r>
              <a:rPr lang="ru-RU" b="0" i="0" dirty="0">
                <a:solidFill>
                  <a:srgbClr val="404040"/>
                </a:solidFill>
                <a:effectLst/>
                <a:latin typeface="Montserrat" panose="00000500000000000000" pitchFamily="2" charset="-52"/>
              </a:rPr>
              <a:t>👨🏫 </a:t>
            </a:r>
            <a:r>
              <a:rPr lang="ru-RU" b="1" i="0" dirty="0">
                <a:solidFill>
                  <a:srgbClr val="404040"/>
                </a:solidFill>
                <a:effectLst/>
                <a:latin typeface="Montserrat" panose="00000500000000000000" pitchFamily="2" charset="-52"/>
              </a:rPr>
              <a:t>Преподаватели с опытом</a:t>
            </a:r>
            <a:r>
              <a:rPr lang="ru-RU" b="0" i="0" dirty="0">
                <a:solidFill>
                  <a:srgbClr val="404040"/>
                </a:solidFill>
                <a:effectLst/>
                <a:latin typeface="Montserrat" panose="00000500000000000000" pitchFamily="2" charset="-52"/>
              </a:rPr>
              <a:t>:</a:t>
            </a:r>
            <a:br>
              <a:rPr lang="ru-RU" b="0" i="0" dirty="0">
                <a:solidFill>
                  <a:srgbClr val="404040"/>
                </a:solidFill>
                <a:effectLst/>
                <a:latin typeface="Montserrat" panose="00000500000000000000" pitchFamily="2" charset="-52"/>
              </a:rPr>
            </a:br>
            <a:r>
              <a:rPr lang="ru-RU" b="0" i="0" dirty="0">
                <a:solidFill>
                  <a:srgbClr val="404040"/>
                </a:solidFill>
                <a:effectLst/>
                <a:latin typeface="Montserrat" panose="00000500000000000000" pitchFamily="2" charset="-52"/>
              </a:rPr>
              <a:t>→ Разработали</a:t>
            </a:r>
            <a:r>
              <a:rPr lang="ru-RU" b="1" dirty="0">
                <a:solidFill>
                  <a:srgbClr val="404040"/>
                </a:solidFill>
                <a:latin typeface="Montserrat" panose="00000500000000000000" pitchFamily="2" charset="-52"/>
              </a:rPr>
              <a:t> </a:t>
            </a:r>
            <a:r>
              <a:rPr lang="ru-RU" sz="1600" b="1" dirty="0">
                <a:solidFill>
                  <a:srgbClr val="404040"/>
                </a:solidFill>
                <a:latin typeface="Montserrat" panose="00000500000000000000" pitchFamily="2" charset="-52"/>
              </a:rPr>
              <a:t>10+</a:t>
            </a:r>
            <a:r>
              <a:rPr lang="ru-RU" b="1" i="0" dirty="0">
                <a:solidFill>
                  <a:srgbClr val="404040"/>
                </a:solidFill>
                <a:effectLst/>
                <a:latin typeface="Montserrat" panose="00000500000000000000" pitchFamily="2" charset="-52"/>
              </a:rPr>
              <a:t> образовательных программ</a:t>
            </a:r>
            <a:r>
              <a:rPr lang="ru-RU" b="0" i="0" dirty="0">
                <a:solidFill>
                  <a:srgbClr val="404040"/>
                </a:solidFill>
                <a:effectLst/>
                <a:latin typeface="Montserrat" panose="00000500000000000000" pitchFamily="2" charset="-52"/>
              </a:rPr>
              <a:t> по </a:t>
            </a:r>
            <a:r>
              <a:rPr lang="ru-RU" b="0" i="0" dirty="0" err="1">
                <a:solidFill>
                  <a:srgbClr val="404040"/>
                </a:solidFill>
                <a:effectLst/>
                <a:latin typeface="Montserrat" panose="00000500000000000000" pitchFamily="2" charset="-52"/>
              </a:rPr>
              <a:t>IoT</a:t>
            </a:r>
            <a:r>
              <a:rPr lang="ru-RU" b="0" i="0" dirty="0">
                <a:solidFill>
                  <a:srgbClr val="404040"/>
                </a:solidFill>
                <a:effectLst/>
                <a:latin typeface="Montserrat" panose="00000500000000000000" pitchFamily="2" charset="-52"/>
              </a:rPr>
              <a:t>.</a:t>
            </a:r>
            <a:br>
              <a:rPr lang="ru-RU" b="0" i="0" dirty="0">
                <a:solidFill>
                  <a:srgbClr val="404040"/>
                </a:solidFill>
                <a:effectLst/>
                <a:latin typeface="Montserrat" panose="00000500000000000000" pitchFamily="2" charset="-52"/>
              </a:rPr>
            </a:br>
            <a:endParaRPr lang="ru-RU" b="0" i="0" dirty="0">
              <a:solidFill>
                <a:srgbClr val="404040"/>
              </a:solidFill>
              <a:effectLst/>
              <a:latin typeface="Montserrat" panose="00000500000000000000" pitchFamily="2" charset="-52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49AE0C8-C3F3-4559-ADBB-625FEAE69CAA}"/>
              </a:ext>
            </a:extLst>
          </p:cNvPr>
          <p:cNvSpPr txBox="1"/>
          <p:nvPr/>
        </p:nvSpPr>
        <p:spPr>
          <a:xfrm>
            <a:off x="4447890" y="2943625"/>
            <a:ext cx="4572000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b="1" i="0" dirty="0">
                <a:solidFill>
                  <a:srgbClr val="404040"/>
                </a:solidFill>
                <a:effectLst/>
                <a:latin typeface="Montserrat" panose="00000500000000000000" pitchFamily="2" charset="-52"/>
              </a:rPr>
              <a:t>Команда ИТ-разработки</a:t>
            </a:r>
          </a:p>
          <a:p>
            <a:pPr algn="l"/>
            <a:r>
              <a:rPr lang="ru-RU" b="0" i="0" dirty="0">
                <a:solidFill>
                  <a:srgbClr val="404040"/>
                </a:solidFill>
                <a:effectLst/>
                <a:latin typeface="Montserrat" panose="00000500000000000000" pitchFamily="2" charset="-52"/>
              </a:rPr>
              <a:t>💻 </a:t>
            </a:r>
            <a:r>
              <a:rPr lang="ru-RU" b="1" i="0" dirty="0">
                <a:solidFill>
                  <a:srgbClr val="404040"/>
                </a:solidFill>
                <a:effectLst/>
                <a:latin typeface="Montserrat" panose="00000500000000000000" pitchFamily="2" charset="-52"/>
              </a:rPr>
              <a:t>Программисты с опытом</a:t>
            </a:r>
            <a:r>
              <a:rPr lang="ru-RU" b="0" i="0" dirty="0">
                <a:solidFill>
                  <a:srgbClr val="404040"/>
                </a:solidFill>
                <a:effectLst/>
                <a:latin typeface="Montserrat" panose="00000500000000000000" pitchFamily="2" charset="-52"/>
              </a:rPr>
              <a:t>:</a:t>
            </a:r>
            <a:br>
              <a:rPr lang="ru-RU" b="0" i="0" dirty="0">
                <a:solidFill>
                  <a:srgbClr val="404040"/>
                </a:solidFill>
                <a:effectLst/>
                <a:latin typeface="Montserrat" panose="00000500000000000000" pitchFamily="2" charset="-52"/>
              </a:rPr>
            </a:br>
            <a:r>
              <a:rPr lang="ru-RU" b="0" i="0" dirty="0">
                <a:solidFill>
                  <a:srgbClr val="404040"/>
                </a:solidFill>
                <a:effectLst/>
                <a:latin typeface="Montserrat" panose="00000500000000000000" pitchFamily="2" charset="-52"/>
              </a:rPr>
              <a:t>→ </a:t>
            </a:r>
            <a:r>
              <a:rPr lang="ru-RU" sz="1800" b="1" i="0" dirty="0">
                <a:solidFill>
                  <a:srgbClr val="404040"/>
                </a:solidFill>
                <a:effectLst/>
                <a:latin typeface="Montserrat" panose="00000500000000000000" pitchFamily="2" charset="-52"/>
              </a:rPr>
              <a:t>5+ </a:t>
            </a:r>
            <a:r>
              <a:rPr lang="ru-RU" b="1" i="0" dirty="0">
                <a:solidFill>
                  <a:srgbClr val="404040"/>
                </a:solidFill>
                <a:effectLst/>
                <a:latin typeface="Montserrat" panose="00000500000000000000" pitchFamily="2" charset="-52"/>
              </a:rPr>
              <a:t>завершенных проектов</a:t>
            </a:r>
            <a:r>
              <a:rPr lang="ru-RU" b="0" i="0" dirty="0">
                <a:solidFill>
                  <a:srgbClr val="404040"/>
                </a:solidFill>
                <a:effectLst/>
                <a:latin typeface="Montserrat" panose="00000500000000000000" pitchFamily="2" charset="-52"/>
              </a:rPr>
              <a:t> в </a:t>
            </a:r>
            <a:r>
              <a:rPr lang="en-US" b="0" i="0" dirty="0">
                <a:solidFill>
                  <a:srgbClr val="404040"/>
                </a:solidFill>
                <a:effectLst/>
                <a:latin typeface="Montserrat" panose="00000500000000000000" pitchFamily="2" charset="-52"/>
              </a:rPr>
              <a:t>IoT </a:t>
            </a:r>
            <a:r>
              <a:rPr lang="ru-RU" b="0" i="0" dirty="0">
                <a:solidFill>
                  <a:srgbClr val="404040"/>
                </a:solidFill>
                <a:effectLst/>
                <a:latin typeface="Montserrat" panose="00000500000000000000" pitchFamily="2" charset="-52"/>
              </a:rPr>
              <a:t>и разработке ПО.</a:t>
            </a:r>
            <a:br>
              <a:rPr lang="ru-RU" b="0" i="0" dirty="0">
                <a:solidFill>
                  <a:srgbClr val="404040"/>
                </a:solidFill>
                <a:effectLst/>
                <a:latin typeface="Montserrat" panose="00000500000000000000" pitchFamily="2" charset="-52"/>
              </a:rPr>
            </a:br>
            <a:r>
              <a:rPr lang="ru-RU" b="0" i="0" dirty="0">
                <a:solidFill>
                  <a:srgbClr val="404040"/>
                </a:solidFill>
                <a:effectLst/>
                <a:latin typeface="Montserrat" panose="00000500000000000000" pitchFamily="2" charset="-52"/>
              </a:rPr>
              <a:t>→ Технологии: </a:t>
            </a:r>
            <a:r>
              <a:rPr lang="en-US" b="0" i="0" dirty="0">
                <a:solidFill>
                  <a:srgbClr val="404040"/>
                </a:solidFill>
                <a:effectLst/>
                <a:latin typeface="Montserrat" panose="00000500000000000000" pitchFamily="2" charset="-52"/>
              </a:rPr>
              <a:t>Kotlin, Python, Vue.js, TensorFlow, PostgreSQL.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F21580A-1F12-4854-A3D5-AACD29D544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1632" y="1377737"/>
            <a:ext cx="1291800" cy="1291800"/>
          </a:xfrm>
          <a:prstGeom prst="ellipse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11671E8-3B35-4865-91DD-C695F102B97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57285" y="978170"/>
            <a:ext cx="971427" cy="971427"/>
          </a:xfrm>
          <a:prstGeom prst="ellipse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D1D93D2-16EC-452E-8A5D-FF876F2ED73E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6611" t="12657" r="46812" b="53526"/>
          <a:stretch/>
        </p:blipFill>
        <p:spPr>
          <a:xfrm>
            <a:off x="1541453" y="561999"/>
            <a:ext cx="1552271" cy="1481291"/>
          </a:xfrm>
          <a:prstGeom prst="ellipse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23BC374-9823-4569-B95C-38D6889AE779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51310" t="16267" r="27102" b="52684"/>
          <a:stretch/>
        </p:blipFill>
        <p:spPr>
          <a:xfrm>
            <a:off x="3026231" y="1669846"/>
            <a:ext cx="1193628" cy="1287561"/>
          </a:xfrm>
          <a:prstGeom prst="ellipse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560FAD94-93E0-4A1A-B0F4-20BD261AF5D9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4057" t="9976" r="3239"/>
          <a:stretch/>
        </p:blipFill>
        <p:spPr>
          <a:xfrm>
            <a:off x="5636681" y="2061468"/>
            <a:ext cx="909178" cy="882894"/>
          </a:xfrm>
          <a:prstGeom prst="ellipse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4AE83F2A-3AB5-48FD-9C50-40DC161F1A5A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17947" t="18879" r="14062" b="18074"/>
          <a:stretch/>
        </p:blipFill>
        <p:spPr>
          <a:xfrm>
            <a:off x="4386485" y="1930659"/>
            <a:ext cx="1118613" cy="1037283"/>
          </a:xfrm>
          <a:prstGeom prst="ellipse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9600CB37-E1C3-4E39-9369-3857D6E66B59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20769" t="18318" r="15280" b="23095"/>
          <a:stretch/>
        </p:blipFill>
        <p:spPr>
          <a:xfrm>
            <a:off x="4498765" y="663112"/>
            <a:ext cx="1193629" cy="1093500"/>
          </a:xfrm>
          <a:prstGeom prst="ellipse">
            <a:avLst/>
          </a:prstGeom>
        </p:spPr>
      </p:pic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65F4548E-5495-4A11-99C4-BEE38817E46E}"/>
              </a:ext>
            </a:extLst>
          </p:cNvPr>
          <p:cNvCxnSpPr>
            <a:cxnSpLocks/>
          </p:cNvCxnSpPr>
          <p:nvPr/>
        </p:nvCxnSpPr>
        <p:spPr>
          <a:xfrm flipV="1">
            <a:off x="4333873" y="1"/>
            <a:ext cx="1" cy="4098662"/>
          </a:xfrm>
          <a:prstGeom prst="line">
            <a:avLst/>
          </a:prstGeom>
          <a:ln w="3175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tx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8FB0E14A-6378-4E78-A29A-26E051D0D314}"/>
              </a:ext>
            </a:extLst>
          </p:cNvPr>
          <p:cNvSpPr txBox="1"/>
          <p:nvPr/>
        </p:nvSpPr>
        <p:spPr>
          <a:xfrm>
            <a:off x="8452349" y="4781486"/>
            <a:ext cx="64335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latin typeface="Montserrat SemiBold"/>
              </a:rPr>
              <a:t>12</a:t>
            </a:r>
            <a:endParaRPr lang="ru-RU" dirty="0"/>
          </a:p>
        </p:txBody>
      </p:sp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ED9458CB-4028-41E2-AC61-6F121457AE2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12" t="21417" r="25012" b="11531"/>
          <a:stretch/>
        </p:blipFill>
        <p:spPr bwMode="auto">
          <a:xfrm>
            <a:off x="7374113" y="628549"/>
            <a:ext cx="1390314" cy="1865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E9BFD1B8-7ACC-4223-AA85-7FEF0E8BC65A}"/>
              </a:ext>
            </a:extLst>
          </p:cNvPr>
          <p:cNvSpPr txBox="1"/>
          <p:nvPr/>
        </p:nvSpPr>
        <p:spPr>
          <a:xfrm>
            <a:off x="7383709" y="2407927"/>
            <a:ext cx="139031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i="0" dirty="0" err="1">
                <a:solidFill>
                  <a:srgbClr val="404040"/>
                </a:solidFill>
                <a:effectLst/>
                <a:latin typeface="Montserrat" panose="00000500000000000000" pitchFamily="2" charset="-52"/>
              </a:rPr>
              <a:t>Аутсорс</a:t>
            </a:r>
            <a:endParaRPr lang="ru-RU" b="1" i="0" dirty="0">
              <a:solidFill>
                <a:srgbClr val="404040"/>
              </a:solidFill>
              <a:effectLst/>
              <a:latin typeface="Montserrat" panose="00000500000000000000" pitchFamily="2" charset="-52"/>
            </a:endParaRPr>
          </a:p>
          <a:p>
            <a:pPr algn="ctr"/>
            <a:r>
              <a:rPr lang="ru-RU" b="1" dirty="0">
                <a:solidFill>
                  <a:srgbClr val="404040"/>
                </a:solidFill>
                <a:latin typeface="Montserrat" panose="00000500000000000000" pitchFamily="2" charset="-52"/>
              </a:rPr>
              <a:t>маркетинг</a:t>
            </a:r>
            <a:endParaRPr lang="en-US" b="0" i="0" dirty="0">
              <a:solidFill>
                <a:srgbClr val="404040"/>
              </a:solidFill>
              <a:effectLst/>
              <a:latin typeface="Montserrat" panose="00000500000000000000" pitchFamily="2" charset="-5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>
            <a:extLst>
              <a:ext uri="{FF2B5EF4-FFF2-40B4-BE49-F238E27FC236}">
                <a16:creationId xmlns:a16="http://schemas.microsoft.com/office/drawing/2014/main" id="{1EB2F811-9A5B-4612-8550-EE8F9B6C48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0675" y="2996679"/>
            <a:ext cx="1768671" cy="994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6" name="Google Shape;136;p25"/>
          <p:cNvPicPr preferRelativeResize="0"/>
          <p:nvPr/>
        </p:nvPicPr>
        <p:blipFill rotWithShape="1">
          <a:blip r:embed="rId4">
            <a:alphaModFix/>
          </a:blip>
          <a:srcRect l="16633" t="34638" r="14519" b="37094"/>
          <a:stretch/>
        </p:blipFill>
        <p:spPr>
          <a:xfrm>
            <a:off x="7076412" y="146912"/>
            <a:ext cx="1679785" cy="689725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25"/>
          <p:cNvSpPr txBox="1"/>
          <p:nvPr/>
        </p:nvSpPr>
        <p:spPr>
          <a:xfrm>
            <a:off x="387803" y="289887"/>
            <a:ext cx="8366400" cy="109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Финансы</a:t>
            </a:r>
            <a:endParaRPr sz="1800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605F8F0-4D72-4B9D-A6ED-87F19D40E7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00" y="4098663"/>
            <a:ext cx="1143000" cy="9906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4D33D90-4392-4800-9AF7-C2AA0B776AE9}"/>
              </a:ext>
            </a:extLst>
          </p:cNvPr>
          <p:cNvSpPr txBox="1"/>
          <p:nvPr/>
        </p:nvSpPr>
        <p:spPr>
          <a:xfrm>
            <a:off x="193083" y="835992"/>
            <a:ext cx="3640787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b="1" i="0" dirty="0">
                <a:solidFill>
                  <a:srgbClr val="404040"/>
                </a:solidFill>
                <a:effectLst/>
                <a:latin typeface="Montserrat" panose="00000500000000000000" pitchFamily="2" charset="-52"/>
              </a:rPr>
              <a:t>Источники финансирования</a:t>
            </a:r>
          </a:p>
          <a:p>
            <a:pPr algn="l"/>
            <a:r>
              <a:rPr lang="ru-RU" b="0" i="0" dirty="0">
                <a:solidFill>
                  <a:srgbClr val="404040"/>
                </a:solidFill>
                <a:effectLst/>
                <a:latin typeface="Montserrat" panose="00000500000000000000" pitchFamily="2" charset="-52"/>
              </a:rPr>
              <a:t>💰 </a:t>
            </a:r>
            <a:r>
              <a:rPr lang="ru-RU" b="1" i="0" dirty="0">
                <a:solidFill>
                  <a:srgbClr val="404040"/>
                </a:solidFill>
                <a:effectLst/>
                <a:latin typeface="Montserrat" panose="00000500000000000000" pitchFamily="2" charset="-52"/>
              </a:rPr>
              <a:t>Гранты</a:t>
            </a:r>
            <a:r>
              <a:rPr lang="ru-RU" b="0" i="0" dirty="0">
                <a:solidFill>
                  <a:srgbClr val="404040"/>
                </a:solidFill>
                <a:effectLst/>
                <a:latin typeface="Montserrat" panose="00000500000000000000" pitchFamily="2" charset="-52"/>
              </a:rPr>
              <a:t>:</a:t>
            </a:r>
            <a:br>
              <a:rPr lang="ru-RU" b="0" i="0" dirty="0">
                <a:solidFill>
                  <a:srgbClr val="404040"/>
                </a:solidFill>
                <a:effectLst/>
                <a:latin typeface="Montserrat" panose="00000500000000000000" pitchFamily="2" charset="-52"/>
              </a:rPr>
            </a:br>
            <a:r>
              <a:rPr lang="ru-RU" b="0" i="0" dirty="0">
                <a:solidFill>
                  <a:srgbClr val="404040"/>
                </a:solidFill>
                <a:effectLst/>
                <a:latin typeface="Montserrat" panose="00000500000000000000" pitchFamily="2" charset="-52"/>
              </a:rPr>
              <a:t>→ </a:t>
            </a:r>
            <a:r>
              <a:rPr lang="ru-RU" sz="1600" b="1" i="0" dirty="0">
                <a:solidFill>
                  <a:srgbClr val="404040"/>
                </a:solidFill>
                <a:effectLst/>
                <a:latin typeface="Montserrat" panose="00000500000000000000" pitchFamily="2" charset="-52"/>
              </a:rPr>
              <a:t>1 млн</a:t>
            </a:r>
            <a:r>
              <a:rPr lang="ru-RU" b="0" i="0" dirty="0">
                <a:solidFill>
                  <a:srgbClr val="404040"/>
                </a:solidFill>
                <a:effectLst/>
                <a:latin typeface="Montserrat" panose="00000500000000000000" pitchFamily="2" charset="-52"/>
              </a:rPr>
              <a:t> руб. (Фонд содействия инновациям, студенческий стартап).</a:t>
            </a:r>
            <a:br>
              <a:rPr lang="ru-RU" b="0" i="0" dirty="0">
                <a:solidFill>
                  <a:srgbClr val="404040"/>
                </a:solidFill>
                <a:effectLst/>
                <a:latin typeface="Montserrat" panose="00000500000000000000" pitchFamily="2" charset="-52"/>
              </a:rPr>
            </a:br>
            <a:r>
              <a:rPr lang="ru-RU" b="0" i="0" dirty="0">
                <a:solidFill>
                  <a:srgbClr val="404040"/>
                </a:solidFill>
                <a:effectLst/>
                <a:latin typeface="Montserrat" panose="00000500000000000000" pitchFamily="2" charset="-52"/>
              </a:rPr>
              <a:t>🤝 </a:t>
            </a:r>
            <a:r>
              <a:rPr lang="ru-RU" b="1" i="0" dirty="0">
                <a:solidFill>
                  <a:srgbClr val="404040"/>
                </a:solidFill>
                <a:effectLst/>
                <a:latin typeface="Montserrat" panose="00000500000000000000" pitchFamily="2" charset="-52"/>
              </a:rPr>
              <a:t>Партнерства</a:t>
            </a:r>
            <a:r>
              <a:rPr lang="ru-RU" b="0" i="0" dirty="0">
                <a:solidFill>
                  <a:srgbClr val="404040"/>
                </a:solidFill>
                <a:effectLst/>
                <a:latin typeface="Montserrat" panose="00000500000000000000" pitchFamily="2" charset="-52"/>
              </a:rPr>
              <a:t>:</a:t>
            </a:r>
            <a:br>
              <a:rPr lang="ru-RU" b="0" i="0" dirty="0">
                <a:solidFill>
                  <a:srgbClr val="404040"/>
                </a:solidFill>
                <a:effectLst/>
                <a:latin typeface="Montserrat" panose="00000500000000000000" pitchFamily="2" charset="-52"/>
              </a:rPr>
            </a:br>
            <a:r>
              <a:rPr lang="ru-RU" b="0" i="0" dirty="0">
                <a:solidFill>
                  <a:srgbClr val="404040"/>
                </a:solidFill>
                <a:effectLst/>
                <a:latin typeface="Montserrat" panose="00000500000000000000" pitchFamily="2" charset="-52"/>
              </a:rPr>
              <a:t>→ Договоры с </a:t>
            </a:r>
            <a:r>
              <a:rPr lang="ru-RU" sz="1600" b="1" i="0" dirty="0">
                <a:solidFill>
                  <a:srgbClr val="404040"/>
                </a:solidFill>
                <a:effectLst/>
                <a:latin typeface="Montserrat" panose="00000500000000000000" pitchFamily="2" charset="-52"/>
              </a:rPr>
              <a:t>3</a:t>
            </a:r>
            <a:r>
              <a:rPr lang="ru-RU" b="0" i="0" dirty="0">
                <a:solidFill>
                  <a:srgbClr val="404040"/>
                </a:solidFill>
                <a:effectLst/>
                <a:latin typeface="Montserrat" panose="00000500000000000000" pitchFamily="2" charset="-52"/>
              </a:rPr>
              <a:t> образовательными организациями.</a:t>
            </a:r>
          </a:p>
        </p:txBody>
      </p:sp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id="{48EE62D3-38A8-4D3B-8266-7FB9C654A7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8748423"/>
              </p:ext>
            </p:extLst>
          </p:nvPr>
        </p:nvGraphicFramePr>
        <p:xfrm>
          <a:off x="4330244" y="1186633"/>
          <a:ext cx="4423960" cy="2042160"/>
        </p:xfrm>
        <a:graphic>
          <a:graphicData uri="http://schemas.openxmlformats.org/drawingml/2006/table">
            <a:tbl>
              <a:tblPr/>
              <a:tblGrid>
                <a:gridCol w="2211980">
                  <a:extLst>
                    <a:ext uri="{9D8B030D-6E8A-4147-A177-3AD203B41FA5}">
                      <a16:colId xmlns:a16="http://schemas.microsoft.com/office/drawing/2014/main" val="877898176"/>
                    </a:ext>
                  </a:extLst>
                </a:gridCol>
                <a:gridCol w="2211980">
                  <a:extLst>
                    <a:ext uri="{9D8B030D-6E8A-4147-A177-3AD203B41FA5}">
                      <a16:colId xmlns:a16="http://schemas.microsoft.com/office/drawing/2014/main" val="74986117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/>
                      <a:r>
                        <a:rPr lang="ru-RU" b="1" dirty="0">
                          <a:effectLst/>
                          <a:latin typeface="Montserrat" panose="00000500000000000000" pitchFamily="2" charset="-52"/>
                        </a:rPr>
                        <a:t>Параметр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b="1">
                          <a:effectLst/>
                          <a:latin typeface="Montserrat" panose="00000500000000000000" pitchFamily="2" charset="-52"/>
                        </a:rPr>
                        <a:t>Значение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2251373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dirty="0">
                          <a:effectLst/>
                          <a:latin typeface="Montserrat" panose="00000500000000000000" pitchFamily="2" charset="-52"/>
                        </a:rPr>
                        <a:t>Себестоимость набора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effectLst/>
                          <a:latin typeface="Montserrat" panose="00000500000000000000" pitchFamily="2" charset="-52"/>
                        </a:rPr>
                        <a:t>30 000 руб.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185255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dirty="0">
                          <a:effectLst/>
                          <a:latin typeface="Montserrat" panose="00000500000000000000" pitchFamily="2" charset="-52"/>
                        </a:rPr>
                        <a:t>Цена продажи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effectLst/>
                          <a:latin typeface="Montserrat" panose="00000500000000000000" pitchFamily="2" charset="-52"/>
                        </a:rPr>
                        <a:t>150 000 руб.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6685706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>
                          <a:effectLst/>
                          <a:latin typeface="Montserrat" panose="00000500000000000000" pitchFamily="2" charset="-52"/>
                        </a:rPr>
                        <a:t>Маржа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effectLst/>
                          <a:latin typeface="Montserrat" panose="00000500000000000000" pitchFamily="2" charset="-52"/>
                        </a:rPr>
                        <a:t>80%</a:t>
                      </a:r>
                      <a:endParaRPr lang="ru-RU" dirty="0">
                        <a:effectLst/>
                        <a:latin typeface="Montserrat" panose="00000500000000000000" pitchFamily="2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9350566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>
                          <a:effectLst/>
                          <a:latin typeface="Montserrat" panose="00000500000000000000" pitchFamily="2" charset="-52"/>
                        </a:rPr>
                        <a:t>LTV (клиент за 2 года)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effectLst/>
                          <a:latin typeface="Montserrat" panose="00000500000000000000" pitchFamily="2" charset="-52"/>
                        </a:rPr>
                        <a:t>300 000 руб.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229953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dirty="0">
                          <a:effectLst/>
                          <a:latin typeface="Montserrat" panose="00000500000000000000" pitchFamily="2" charset="-52"/>
                        </a:rPr>
                        <a:t>CAC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effectLst/>
                          <a:latin typeface="Montserrat" panose="00000500000000000000" pitchFamily="2" charset="-52"/>
                        </a:rPr>
                        <a:t>30 000 руб.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39720485"/>
                  </a:ext>
                </a:extLst>
              </a:tr>
            </a:tbl>
          </a:graphicData>
        </a:graphic>
      </p:graphicFrame>
      <p:sp>
        <p:nvSpPr>
          <p:cNvPr id="9" name="Rectangle 2">
            <a:extLst>
              <a:ext uri="{FF2B5EF4-FFF2-40B4-BE49-F238E27FC236}">
                <a16:creationId xmlns:a16="http://schemas.microsoft.com/office/drawing/2014/main" id="{98838E24-9EF0-49A9-909B-7C95F8257E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30244" y="824996"/>
            <a:ext cx="1959776" cy="723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1" i="0" u="none" strike="noStrike" cap="none" normalizeH="0" baseline="0" dirty="0">
                <a:ln>
                  <a:noFill/>
                </a:ln>
                <a:solidFill>
                  <a:srgbClr val="404040"/>
                </a:solidFill>
                <a:effectLst/>
                <a:latin typeface="Montserrat" panose="00000500000000000000" pitchFamily="2" charset="-52"/>
              </a:rPr>
              <a:t>Юнит-экономика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ru-RU" altLang="ru-RU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Montserrat" panose="00000500000000000000" pitchFamily="2" charset="-52"/>
              </a:rPr>
            </a:br>
            <a:endParaRPr kumimoji="0" lang="ru-RU" altLang="ru-RU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Montserrat" panose="00000500000000000000" pitchFamily="2" charset="-52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ADBE5F6-83EE-4339-A39F-743A03120DD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6417" y="3380592"/>
            <a:ext cx="2041046" cy="57656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965D192-A6A2-48AC-9BE0-AD9F7A859CB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748" y="2757185"/>
            <a:ext cx="1987715" cy="57614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7CE48BB-F6A7-4DD3-8D3D-2AEF4500A949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2519" t="9778" r="11333" b="9926"/>
          <a:stretch/>
        </p:blipFill>
        <p:spPr>
          <a:xfrm>
            <a:off x="3113897" y="3243592"/>
            <a:ext cx="810898" cy="85507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EF2354E-0C3C-401B-88A9-884D8401F6A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78474" y="2195549"/>
            <a:ext cx="1037246" cy="1017961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51D33D88-8DD7-4777-883A-426215EA38CD}"/>
              </a:ext>
            </a:extLst>
          </p:cNvPr>
          <p:cNvSpPr txBox="1"/>
          <p:nvPr/>
        </p:nvSpPr>
        <p:spPr>
          <a:xfrm>
            <a:off x="8452349" y="4781486"/>
            <a:ext cx="64335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latin typeface="Montserrat SemiBold"/>
              </a:rPr>
              <a:t>13</a:t>
            </a:r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Google Shape;142;p26"/>
          <p:cNvPicPr preferRelativeResize="0"/>
          <p:nvPr/>
        </p:nvPicPr>
        <p:blipFill rotWithShape="1">
          <a:blip r:embed="rId3">
            <a:alphaModFix/>
          </a:blip>
          <a:srcRect l="16633" t="34638" r="14519" b="37094"/>
          <a:stretch/>
        </p:blipFill>
        <p:spPr>
          <a:xfrm>
            <a:off x="7076412" y="146912"/>
            <a:ext cx="1679785" cy="689725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26"/>
          <p:cNvSpPr txBox="1"/>
          <p:nvPr/>
        </p:nvSpPr>
        <p:spPr>
          <a:xfrm>
            <a:off x="301665" y="297742"/>
            <a:ext cx="8366400" cy="175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Инвестиции</a:t>
            </a:r>
            <a:endParaRPr sz="1800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Маркетинг/продажи (20 %), Оборудование (30 %), ФОТ  (50 %).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Q2 2025- Q4 2026</a:t>
            </a:r>
            <a:endParaRPr lang="ru-RU" sz="18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667165B-1643-402B-BE3A-3174418F69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00" y="4098663"/>
            <a:ext cx="1143000" cy="990600"/>
          </a:xfrm>
          <a:prstGeom prst="rect">
            <a:avLst/>
          </a:prstGeom>
        </p:spPr>
      </p:pic>
      <p:pic>
        <p:nvPicPr>
          <p:cNvPr id="8196" name="Picture 4">
            <a:extLst>
              <a:ext uri="{FF2B5EF4-FFF2-40B4-BE49-F238E27FC236}">
                <a16:creationId xmlns:a16="http://schemas.microsoft.com/office/drawing/2014/main" id="{29380E85-FF94-4FE5-8CE2-C41CC6ACCE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5909" y="1150620"/>
            <a:ext cx="5965885" cy="3938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E7C751F-A451-4097-A9FF-0BDB4E45560E}"/>
              </a:ext>
            </a:extLst>
          </p:cNvPr>
          <p:cNvSpPr txBox="1"/>
          <p:nvPr/>
        </p:nvSpPr>
        <p:spPr>
          <a:xfrm>
            <a:off x="8452349" y="4781486"/>
            <a:ext cx="64335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latin typeface="Montserrat SemiBold"/>
              </a:rPr>
              <a:t>14</a:t>
            </a:r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Google Shape;148;p27"/>
          <p:cNvPicPr preferRelativeResize="0"/>
          <p:nvPr/>
        </p:nvPicPr>
        <p:blipFill rotWithShape="1">
          <a:blip r:embed="rId3">
            <a:alphaModFix/>
          </a:blip>
          <a:srcRect l="16633" t="34638" r="14519" b="37094"/>
          <a:stretch/>
        </p:blipFill>
        <p:spPr>
          <a:xfrm>
            <a:off x="7076412" y="146912"/>
            <a:ext cx="1679785" cy="689725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27"/>
          <p:cNvSpPr txBox="1"/>
          <p:nvPr/>
        </p:nvSpPr>
        <p:spPr>
          <a:xfrm>
            <a:off x="189237" y="185648"/>
            <a:ext cx="8366400" cy="175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Контакты</a:t>
            </a:r>
            <a:endParaRPr sz="1800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3A3FD94-4A59-4600-AFAA-918E81FA01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00" y="4098663"/>
            <a:ext cx="1143000" cy="9906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77795E4-4571-43B8-9C8C-E8326263B59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68974" y="1604283"/>
            <a:ext cx="2138933" cy="2127278"/>
          </a:xfrm>
          <a:prstGeom prst="rect">
            <a:avLst/>
          </a:prstGeom>
        </p:spPr>
      </p:pic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1325E093-568B-4EEE-99F5-4F3C40AF1EA2}"/>
              </a:ext>
            </a:extLst>
          </p:cNvPr>
          <p:cNvSpPr/>
          <p:nvPr/>
        </p:nvSpPr>
        <p:spPr>
          <a:xfrm>
            <a:off x="4648658" y="4098663"/>
            <a:ext cx="4364340" cy="990600"/>
          </a:xfrm>
          <a:prstGeom prst="roundRect">
            <a:avLst/>
          </a:prstGeom>
          <a:solidFill>
            <a:srgbClr val="614696"/>
          </a:solidFill>
          <a:ln>
            <a:solidFill>
              <a:srgbClr val="26458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2E43308-7099-4377-919A-AAA2F4958436}"/>
              </a:ext>
            </a:extLst>
          </p:cNvPr>
          <p:cNvSpPr txBox="1"/>
          <p:nvPr/>
        </p:nvSpPr>
        <p:spPr>
          <a:xfrm>
            <a:off x="4772700" y="4098986"/>
            <a:ext cx="473671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F7F9F9"/>
                </a:solidFill>
                <a:effectLst>
                  <a:outerShdw blurRad="50800" dist="50800" dir="5400000" sx="101000" sy="101000" algn="ctr" rotWithShape="0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-52"/>
              </a:rPr>
              <a:t>Telegram: @gleab</a:t>
            </a:r>
          </a:p>
          <a:p>
            <a:r>
              <a:rPr lang="ru-RU" sz="1800" b="0" i="0" dirty="0">
                <a:solidFill>
                  <a:srgbClr val="F7F9F9"/>
                </a:solidFill>
                <a:effectLst>
                  <a:outerShdw blurRad="50800" dist="50800" dir="5400000" sx="101000" sy="101000" algn="ctr" rotWithShape="0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-52"/>
              </a:rPr>
              <a:t>Телефон: +7 950 327 97 73</a:t>
            </a:r>
          </a:p>
          <a:p>
            <a:r>
              <a:rPr lang="ru-RU" sz="1800" dirty="0">
                <a:solidFill>
                  <a:srgbClr val="F7F9F9"/>
                </a:solidFill>
                <a:effectLst>
                  <a:outerShdw blurRad="50800" dist="50800" dir="5400000" sx="101000" sy="101000" algn="ctr" rotWithShape="0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-52"/>
              </a:rPr>
              <a:t>Почта</a:t>
            </a:r>
            <a:r>
              <a:rPr lang="en-US" sz="1800" dirty="0">
                <a:solidFill>
                  <a:srgbClr val="F7F9F9"/>
                </a:solidFill>
                <a:effectLst>
                  <a:outerShdw blurRad="50800" dist="50800" dir="5400000" sx="101000" sy="101000" algn="ctr" rotWithShape="0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-52"/>
              </a:rPr>
              <a:t>: egorovvelizary@yandex.ru</a:t>
            </a:r>
            <a:endParaRPr lang="ru-RU" sz="1800" b="0" i="0" dirty="0">
              <a:solidFill>
                <a:srgbClr val="F7F9F9"/>
              </a:solidFill>
              <a:effectLst>
                <a:outerShdw blurRad="50800" dist="50800" dir="5400000" sx="101000" sy="101000" algn="ctr" rotWithShape="0">
                  <a:srgbClr val="000000">
                    <a:alpha val="43137"/>
                  </a:srgbClr>
                </a:outerShdw>
              </a:effectLst>
              <a:latin typeface="Montserrat" panose="00000500000000000000" pitchFamily="2" charset="-52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A2EA37F-21C7-49EB-87A1-5A8A03594C4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8027" t="14785" r="16456" b="1055"/>
          <a:stretch/>
        </p:blipFill>
        <p:spPr>
          <a:xfrm>
            <a:off x="5436094" y="919047"/>
            <a:ext cx="3518669" cy="301214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AD76ECD-D942-44D4-96D8-A6BF1423DB33}"/>
              </a:ext>
            </a:extLst>
          </p:cNvPr>
          <p:cNvSpPr txBox="1"/>
          <p:nvPr/>
        </p:nvSpPr>
        <p:spPr>
          <a:xfrm>
            <a:off x="1861861" y="3677788"/>
            <a:ext cx="14985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tx1"/>
                </a:solidFill>
                <a:effectLst>
                  <a:outerShdw blurRad="50800" dist="50800" dir="5400000" sx="101000" sy="101000" algn="ctr" rotWithShape="0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-52"/>
              </a:rPr>
              <a:t>Notiot.ru</a:t>
            </a:r>
            <a:endParaRPr lang="ru-RU" sz="2000" b="1" i="0" dirty="0">
              <a:solidFill>
                <a:schemeClr val="tx1"/>
              </a:solidFill>
              <a:effectLst>
                <a:outerShdw blurRad="50800" dist="50800" dir="5400000" sx="101000" sy="101000" algn="ctr" rotWithShape="0">
                  <a:srgbClr val="000000">
                    <a:alpha val="43137"/>
                  </a:srgbClr>
                </a:outerShdw>
              </a:effectLst>
              <a:latin typeface="Montserrat" panose="00000500000000000000" pitchFamily="2" charset="-52"/>
            </a:endParaRP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3951092E-0009-45E8-B749-7F551017122A}"/>
              </a:ext>
            </a:extLst>
          </p:cNvPr>
          <p:cNvSpPr/>
          <p:nvPr/>
        </p:nvSpPr>
        <p:spPr>
          <a:xfrm>
            <a:off x="459303" y="646599"/>
            <a:ext cx="4577665" cy="844333"/>
          </a:xfrm>
          <a:prstGeom prst="roundRect">
            <a:avLst/>
          </a:prstGeom>
          <a:solidFill>
            <a:srgbClr val="614696"/>
          </a:solidFill>
          <a:ln>
            <a:solidFill>
              <a:srgbClr val="26458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280C999-C4A2-4BD7-8D6F-B1F7D5AA0480}"/>
              </a:ext>
            </a:extLst>
          </p:cNvPr>
          <p:cNvSpPr txBox="1"/>
          <p:nvPr/>
        </p:nvSpPr>
        <p:spPr>
          <a:xfrm>
            <a:off x="511609" y="646599"/>
            <a:ext cx="44669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Montserrat" panose="00000500000000000000" pitchFamily="2" charset="-52"/>
              </a:rPr>
              <a:t>Войдите на рынок интернета вещей сейчас!</a:t>
            </a:r>
            <a:endParaRPr lang="ru-RU" sz="1800" b="0" i="0" dirty="0">
              <a:solidFill>
                <a:schemeClr val="bg1"/>
              </a:solidFill>
              <a:effectLst>
                <a:outerShdw blurRad="50800" dist="50800" dir="5400000" sx="101000" sy="101000" algn="ctr" rotWithShape="0">
                  <a:srgbClr val="000000">
                    <a:alpha val="43137"/>
                  </a:srgbClr>
                </a:outerShdw>
              </a:effectLst>
              <a:latin typeface="Montserrat" panose="00000500000000000000" pitchFamily="2" charset="-5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6320</TotalTime>
  <Words>811</Words>
  <Application>Microsoft Office PowerPoint</Application>
  <PresentationFormat>Экран (16:9)</PresentationFormat>
  <Paragraphs>220</Paragraphs>
  <Slides>15</Slides>
  <Notes>15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Montserrat SemiBold</vt:lpstr>
      <vt:lpstr>Montserrat</vt:lpstr>
      <vt:lpstr>Arial</vt:lpstr>
      <vt:lpstr>DeepSeek-CJK-patch</vt:lpstr>
      <vt:lpstr>Simple Light</vt:lpstr>
      <vt:lpstr>Apliko ОНЛАЙН ПЛАТФОРМА ДЛЯ ОРГАНИЗАЦИИ РАБОТЫ СИСТЕМ ИНТЕРНЕТА ВЕЩЕЙ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ОНЛАЙН ПЛАТФОРМА ДЛЯ ОРГАНИЗАЦИИ РАБОТЫ СИСТЕМ ИНТЕРНЕТА ВЕЩЕЙ</dc:title>
  <dc:creator>Gleb</dc:creator>
  <cp:lastModifiedBy>Gleb</cp:lastModifiedBy>
  <cp:revision>53</cp:revision>
  <cp:lastPrinted>2025-04-06T08:47:43Z</cp:lastPrinted>
  <dcterms:modified xsi:type="dcterms:W3CDTF">2025-04-09T18:06:15Z</dcterms:modified>
</cp:coreProperties>
</file>