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Helvetica Neue" panose="020B0604020202020204" charset="0"/>
      <p:regular r:id="rId21"/>
      <p:bold r:id="rId22"/>
      <p:italic r:id="rId23"/>
      <p:boldItalic r:id="rId24"/>
    </p:embeddedFont>
    <p:embeddedFont>
      <p:font typeface="Century Gothic" panose="020B0502020202020204" pitchFamily="34" charset="0"/>
      <p:regular r:id="rId25"/>
      <p:bold r:id="rId26"/>
      <p:italic r:id="rId27"/>
      <p:boldItalic r:id="rId28"/>
    </p:embeddedFont>
    <p:embeddedFont>
      <p:font typeface="Raleway SemiBold" panose="020B0604020202020204" charset="-52"/>
      <p:bold r:id="rId29"/>
    </p:embeddedFont>
    <p:embeddedFont>
      <p:font typeface="Raleway" panose="020B0604020202020204" charset="-52"/>
      <p:regular r:id="rId30"/>
      <p:bold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E99979B-959F-4D0F-B3F6-FBF3AF7F60EE}">
  <a:tblStyle styleId="{0E99979B-959F-4D0F-B3F6-FBF3AF7F60E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634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8770309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22c67d0a74f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7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2c67d0a74f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g22c67d0a74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11242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2c67d0a74f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g22c67d0a74f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205688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00386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8375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2cbdce98a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g22cbdce98a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544167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2c67d0a74f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g22c67d0a74f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12313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5aa927d06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g25aa927d06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499649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2c67d0a74f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g22c67d0a74f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57669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2cbdce98a8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2cbdce98a8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73862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2c67d0a74f_0_5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2c67d0a74f_0_5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00336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2c67d0a74f_0_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g22c67d0a74f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67306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22c67d0a74f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g22c67d0a74f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94219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80" name="Google Shape;80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t="1756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87" name="Google Shape;87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93" name="Google Shape;93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99" name="Google Shape;99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26" y="1404144"/>
            <a:ext cx="5037600" cy="5693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dirty="0" err="1" smtClean="0">
                <a:solidFill>
                  <a:srgbClr val="0000FF"/>
                </a:solidFill>
                <a:latin typeface="Raleway"/>
                <a:sym typeface="Raleway"/>
              </a:rPr>
              <a:t>PlayVision</a:t>
            </a:r>
            <a:r>
              <a:rPr lang="en-US" sz="2500" b="1" dirty="0" smtClean="0">
                <a:solidFill>
                  <a:srgbClr val="0000FF"/>
                </a:solidFill>
                <a:latin typeface="Raleway"/>
                <a:sym typeface="Raleway"/>
              </a:rPr>
              <a:t> AI</a:t>
            </a:r>
            <a:endParaRPr sz="4400"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3" name="Google Shape;113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0" y="1836502"/>
            <a:ext cx="7250402" cy="147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Анализ видеофрагментов, выявление ключевых событий, статистика и предсказания результатов, улучшение визуального опыта и создание персонализированного </a:t>
            </a:r>
            <a:r>
              <a:rPr lang="ru-RU" sz="1200" dirty="0" err="1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контента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для зрителей. </a:t>
            </a:r>
            <a:endParaRPr sz="1200" dirty="0" smtClean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19200" lvl="0" indent="-381000" algn="l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19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</a:t>
            </a: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омощь фанатам и тренерам.</a:t>
            </a:r>
          </a:p>
          <a:p>
            <a:pPr marL="1219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3 000 000 000 смотрят трансляции по футболу. </a:t>
            </a:r>
            <a:endParaRPr lang="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>
            <a:spLocks noGrp="1"/>
          </p:cNvSpPr>
          <p:nvPr>
            <p:ph type="body" idx="1"/>
          </p:nvPr>
        </p:nvSpPr>
        <p:spPr>
          <a:xfrm>
            <a:off x="456817" y="2396643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132C40"/>
              </a:solidFill>
            </a:endParaRPr>
          </a:p>
          <a:p>
            <a:pPr marL="4445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-RU" sz="1300" dirty="0" smtClean="0">
                <a:solidFill>
                  <a:srgbClr val="132C40"/>
                </a:solidFill>
              </a:rPr>
              <a:t>Спортивные команды и тренера</a:t>
            </a:r>
          </a:p>
          <a:p>
            <a:pPr marL="4445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-RU" sz="1300" dirty="0" smtClean="0">
                <a:solidFill>
                  <a:srgbClr val="132C40"/>
                </a:solidFill>
              </a:rPr>
              <a:t>Фанаты и болельщики</a:t>
            </a:r>
          </a:p>
          <a:p>
            <a:pPr marL="4445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-RU" sz="1300" dirty="0" smtClean="0">
                <a:solidFill>
                  <a:srgbClr val="132C40"/>
                </a:solidFill>
              </a:rPr>
              <a:t>Телевизионные и </a:t>
            </a:r>
            <a:r>
              <a:rPr lang="ru-RU" sz="1300" dirty="0" err="1" smtClean="0">
                <a:solidFill>
                  <a:srgbClr val="132C40"/>
                </a:solidFill>
              </a:rPr>
              <a:t>онлайн-компании</a:t>
            </a:r>
            <a:endParaRPr lang="ru-RU" sz="1300" dirty="0" smtClean="0">
              <a:solidFill>
                <a:srgbClr val="132C40"/>
              </a:solidFill>
            </a:endParaRPr>
          </a:p>
          <a:p>
            <a:pPr marL="4445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-RU" sz="1300" dirty="0" smtClean="0">
                <a:solidFill>
                  <a:srgbClr val="132C40"/>
                </a:solidFill>
              </a:rPr>
              <a:t>Спортивные аналитики и журналисты</a:t>
            </a:r>
          </a:p>
          <a:p>
            <a:pPr marL="4445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-RU" sz="1300" dirty="0" err="1" smtClean="0">
                <a:solidFill>
                  <a:srgbClr val="132C40"/>
                </a:solidFill>
              </a:rPr>
              <a:t>Гемблеры</a:t>
            </a:r>
            <a:r>
              <a:rPr lang="ru-RU" sz="1300" dirty="0" smtClean="0">
                <a:solidFill>
                  <a:srgbClr val="132C40"/>
                </a:solidFill>
              </a:rPr>
              <a:t> и </a:t>
            </a:r>
            <a:r>
              <a:rPr lang="ru-RU" sz="1300" dirty="0" err="1" smtClean="0">
                <a:solidFill>
                  <a:srgbClr val="132C40"/>
                </a:solidFill>
              </a:rPr>
              <a:t>ставщики</a:t>
            </a:r>
            <a:r>
              <a:rPr lang="ru-RU" sz="1300" dirty="0" smtClean="0">
                <a:solidFill>
                  <a:srgbClr val="132C40"/>
                </a:solidFill>
              </a:rPr>
              <a:t> 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>
            <a:spLocks noGrp="1"/>
          </p:cNvSpPr>
          <p:nvPr>
            <p:ph type="body" idx="1"/>
          </p:nvPr>
        </p:nvSpPr>
        <p:spPr>
          <a:xfrm>
            <a:off x="456818" y="2568881"/>
            <a:ext cx="6568200" cy="1037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 smtClean="0">
                <a:solidFill>
                  <a:srgbClr val="132C40"/>
                </a:solidFill>
              </a:rPr>
              <a:t>Сложность обработки огромного количества данных для тренеров. Болельщик и пассивный зритель, которые хотят получить большое количество информации.</a:t>
            </a:r>
            <a:endParaRPr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>
            <a:spLocks noGrp="1"/>
          </p:cNvSpPr>
          <p:nvPr>
            <p:ph type="body" idx="1"/>
          </p:nvPr>
        </p:nvSpPr>
        <p:spPr>
          <a:xfrm>
            <a:off x="456818" y="2183281"/>
            <a:ext cx="7993200" cy="542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 smtClean="0">
                <a:solidFill>
                  <a:srgbClr val="132C40"/>
                </a:solidFill>
              </a:rPr>
              <a:t>Искусственный интеллект, облачное вычисления, использование готовых решений. </a:t>
            </a:r>
            <a:endParaRPr b="1" dirty="0">
              <a:solidFill>
                <a:srgbClr val="0000FF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 smtClean="0">
                <a:solidFill>
                  <a:srgbClr val="132C40"/>
                </a:solidFill>
              </a:rPr>
              <a:t>Агрегация данных, обучение на меньших данных.</a:t>
            </a:r>
            <a:endParaRPr dirty="0" smtClean="0">
              <a:solidFill>
                <a:srgbClr val="132C40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5" name="Google Shape;185;p30"/>
          <p:cNvSpPr txBox="1">
            <a:spLocks noGrp="1"/>
          </p:cNvSpPr>
          <p:nvPr>
            <p:ph type="body" idx="1"/>
          </p:nvPr>
        </p:nvSpPr>
        <p:spPr>
          <a:xfrm>
            <a:off x="356132" y="1481081"/>
            <a:ext cx="7743900" cy="542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>
                <a:solidFill>
                  <a:srgbClr val="132C40"/>
                </a:solidFill>
              </a:rPr>
              <a:t>Улучшенный опыт от просмотра, эксклюзивный контент, легкость в использовании, аналитика и прогнозы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186" name="Google Shape;186;p30"/>
          <p:cNvSpPr txBox="1"/>
          <p:nvPr/>
        </p:nvSpPr>
        <p:spPr>
          <a:xfrm>
            <a:off x="808057" y="2265120"/>
            <a:ext cx="5118900" cy="238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</a:t>
            </a:r>
            <a:r>
              <a:rPr lang="ru" sz="1200" dirty="0" smtClean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компания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1200" b="1" dirty="0" err="1" smtClean="0">
                <a:solidFill>
                  <a:srgbClr val="0000FF"/>
                </a:solidFill>
                <a:latin typeface="Raleway"/>
                <a:ea typeface="Raleway"/>
                <a:cs typeface="Raleway"/>
                <a:sym typeface="Raleway"/>
              </a:rPr>
              <a:t>PlayVision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b="1" dirty="0" smtClean="0">
                <a:solidFill>
                  <a:srgbClr val="0000FF"/>
                </a:solidFill>
                <a:latin typeface="Raleway"/>
                <a:ea typeface="Raleway"/>
                <a:cs typeface="Raleway"/>
                <a:sym typeface="Raleway"/>
              </a:rPr>
              <a:t>Фанатам и болельщикам, аналитикам, тренерам</a:t>
            </a:r>
            <a:endParaRPr sz="1200" b="1" dirty="0" smtClean="0">
              <a:solidFill>
                <a:srgbClr val="0000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 dirty="0" smtClean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b="1" dirty="0" smtClean="0">
                <a:solidFill>
                  <a:srgbClr val="0000FF"/>
                </a:solidFill>
                <a:latin typeface="Raleway"/>
                <a:ea typeface="Raleway"/>
                <a:cs typeface="Raleway"/>
                <a:sym typeface="Raleway"/>
              </a:rPr>
              <a:t>когда нужно анализировать игру</a:t>
            </a:r>
            <a:endParaRPr sz="1200" dirty="0" smtClean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 dirty="0" smtClean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b="1" dirty="0" smtClean="0">
                <a:solidFill>
                  <a:srgbClr val="0000FF"/>
                </a:solidFill>
                <a:latin typeface="Raleway"/>
                <a:ea typeface="Raleway"/>
                <a:cs typeface="Raleway"/>
                <a:sym typeface="Raleway"/>
              </a:rPr>
              <a:t>неопределенностей и не понимания игры</a:t>
            </a:r>
            <a:endParaRPr sz="1200" b="1" dirty="0">
              <a:solidFill>
                <a:srgbClr val="0000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lvl="0">
              <a:lnSpc>
                <a:spcPct val="115000"/>
              </a:lnSpc>
              <a:spcBef>
                <a:spcPts val="1200"/>
              </a:spcBef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b="1" dirty="0" smtClean="0">
                <a:solidFill>
                  <a:srgbClr val="0000FF"/>
                </a:solidFill>
                <a:latin typeface="Raleway"/>
                <a:ea typeface="Raleway"/>
                <a:cs typeface="Raleway"/>
                <a:sym typeface="Raleway"/>
              </a:rPr>
              <a:t>нашего проекта </a:t>
            </a:r>
            <a:r>
              <a:rPr lang="en-US" sz="1200" b="1" dirty="0" err="1" smtClean="0">
                <a:solidFill>
                  <a:srgbClr val="0000FF"/>
                </a:solidFill>
                <a:latin typeface="Raleway"/>
                <a:ea typeface="Raleway"/>
                <a:cs typeface="Raleway"/>
                <a:sym typeface="Raleway"/>
              </a:rPr>
              <a:t>PlayVision</a:t>
            </a:r>
            <a:r>
              <a:rPr lang="en-US" sz="1200" b="1" dirty="0" smtClean="0">
                <a:solidFill>
                  <a:srgbClr val="0000FF"/>
                </a:solidFill>
                <a:latin typeface="Raleway"/>
                <a:ea typeface="Raleway"/>
                <a:cs typeface="Raleway"/>
                <a:sym typeface="Raleway"/>
              </a:rPr>
              <a:t> AI</a:t>
            </a:r>
            <a:endParaRPr sz="1200" b="1" dirty="0">
              <a:solidFill>
                <a:srgbClr val="0000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b="1" dirty="0" smtClean="0">
                <a:solidFill>
                  <a:srgbClr val="0000FF"/>
                </a:solidFill>
                <a:latin typeface="Raleway"/>
                <a:ea typeface="Raleway"/>
                <a:cs typeface="Raleway"/>
                <a:sym typeface="Raleway"/>
              </a:rPr>
              <a:t>спортивный опыт и познания в спорте.</a:t>
            </a:r>
            <a:endParaRPr sz="1200" b="1" dirty="0">
              <a:solidFill>
                <a:srgbClr val="00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7" name="Google Shape;187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31"/>
          <p:cNvSpPr txBox="1"/>
          <p:nvPr/>
        </p:nvSpPr>
        <p:spPr>
          <a:xfrm>
            <a:off x="488944" y="2340288"/>
            <a:ext cx="6936600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 smtClean="0">
                <a:solidFill>
                  <a:schemeClr val="bg2">
                    <a:lumMod val="95000"/>
                    <a:lumOff val="5000"/>
                  </a:schemeClr>
                </a:solidFill>
                <a:latin typeface="Raleway SemiBold"/>
                <a:ea typeface="Raleway"/>
                <a:cs typeface="Raleway"/>
                <a:sym typeface="Raleway SemiBold"/>
              </a:rPr>
              <a:t>Рынок на который мы претендуем</a:t>
            </a:r>
            <a:r>
              <a:rPr lang="en-US" sz="1200" dirty="0" smtClean="0">
                <a:solidFill>
                  <a:schemeClr val="bg2">
                    <a:lumMod val="95000"/>
                    <a:lumOff val="5000"/>
                  </a:schemeClr>
                </a:solidFill>
                <a:latin typeface="Raleway SemiBold"/>
                <a:ea typeface="Raleway"/>
                <a:cs typeface="Raleway"/>
                <a:sym typeface="Raleway SemiBold"/>
              </a:rPr>
              <a:t> – </a:t>
            </a:r>
            <a:r>
              <a:rPr lang="ru-RU" sz="1200" dirty="0" smtClean="0">
                <a:solidFill>
                  <a:schemeClr val="bg2">
                    <a:lumMod val="95000"/>
                    <a:lumOff val="5000"/>
                  </a:schemeClr>
                </a:solidFill>
                <a:latin typeface="Raleway SemiBold"/>
                <a:ea typeface="Raleway"/>
                <a:cs typeface="Raleway"/>
                <a:sym typeface="Raleway SemiBold"/>
              </a:rPr>
              <a:t>это </a:t>
            </a:r>
            <a:r>
              <a:rPr lang="ru-RU" sz="1200" dirty="0" err="1" smtClean="0">
                <a:solidFill>
                  <a:schemeClr val="bg2">
                    <a:lumMod val="95000"/>
                    <a:lumOff val="5000"/>
                  </a:schemeClr>
                </a:solidFill>
                <a:latin typeface="Raleway SemiBold"/>
                <a:ea typeface="Raleway"/>
                <a:cs typeface="Raleway"/>
                <a:sym typeface="Raleway SemiBold"/>
              </a:rPr>
              <a:t>спортнет</a:t>
            </a:r>
            <a:r>
              <a:rPr lang="ru-RU" sz="1200" dirty="0" smtClean="0">
                <a:solidFill>
                  <a:schemeClr val="bg2">
                    <a:lumMod val="95000"/>
                    <a:lumOff val="5000"/>
                  </a:schemeClr>
                </a:solidFill>
                <a:latin typeface="Raleway SemiBold"/>
                <a:ea typeface="Raleway"/>
                <a:cs typeface="Raleway"/>
                <a:sym typeface="Raleway SemiBold"/>
              </a:rPr>
              <a:t> и </a:t>
            </a:r>
            <a:r>
              <a:rPr lang="ru-RU" sz="1200" dirty="0" err="1" smtClean="0">
                <a:solidFill>
                  <a:schemeClr val="bg2">
                    <a:lumMod val="95000"/>
                    <a:lumOff val="5000"/>
                  </a:schemeClr>
                </a:solidFill>
                <a:latin typeface="Raleway SemiBold"/>
                <a:ea typeface="Raleway"/>
                <a:cs typeface="Raleway"/>
                <a:sym typeface="Raleway SemiBold"/>
              </a:rPr>
              <a:t>нейронет</a:t>
            </a:r>
            <a:r>
              <a:rPr lang="ru-RU" sz="1200" dirty="0" smtClean="0">
                <a:solidFill>
                  <a:schemeClr val="bg2">
                    <a:lumMod val="95000"/>
                    <a:lumOff val="5000"/>
                  </a:schemeClr>
                </a:solidFill>
                <a:latin typeface="Raleway SemiBold"/>
                <a:ea typeface="Raleway"/>
                <a:cs typeface="Raleway"/>
                <a:sym typeface="Raleway SemiBold"/>
              </a:rPr>
              <a:t>. </a:t>
            </a:r>
            <a:r>
              <a:rPr lang="en-US" sz="1200" dirty="0" smtClean="0">
                <a:solidFill>
                  <a:schemeClr val="bg2">
                    <a:lumMod val="95000"/>
                    <a:lumOff val="5000"/>
                  </a:schemeClr>
                </a:solidFill>
                <a:latin typeface="Raleway SemiBold"/>
                <a:ea typeface="Raleway"/>
                <a:cs typeface="Raleway"/>
                <a:sym typeface="Raleway SemiBold"/>
              </a:rPr>
              <a:t>B2C </a:t>
            </a:r>
            <a:r>
              <a:rPr lang="ru-RU" sz="1200" dirty="0" smtClean="0">
                <a:solidFill>
                  <a:schemeClr val="bg2">
                    <a:lumMod val="95000"/>
                    <a:lumOff val="5000"/>
                  </a:schemeClr>
                </a:solidFill>
                <a:latin typeface="Raleway SemiBold"/>
                <a:ea typeface="Raleway"/>
                <a:cs typeface="Raleway"/>
                <a:sym typeface="Raleway SemiBold"/>
              </a:rPr>
              <a:t>и </a:t>
            </a:r>
            <a:r>
              <a:rPr lang="en-US" sz="1200" dirty="0" smtClean="0">
                <a:solidFill>
                  <a:schemeClr val="bg2">
                    <a:lumMod val="95000"/>
                    <a:lumOff val="5000"/>
                  </a:schemeClr>
                </a:solidFill>
                <a:latin typeface="Raleway SemiBold"/>
                <a:ea typeface="Raleway"/>
                <a:cs typeface="Raleway"/>
                <a:sym typeface="Raleway SemiBold"/>
              </a:rPr>
              <a:t>B2B.</a:t>
            </a:r>
            <a:r>
              <a:rPr lang="ru" sz="1200" dirty="0" smtClean="0">
                <a:solidFill>
                  <a:schemeClr val="bg2">
                    <a:lumMod val="95000"/>
                    <a:lumOff val="5000"/>
                  </a:schemeClr>
                </a:solidFill>
                <a:latin typeface="Raleway SemiBold"/>
                <a:ea typeface="Raleway"/>
                <a:cs typeface="Raleway"/>
                <a:sym typeface="Raleway SemiBold"/>
              </a:rPr>
              <a:t> </a:t>
            </a:r>
            <a:endParaRPr sz="1200" dirty="0">
              <a:solidFill>
                <a:schemeClr val="bg2">
                  <a:lumMod val="95000"/>
                  <a:lumOff val="5000"/>
                </a:schemeClr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bg2">
                  <a:lumMod val="95000"/>
                  <a:lumOff val="5000"/>
                </a:schemeClr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7" name="Google Shape;197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08" name="Google Shape;208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32"/>
          <p:cNvSpPr txBox="1"/>
          <p:nvPr/>
        </p:nvSpPr>
        <p:spPr>
          <a:xfrm>
            <a:off x="488944" y="2340288"/>
            <a:ext cx="6936600" cy="821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 будущем – крупные телеканалы </a:t>
            </a:r>
            <a:endParaRPr lang="ru" sz="1200" dirty="0" smtClean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524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</a:pPr>
            <a:endParaRPr sz="1200" b="1" dirty="0" smtClean="0">
              <a:solidFill>
                <a:srgbClr val="0000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Наличие огромного бюджета</a:t>
            </a:r>
          </a:p>
        </p:txBody>
      </p:sp>
      <p:sp>
        <p:nvSpPr>
          <p:cNvPr id="210" name="Google Shape;210;p32"/>
          <p:cNvSpPr txBox="1">
            <a:spLocks noGrp="1"/>
          </p:cNvSpPr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3"/>
          <p:cNvSpPr txBox="1"/>
          <p:nvPr/>
        </p:nvSpPr>
        <p:spPr>
          <a:xfrm>
            <a:off x="488944" y="2345556"/>
            <a:ext cx="6936600" cy="821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 smtClean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Наличие подписки, дополнительные опции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0" name="Google Shape;220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33"/>
          <p:cNvSpPr txBox="1">
            <a:spLocks noGrp="1"/>
          </p:cNvSpPr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 txBox="1"/>
          <p:nvPr/>
        </p:nvSpPr>
        <p:spPr>
          <a:xfrm>
            <a:off x="407625" y="4527900"/>
            <a:ext cx="80916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* 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Примеры: шеринг (аренда вместо покупки), подписка, freemium, lock-in (бритва и лезвие), самообслуживание, лицензия,  комиссия и другие</a:t>
            </a:r>
            <a:endParaRPr sz="15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4" name="Google Shape;234;p34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11295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Опишите ваши текущие результаты: успешные кейсы, клиенты или предварительные договоренности, привлеченные инвестиции и др.,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235" name="Google Shape;235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5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dk1"/>
                </a:solidFill>
              </a:rPr>
              <a:t>КОМАНДА СТАРТАПА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245" name="Google Shape;245;p35"/>
          <p:cNvSpPr/>
          <p:nvPr/>
        </p:nvSpPr>
        <p:spPr>
          <a:xfrm>
            <a:off x="546195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Font typeface="Arial"/>
              <a:buNone/>
            </a:pP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6" name="Google Shape;246;p35"/>
          <p:cNvSpPr txBox="1">
            <a:spLocks noGrp="1"/>
          </p:cNvSpPr>
          <p:nvPr>
            <p:ph type="body" idx="1"/>
          </p:nvPr>
        </p:nvSpPr>
        <p:spPr>
          <a:xfrm>
            <a:off x="546195" y="3853238"/>
            <a:ext cx="7993200" cy="3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</a:pPr>
            <a:r>
              <a:rPr lang="ru" dirty="0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 dirty="0"/>
          </a:p>
        </p:txBody>
      </p:sp>
      <p:sp>
        <p:nvSpPr>
          <p:cNvPr id="247" name="Google Shape;247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3187776"/>
              </p:ext>
            </p:extLst>
          </p:nvPr>
        </p:nvGraphicFramePr>
        <p:xfrm>
          <a:off x="554598" y="924656"/>
          <a:ext cx="7730004" cy="3667730"/>
        </p:xfrm>
        <a:graphic>
          <a:graphicData uri="http://schemas.openxmlformats.org/drawingml/2006/table">
            <a:tbl>
              <a:tblPr firstRow="1" bandRow="1">
                <a:tableStyleId>{0E99979B-959F-4D0F-B3F6-FBF3AF7F60EE}</a:tableStyleId>
              </a:tblPr>
              <a:tblGrid>
                <a:gridCol w="2576668"/>
                <a:gridCol w="3056403"/>
                <a:gridCol w="2096933"/>
              </a:tblGrid>
              <a:tr h="3468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</a:t>
                      </a:r>
                      <a:r>
                        <a:rPr lang="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ИДЕР </a:t>
                      </a: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(CEO)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r>
                        <a:rPr lang="ru-RU" baseline="0" dirty="0" smtClean="0"/>
                        <a:t>Зверев Роман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Иванов</a:t>
                      </a:r>
                      <a:r>
                        <a:rPr lang="ru-RU" baseline="0" dirty="0" smtClean="0"/>
                        <a:t> Сергей, Ермаков Максим,</a:t>
                      </a:r>
                    </a:p>
                    <a:p>
                      <a:r>
                        <a:rPr lang="ru-RU" baseline="0" dirty="0" smtClean="0"/>
                        <a:t>Петров Павел, Зверев Роман, Васильев Александр, Баринов Даниил, Яковлев Ярослав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Яковлев Ярослав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000000"/>
                          </a:solidFill>
                          <a:latin typeface="Raleway SemiBold" panose="020B0604020202020204" charset="-52"/>
                          <a:ea typeface="Raleway SemiBold"/>
                          <a:cs typeface="Arial"/>
                          <a:sym typeface="Arial"/>
                        </a:rPr>
                        <a:t>СПИКЕР</a:t>
                      </a:r>
                      <a:endParaRPr lang="ru-RU" sz="1100" dirty="0">
                        <a:latin typeface="Raleway SemiBo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/>
                        <a:t>Яковлев Ярослав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6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8" name="Google Shape;258;p36"/>
          <p:cNvSpPr txBox="1">
            <a:spLocks noGrp="1"/>
          </p:cNvSpPr>
          <p:nvPr>
            <p:ph type="body" idx="1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 dirty="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300"/>
              <a:buAutoNum type="arabicParenR"/>
            </a:pPr>
            <a:r>
              <a:rPr lang="ru" sz="1300" b="1" dirty="0">
                <a:solidFill>
                  <a:srgbClr val="0000FF"/>
                </a:solidFill>
              </a:rPr>
              <a:t>Изучить детальнее рынок</a:t>
            </a:r>
            <a:endParaRPr sz="1300" b="1" dirty="0">
              <a:solidFill>
                <a:srgbClr val="0000FF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300"/>
              <a:buAutoNum type="arabicParenR"/>
            </a:pPr>
            <a:r>
              <a:rPr lang="ru" sz="1300" b="1" dirty="0">
                <a:solidFill>
                  <a:srgbClr val="0000FF"/>
                </a:solidFill>
              </a:rPr>
              <a:t>Проработать детальнее целевую </a:t>
            </a:r>
            <a:r>
              <a:rPr lang="ru" sz="1300" b="1" dirty="0" smtClean="0">
                <a:solidFill>
                  <a:srgbClr val="0000FF"/>
                </a:solidFill>
              </a:rPr>
              <a:t>аудиторию</a:t>
            </a:r>
            <a:endParaRPr sz="13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 dirty="0">
                <a:solidFill>
                  <a:srgbClr val="132C40"/>
                </a:solidFill>
              </a:rPr>
              <a:t> 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259" name="Google Shape;259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2" name="Google Shape;262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7" name="Google Shape;267;p36"/>
          <p:cNvGraphicFramePr/>
          <p:nvPr/>
        </p:nvGraphicFramePr>
        <p:xfrm>
          <a:off x="630335" y="3150175"/>
          <a:ext cx="7532025" cy="1700025"/>
        </p:xfrm>
        <a:graphic>
          <a:graphicData uri="http://schemas.openxmlformats.org/drawingml/2006/table">
            <a:tbl>
              <a:tblPr>
                <a:noFill/>
                <a:tableStyleId>{0E99979B-959F-4D0F-B3F6-FBF3AF7F60EE}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68" name="Google Shape;268;p36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4" name="Google Shape;274;p37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solidFill>
                <a:srgbClr val="132C40"/>
              </a:solidFill>
            </a:endParaRPr>
          </a:p>
        </p:txBody>
      </p:sp>
      <p:sp>
        <p:nvSpPr>
          <p:cNvPr id="275" name="Google Shape;275;p37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76" name="Google Shape;276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9" name="Google Shape;279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344</Words>
  <Application>Microsoft Office PowerPoint</Application>
  <PresentationFormat>Экран (16:9)</PresentationFormat>
  <Paragraphs>75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Calibri</vt:lpstr>
      <vt:lpstr>Arial</vt:lpstr>
      <vt:lpstr>Helvetica Neue</vt:lpstr>
      <vt:lpstr>Century Gothic</vt:lpstr>
      <vt:lpstr>Raleway SemiBold</vt:lpstr>
      <vt:lpstr>Raleway</vt:lpstr>
      <vt:lpstr>Simple Light</vt:lpstr>
      <vt:lpstr>Simple Light</vt:lpstr>
      <vt:lpstr>PlayVision AI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БИЗНЕС-МОДЕЛЬ*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ПРОДУКТА / КОМПАНИИ</dc:title>
  <dc:creator>user</dc:creator>
  <cp:lastModifiedBy>Roman</cp:lastModifiedBy>
  <cp:revision>14</cp:revision>
  <dcterms:modified xsi:type="dcterms:W3CDTF">2023-10-02T15:11:42Z</dcterms:modified>
</cp:coreProperties>
</file>