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9" r:id="rId5"/>
    <p:sldId id="260" r:id="rId6"/>
    <p:sldId id="268" r:id="rId7"/>
    <p:sldId id="264" r:id="rId8"/>
    <p:sldId id="261" r:id="rId9"/>
    <p:sldId id="262" r:id="rId10"/>
    <p:sldId id="263" r:id="rId11"/>
    <p:sldId id="266" r:id="rId12"/>
    <p:sldId id="265" r:id="rId13"/>
    <p:sldId id="270" r:id="rId14"/>
  </p:sldIdLst>
  <p:sldSz cx="18288000" cy="10287000"/>
  <p:notesSz cx="6858000" cy="9144000"/>
  <p:embeddedFontLst>
    <p:embeddedFont>
      <p:font typeface="Century Gothic" pitchFamily="34" charset="0"/>
      <p:regular r:id="rId16"/>
      <p:bold r:id="rId17"/>
      <p:italic r:id="rId18"/>
      <p:boldItalic r:id="rId19"/>
    </p:embeddedFont>
    <p:embeddedFont>
      <p:font typeface="Tahoma" pitchFamily="34" charset="0"/>
      <p:regular r:id="rId20"/>
      <p:bold r:id="rId21"/>
    </p:embeddedFont>
    <p:embeddedFont>
      <p:font typeface="Verdana" pitchFamily="34" charset="0"/>
      <p:regular r:id="rId22"/>
      <p:bold r:id="rId23"/>
      <p:italic r:id="rId24"/>
      <p:boldItalic r:id="rId25"/>
    </p:embeddedFont>
    <p:embeddedFont>
      <p:font typeface="Calibri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EEE2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50" autoAdjust="0"/>
    <p:restoredTop sz="94622" autoAdjust="0"/>
  </p:normalViewPr>
  <p:slideViewPr>
    <p:cSldViewPr>
      <p:cViewPr varScale="1">
        <p:scale>
          <a:sx n="69" d="100"/>
          <a:sy n="69" d="100"/>
        </p:scale>
        <p:origin x="-226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54996-43D9-4A3D-8466-9C0B3CD7CDFC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E8DA7-50DC-4436-B219-9E731D2F7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16F0E77C-FE58-3443-A3C5-B34737D0DD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57300" y="2"/>
            <a:ext cx="15773400" cy="2022762"/>
          </a:xfrm>
          <a:prstGeom prst="rect">
            <a:avLst/>
          </a:prstGeom>
        </p:spPr>
        <p:txBody>
          <a:bodyPr anchor="ctr"/>
          <a:lstStyle/>
          <a:p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Правила работы с шаблоном</a:t>
            </a:r>
          </a:p>
        </p:txBody>
      </p:sp>
    </p:spTree>
    <p:extLst>
      <p:ext uri="{BB962C8B-B14F-4D97-AF65-F5344CB8AC3E}">
        <p14:creationId xmlns="" xmlns:p14="http://schemas.microsoft.com/office/powerpoint/2010/main" val="1396567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914912">
            <a:off x="14508260" y="-5542658"/>
            <a:ext cx="21356206" cy="6874465"/>
          </a:xfrm>
          <a:custGeom>
            <a:avLst/>
            <a:gdLst/>
            <a:ahLst/>
            <a:cxnLst/>
            <a:rect l="l" t="t" r="r" b="b"/>
            <a:pathLst>
              <a:path w="21356206" h="6874465">
                <a:moveTo>
                  <a:pt x="0" y="0"/>
                </a:moveTo>
                <a:lnTo>
                  <a:pt x="21356205" y="0"/>
                </a:lnTo>
                <a:lnTo>
                  <a:pt x="21356205" y="6874465"/>
                </a:lnTo>
                <a:lnTo>
                  <a:pt x="0" y="687446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097233" y="1533356"/>
            <a:ext cx="2222397" cy="650221"/>
          </a:xfrm>
          <a:custGeom>
            <a:avLst/>
            <a:gdLst/>
            <a:ahLst/>
            <a:cxnLst/>
            <a:rect l="l" t="t" r="r" b="b"/>
            <a:pathLst>
              <a:path w="2222397" h="650221">
                <a:moveTo>
                  <a:pt x="0" y="0"/>
                </a:moveTo>
                <a:lnTo>
                  <a:pt x="2222396" y="0"/>
                </a:lnTo>
                <a:lnTo>
                  <a:pt x="2222396" y="650221"/>
                </a:lnTo>
                <a:lnTo>
                  <a:pt x="0" y="65022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482734" y="1550067"/>
            <a:ext cx="2370276" cy="633510"/>
          </a:xfrm>
          <a:custGeom>
            <a:avLst/>
            <a:gdLst/>
            <a:ahLst/>
            <a:cxnLst/>
            <a:rect l="l" t="t" r="r" b="b"/>
            <a:pathLst>
              <a:path w="2370276" h="633510">
                <a:moveTo>
                  <a:pt x="0" y="0"/>
                </a:moveTo>
                <a:lnTo>
                  <a:pt x="2370276" y="0"/>
                </a:lnTo>
                <a:lnTo>
                  <a:pt x="2370276" y="633510"/>
                </a:lnTo>
                <a:lnTo>
                  <a:pt x="0" y="63351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816683" y="1174351"/>
            <a:ext cx="1457644" cy="1113110"/>
          </a:xfrm>
          <a:custGeom>
            <a:avLst/>
            <a:gdLst/>
            <a:ahLst/>
            <a:cxnLst/>
            <a:rect l="l" t="t" r="r" b="b"/>
            <a:pathLst>
              <a:path w="1457644" h="1113110">
                <a:moveTo>
                  <a:pt x="0" y="0"/>
                </a:moveTo>
                <a:lnTo>
                  <a:pt x="1457644" y="0"/>
                </a:lnTo>
                <a:lnTo>
                  <a:pt x="1457644" y="1113110"/>
                </a:lnTo>
                <a:lnTo>
                  <a:pt x="0" y="111311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633686" y="1055854"/>
            <a:ext cx="1681028" cy="1173663"/>
          </a:xfrm>
          <a:custGeom>
            <a:avLst/>
            <a:gdLst/>
            <a:ahLst/>
            <a:cxnLst/>
            <a:rect l="l" t="t" r="r" b="b"/>
            <a:pathLst>
              <a:path w="1681028" h="1173663">
                <a:moveTo>
                  <a:pt x="0" y="0"/>
                </a:moveTo>
                <a:lnTo>
                  <a:pt x="1681028" y="0"/>
                </a:lnTo>
                <a:lnTo>
                  <a:pt x="1681028" y="1173663"/>
                </a:lnTo>
                <a:lnTo>
                  <a:pt x="0" y="1173663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70438" y="1013492"/>
            <a:ext cx="2762756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50"/>
              </a:lnSpc>
            </a:pPr>
            <a:r>
              <a:rPr lang="en-US" sz="5000" dirty="0">
                <a:solidFill>
                  <a:srgbClr val="FFFFFF"/>
                </a:solidFill>
                <a:latin typeface="Tex Gyre Adventor Bold"/>
              </a:rPr>
              <a:t>ИНФО</a:t>
            </a:r>
          </a:p>
          <a:p>
            <a:pPr>
              <a:lnSpc>
                <a:spcPts val="4450"/>
              </a:lnSpc>
            </a:pPr>
            <a:r>
              <a:rPr lang="en-US" sz="5000" dirty="0">
                <a:solidFill>
                  <a:srgbClr val="7ED957"/>
                </a:solidFill>
                <a:latin typeface="Tex Gyre Adventor Bold"/>
              </a:rPr>
              <a:t>БИО</a:t>
            </a:r>
            <a:r>
              <a:rPr lang="en-US" sz="5000" dirty="0">
                <a:solidFill>
                  <a:srgbClr val="FFFFFF"/>
                </a:solidFill>
                <a:latin typeface="Tex Gyre Adventor Bold"/>
              </a:rPr>
              <a:t>ТЕХ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0438" y="2306511"/>
            <a:ext cx="7957261" cy="249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</a:pPr>
            <a:r>
              <a:rPr lang="en-US" sz="1800">
                <a:solidFill>
                  <a:srgbClr val="7ED957"/>
                </a:solidFill>
                <a:latin typeface="Tex Gyre Adventor"/>
              </a:rPr>
              <a:t>Новосибирский ГАУ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2000" y="3162300"/>
            <a:ext cx="17027560" cy="4296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545"/>
              </a:lnSpc>
            </a:pPr>
            <a:endParaRPr dirty="0">
              <a:latin typeface="Century Gothic" pitchFamily="34" charset="0"/>
            </a:endParaRPr>
          </a:p>
          <a:p>
            <a:pPr>
              <a:lnSpc>
                <a:spcPts val="7991"/>
              </a:lnSpc>
            </a:pPr>
            <a:r>
              <a:rPr lang="ru-RU" sz="7199" dirty="0" smtClean="0">
                <a:solidFill>
                  <a:srgbClr val="FFFFFF"/>
                </a:solidFill>
                <a:latin typeface="Century Gothic" pitchFamily="34" charset="0"/>
              </a:rPr>
              <a:t>Разработка приложения для создания модульного зимнего сада</a:t>
            </a:r>
            <a:r>
              <a:rPr lang="en-US" sz="7199" dirty="0" smtClean="0">
                <a:solidFill>
                  <a:srgbClr val="7ED957"/>
                </a:solidFill>
                <a:latin typeface="Century Gothic" pitchFamily="34" charset="0"/>
              </a:rPr>
              <a:t>//</a:t>
            </a:r>
            <a:endParaRPr lang="en-US" sz="7199" dirty="0">
              <a:solidFill>
                <a:srgbClr val="7ED957"/>
              </a:solidFill>
              <a:latin typeface="Century Gothic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38200" y="7962900"/>
            <a:ext cx="9900897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3"/>
              </a:lnSpc>
            </a:pPr>
            <a:r>
              <a:rPr lang="ru-RU" sz="3399" dirty="0" err="1" smtClean="0">
                <a:solidFill>
                  <a:srgbClr val="7ED957"/>
                </a:solidFill>
                <a:latin typeface="Century Gothic" pitchFamily="34" charset="0"/>
              </a:rPr>
              <a:t>Шушарина</a:t>
            </a:r>
            <a:r>
              <a:rPr lang="ru-RU" sz="3399" dirty="0" smtClean="0">
                <a:solidFill>
                  <a:srgbClr val="7ED957"/>
                </a:solidFill>
                <a:latin typeface="Century Gothic" pitchFamily="34" charset="0"/>
              </a:rPr>
              <a:t> Злата Эдуардовна</a:t>
            </a:r>
          </a:p>
          <a:p>
            <a:pPr>
              <a:lnSpc>
                <a:spcPts val="3773"/>
              </a:lnSpc>
            </a:pPr>
            <a:r>
              <a:rPr lang="ru-RU" sz="3399" dirty="0" err="1" smtClean="0">
                <a:solidFill>
                  <a:srgbClr val="7ED957"/>
                </a:solidFill>
                <a:latin typeface="Century Gothic" pitchFamily="34" charset="0"/>
              </a:rPr>
              <a:t>Замякина</a:t>
            </a:r>
            <a:r>
              <a:rPr lang="ru-RU" sz="3399" dirty="0" smtClean="0">
                <a:solidFill>
                  <a:srgbClr val="7ED957"/>
                </a:solidFill>
                <a:latin typeface="Century Gothic" pitchFamily="34" charset="0"/>
              </a:rPr>
              <a:t> Анастасия Витальевна</a:t>
            </a:r>
            <a:endParaRPr lang="en-US" sz="3399" dirty="0" smtClean="0">
              <a:solidFill>
                <a:srgbClr val="7ED957"/>
              </a:solidFill>
              <a:latin typeface="Century Gothic" pitchFamily="34" charset="0"/>
            </a:endParaRPr>
          </a:p>
          <a:p>
            <a:pPr>
              <a:lnSpc>
                <a:spcPts val="3773"/>
              </a:lnSpc>
            </a:pPr>
            <a:endParaRPr lang="en-US" sz="3399" dirty="0">
              <a:solidFill>
                <a:srgbClr val="7ED957"/>
              </a:solidFill>
              <a:latin typeface="Century Gothic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0438" y="315849"/>
            <a:ext cx="7957261" cy="496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</a:pPr>
            <a:r>
              <a:rPr lang="en-US" sz="1800">
                <a:solidFill>
                  <a:srgbClr val="7ED957"/>
                </a:solidFill>
                <a:latin typeface="Tex Gyre Adventor"/>
              </a:rPr>
              <a:t>Акселерационная</a:t>
            </a:r>
          </a:p>
          <a:p>
            <a:pPr>
              <a:lnSpc>
                <a:spcPts val="1998"/>
              </a:lnSpc>
            </a:pPr>
            <a:r>
              <a:rPr lang="en-US" sz="1800">
                <a:solidFill>
                  <a:srgbClr val="7ED957"/>
                </a:solidFill>
                <a:latin typeface="Tex Gyre Adventor"/>
              </a:rPr>
              <a:t>программа</a:t>
            </a:r>
          </a:p>
        </p:txBody>
      </p:sp>
      <p:sp>
        <p:nvSpPr>
          <p:cNvPr id="12" name="Freeform 12"/>
          <p:cNvSpPr/>
          <p:nvPr/>
        </p:nvSpPr>
        <p:spPr>
          <a:xfrm rot="-1914912">
            <a:off x="10261347" y="2877623"/>
            <a:ext cx="21356206" cy="6874465"/>
          </a:xfrm>
          <a:custGeom>
            <a:avLst/>
            <a:gdLst/>
            <a:ahLst/>
            <a:cxnLst/>
            <a:rect l="l" t="t" r="r" b="b"/>
            <a:pathLst>
              <a:path w="21356206" h="6874465">
                <a:moveTo>
                  <a:pt x="0" y="0"/>
                </a:moveTo>
                <a:lnTo>
                  <a:pt x="21356206" y="0"/>
                </a:lnTo>
                <a:lnTo>
                  <a:pt x="21356206" y="6874465"/>
                </a:lnTo>
                <a:lnTo>
                  <a:pt x="0" y="687446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C:\Users\ZLAdmin\Desktop\лого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823950" y="6134100"/>
            <a:ext cx="4464050" cy="446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ZLAdmin\Desktop\ыаыапыа.jpg"/>
          <p:cNvPicPr>
            <a:picLocks noChangeAspect="1" noChangeArrowheads="1"/>
          </p:cNvPicPr>
          <p:nvPr/>
        </p:nvPicPr>
        <p:blipFill>
          <a:blip r:embed="rId2" cstate="print"/>
          <a:srcRect t="3840" r="5488"/>
          <a:stretch>
            <a:fillRect/>
          </a:stretch>
        </p:blipFill>
        <p:spPr bwMode="auto">
          <a:xfrm>
            <a:off x="-2209800" y="4457700"/>
            <a:ext cx="11811000" cy="12143472"/>
          </a:xfrm>
          <a:prstGeom prst="rect">
            <a:avLst/>
          </a:prstGeom>
          <a:noFill/>
        </p:spPr>
      </p:pic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4B6A8BA4-78F2-2846-941C-30D2E07AA178}"/>
              </a:ext>
            </a:extLst>
          </p:cNvPr>
          <p:cNvSpPr txBox="1">
            <a:spLocks/>
          </p:cNvSpPr>
          <p:nvPr/>
        </p:nvSpPr>
        <p:spPr>
          <a:xfrm>
            <a:off x="820271" y="538591"/>
            <a:ext cx="1657349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000" b="1" i="0">
                <a:solidFill>
                  <a:srgbClr val="C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sz="5400" b="0" dirty="0">
                <a:solidFill>
                  <a:srgbClr val="92D050"/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Общая информация о проекте</a:t>
            </a:r>
          </a:p>
        </p:txBody>
      </p:sp>
      <p:sp>
        <p:nvSpPr>
          <p:cNvPr id="35" name="Rectangle 8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92D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838200" y="2284209"/>
            <a:ext cx="8229600" cy="2783091"/>
          </a:xfrm>
          <a:prstGeom prst="rect">
            <a:avLst/>
          </a:prstGeom>
          <a:ln w="19050"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Мобильное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приложение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«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Room garden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»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позволит 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каждому желающему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на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профессиональном уровне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создать модульный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зимний сад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своей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мечты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/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для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помещений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любого типа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. 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908D28D6-4617-064A-BD58-D1DA3E089FE8}"/>
              </a:ext>
            </a:extLst>
          </p:cNvPr>
          <p:cNvSpPr txBox="1">
            <a:spLocks/>
          </p:cNvSpPr>
          <p:nvPr/>
        </p:nvSpPr>
        <p:spPr>
          <a:xfrm>
            <a:off x="838200" y="5676900"/>
            <a:ext cx="8229600" cy="1001594"/>
          </a:xfrm>
          <a:prstGeom prst="rect">
            <a:avLst/>
          </a:prstGeom>
          <a:ln w="19050"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Цифровые технологии.</a:t>
            </a:r>
            <a:endParaRPr lang="ru-RU" sz="2700" b="1" dirty="0">
              <a:solidFill>
                <a:schemeClr val="accent2">
                  <a:lumMod val="7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F45E95EB-F55B-784D-B69C-68F1A02350AB}"/>
              </a:ext>
            </a:extLst>
          </p:cNvPr>
          <p:cNvSpPr txBox="1">
            <a:spLocks/>
          </p:cNvSpPr>
          <p:nvPr/>
        </p:nvSpPr>
        <p:spPr>
          <a:xfrm>
            <a:off x="838200" y="7243307"/>
            <a:ext cx="8229600" cy="719593"/>
          </a:xfrm>
          <a:prstGeom prst="rect">
            <a:avLst/>
          </a:prstGeom>
          <a:ln w="19050"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rmAutofit/>
          </a:bodyPr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Создание функционального прототипа.</a:t>
            </a:r>
            <a:endParaRPr lang="ru-RU" sz="2700" b="1" dirty="0">
              <a:solidFill>
                <a:schemeClr val="accent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CFFB000-FAE6-4A43-B8FC-DD9D8B18BC02}"/>
              </a:ext>
            </a:extLst>
          </p:cNvPr>
          <p:cNvSpPr txBox="1"/>
          <p:nvPr/>
        </p:nvSpPr>
        <p:spPr>
          <a:xfrm>
            <a:off x="838200" y="8917299"/>
            <a:ext cx="3422772" cy="59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Функциональный прототип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E2871DB-47DF-F84D-8F4B-76D091EF1D08}"/>
              </a:ext>
            </a:extLst>
          </p:cNvPr>
          <p:cNvSpPr txBox="1"/>
          <p:nvPr/>
        </p:nvSpPr>
        <p:spPr>
          <a:xfrm>
            <a:off x="7951653" y="8917299"/>
            <a:ext cx="4161684" cy="59400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Пилотное производство / 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Идут продажи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C1BC2D0-0282-3843-853D-2E4CE75186E0}"/>
              </a:ext>
            </a:extLst>
          </p:cNvPr>
          <p:cNvSpPr txBox="1"/>
          <p:nvPr/>
        </p:nvSpPr>
        <p:spPr>
          <a:xfrm>
            <a:off x="4521351" y="8917299"/>
            <a:ext cx="3131823" cy="59400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Пилотное производство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E981BEA4-6122-0D4A-8667-5913870EA929}"/>
              </a:ext>
            </a:extLst>
          </p:cNvPr>
          <p:cNvSpPr txBox="1"/>
          <p:nvPr/>
        </p:nvSpPr>
        <p:spPr>
          <a:xfrm>
            <a:off x="12411816" y="8917299"/>
            <a:ext cx="4161684" cy="59400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Серийное производство / 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Идут продажи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5802B0B-3112-3644-BFD3-834D4B9E6E54}"/>
              </a:ext>
            </a:extLst>
          </p:cNvPr>
          <p:cNvSpPr txBox="1"/>
          <p:nvPr/>
        </p:nvSpPr>
        <p:spPr>
          <a:xfrm>
            <a:off x="762000" y="5143500"/>
            <a:ext cx="760176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Основное технологическое направление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178EB80-79A2-434D-B661-041DD429A481}"/>
              </a:ext>
            </a:extLst>
          </p:cNvPr>
          <p:cNvSpPr txBox="1"/>
          <p:nvPr/>
        </p:nvSpPr>
        <p:spPr>
          <a:xfrm>
            <a:off x="838200" y="6667500"/>
            <a:ext cx="306205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Стадия проекта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8665306-B6FC-0844-AADC-E10549C941F7}"/>
              </a:ext>
            </a:extLst>
          </p:cNvPr>
          <p:cNvSpPr txBox="1"/>
          <p:nvPr/>
        </p:nvSpPr>
        <p:spPr>
          <a:xfrm>
            <a:off x="838200" y="1704407"/>
            <a:ext cx="12300579" cy="56962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Описание проекта</a:t>
            </a:r>
          </a:p>
        </p:txBody>
      </p:sp>
      <p:sp>
        <p:nvSpPr>
          <p:cNvPr id="21" name="Slide Number Placeholder 1"/>
          <p:cNvSpPr txBox="1">
            <a:spLocks/>
          </p:cNvSpPr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2</a:t>
            </a:fld>
            <a:endParaRPr lang="en-US" sz="3000" dirty="0">
              <a:latin typeface="Akrobat ExtraBold" pitchFamily="50" charset="-52"/>
            </a:endParaRPr>
          </a:p>
        </p:txBody>
      </p:sp>
      <p:pic>
        <p:nvPicPr>
          <p:cNvPr id="2" name="Picture 2" descr="C:\Users\ZLAdmin\Desktop\лого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0" y="647700"/>
            <a:ext cx="9144000" cy="914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5947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\Desktop\ыаыапы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533400"/>
            <a:ext cx="9652000" cy="9753600"/>
          </a:xfrm>
          <a:prstGeom prst="rect">
            <a:avLst/>
          </a:prstGeom>
          <a:noFill/>
        </p:spPr>
      </p:pic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4B6A8BA4-78F2-2846-941C-30D2E07AA178}"/>
              </a:ext>
            </a:extLst>
          </p:cNvPr>
          <p:cNvSpPr txBox="1">
            <a:spLocks/>
          </p:cNvSpPr>
          <p:nvPr/>
        </p:nvSpPr>
        <p:spPr>
          <a:xfrm>
            <a:off x="800101" y="532422"/>
            <a:ext cx="1657349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000" b="1" i="0">
                <a:solidFill>
                  <a:srgbClr val="C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sz="5400" b="0" dirty="0">
                <a:solidFill>
                  <a:srgbClr val="92D050"/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Предлагаемое решение</a:t>
            </a:r>
          </a:p>
        </p:txBody>
      </p:sp>
      <p:sp>
        <p:nvSpPr>
          <p:cNvPr id="35" name="Rectangle 8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92D050"/>
              </a:solidFill>
              <a:latin typeface="Tex Gyre Adventor" panose="020B0604020202020204" charset="-52"/>
              <a:ea typeface="Verdana" panose="020B0604030504040204" pitchFamily="34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800101" y="2171701"/>
            <a:ext cx="14973300" cy="3581400"/>
          </a:xfrm>
          <a:prstGeom prst="rect">
            <a:avLst/>
          </a:prstGeom>
          <a:ln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arenR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Неблагоприятные экологические условия окружающей среды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None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Комфортная среда для проживания.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Короткий вегетационный период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растений в НСО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Необходимость в зеленых насаждениях.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3) Отсутствие лицензионных программных продуктов для работы по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фитодизайну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/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Желание спроектировать сад в доме.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8665306-B6FC-0844-AADC-E10549C941F7}"/>
              </a:ext>
            </a:extLst>
          </p:cNvPr>
          <p:cNvSpPr txBox="1"/>
          <p:nvPr/>
        </p:nvSpPr>
        <p:spPr>
          <a:xfrm>
            <a:off x="838200" y="1562100"/>
            <a:ext cx="12300579" cy="56962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Описание проблемы/потребности клиента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762000" y="6515100"/>
            <a:ext cx="15000194" cy="2971800"/>
          </a:xfrm>
          <a:prstGeom prst="rect">
            <a:avLst/>
          </a:prstGeom>
          <a:ln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rm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514350" indent="-514350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1) </a:t>
            </a: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Возможность каждому самостоятельно сделать проект озеленения помещения. Простой интерфейс для использования.</a:t>
            </a:r>
          </a:p>
          <a:p>
            <a:pPr marL="514350" indent="-514350"/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2)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Каталог вариантов проектов интерьерного озеленения. </a:t>
            </a:r>
          </a:p>
          <a:p>
            <a:pPr marL="514350" indent="-514350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3)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Доступные варианты приобретения оборудования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b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и комнатных растений для зимнего сада.</a:t>
            </a:r>
          </a:p>
          <a:p>
            <a:pPr marL="514350" indent="-514350"/>
            <a:endParaRPr lang="ru-RU" sz="2700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514350" indent="-514350"/>
            <a:endParaRPr lang="ru-RU" sz="2700" dirty="0" smtClean="0">
              <a:latin typeface="Century Gothic" pitchFamily="34" charset="0"/>
            </a:endParaRPr>
          </a:p>
          <a:p>
            <a:pPr marL="514350" indent="-514350">
              <a:buAutoNum type="arabicParenR"/>
            </a:pPr>
            <a:endParaRPr lang="ru-RU" sz="2700" dirty="0" smtClean="0">
              <a:latin typeface="Century Gothic" pitchFamily="34" charset="0"/>
            </a:endParaRPr>
          </a:p>
          <a:p>
            <a:pPr marL="514350" indent="-514350">
              <a:buAutoNum type="arabicParenR"/>
            </a:pPr>
            <a:endParaRPr lang="ru-RU" sz="2700" dirty="0">
              <a:latin typeface="Century Gothic" pitchFamily="34" charset="0"/>
            </a:endParaRPr>
          </a:p>
          <a:p>
            <a:endParaRPr lang="ru-RU" sz="2700" dirty="0">
              <a:latin typeface="Century Gothic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8665306-B6FC-0844-AADC-E10549C941F7}"/>
              </a:ext>
            </a:extLst>
          </p:cNvPr>
          <p:cNvSpPr txBox="1"/>
          <p:nvPr/>
        </p:nvSpPr>
        <p:spPr>
          <a:xfrm>
            <a:off x="838200" y="5905500"/>
            <a:ext cx="12300579" cy="56962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Описание решения </a:t>
            </a:r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3</a:t>
            </a:fld>
            <a:endParaRPr lang="en-US" sz="3000" dirty="0">
              <a:latin typeface="Akrobat ExtraBold" pitchFamily="50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538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 txBox="1">
            <a:spLocks/>
          </p:cNvSpPr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4</a:t>
            </a:fld>
            <a:endParaRPr lang="en-US" sz="3000" dirty="0">
              <a:latin typeface="Akrobat ExtraBold" pitchFamily="50" charset="-52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4B6A8BA4-78F2-2846-941C-30D2E07AA178}"/>
              </a:ext>
            </a:extLst>
          </p:cNvPr>
          <p:cNvSpPr txBox="1">
            <a:spLocks/>
          </p:cNvSpPr>
          <p:nvPr/>
        </p:nvSpPr>
        <p:spPr>
          <a:xfrm>
            <a:off x="800101" y="532422"/>
            <a:ext cx="1657349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0" i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5400" dirty="0" smtClean="0">
                <a:solidFill>
                  <a:srgbClr val="92D050"/>
                </a:solidFill>
                <a:latin typeface="Century Gothic" pitchFamily="34" charset="0"/>
              </a:rPr>
              <a:t>Анализ проблемного интервью</a:t>
            </a:r>
            <a:endParaRPr lang="ru-RU" sz="5400" dirty="0">
              <a:solidFill>
                <a:srgbClr val="92D050"/>
              </a:solidFill>
              <a:latin typeface="Century Gothic" pitchFamily="34" charset="0"/>
            </a:endParaRPr>
          </a:p>
        </p:txBody>
      </p:sp>
      <p:sp>
        <p:nvSpPr>
          <p:cNvPr id="35" name="Rectangle 8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800101" y="1790700"/>
            <a:ext cx="16040100" cy="7924800"/>
          </a:xfrm>
          <a:prstGeom prst="rect">
            <a:avLst/>
          </a:prstGeom>
          <a:ln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rm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endParaRPr lang="ru-RU" sz="2700" dirty="0">
              <a:latin typeface="Century Gothic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8200" y="1866900"/>
            <a:ext cx="16078200" cy="7640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EEEE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41%</a:t>
            </a:r>
            <a:r>
              <a:rPr lang="ru-RU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ru-RU" sz="2500" dirty="0" smtClean="0">
                <a:latin typeface="Century Gothic" pitchFamily="34" charset="0"/>
              </a:rPr>
              <a:t> респондентов считают, что зимний сад необходим для </a:t>
            </a:r>
            <a:r>
              <a:rPr lang="ru-RU" sz="25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повышения эстетики интерьера</a:t>
            </a:r>
            <a:r>
              <a:rPr lang="ru-RU" sz="25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, </a:t>
            </a:r>
            <a:br>
              <a:rPr lang="ru-RU" sz="25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ru-RU" sz="2500" dirty="0" smtClean="0">
                <a:latin typeface="Century Gothic" pitchFamily="34" charset="0"/>
              </a:rPr>
              <a:t>а </a:t>
            </a:r>
            <a:r>
              <a:rPr lang="ru-RU" sz="3600" b="1" dirty="0" smtClean="0">
                <a:solidFill>
                  <a:srgbClr val="EEEE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54% </a:t>
            </a:r>
            <a:r>
              <a:rPr lang="ru-RU" sz="2500" dirty="0" smtClean="0">
                <a:latin typeface="Century Gothic" pitchFamily="34" charset="0"/>
              </a:rPr>
              <a:t>- для формирования </a:t>
            </a:r>
            <a:r>
              <a:rPr lang="ru-RU" sz="25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комфортной окружающей среды и интерьерных </a:t>
            </a:r>
            <a:r>
              <a:rPr lang="ru-RU" sz="2500" b="1" i="1" dirty="0" err="1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фотозон</a:t>
            </a:r>
            <a:r>
              <a:rPr lang="ru-RU" sz="25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66% </a:t>
            </a:r>
            <a:r>
              <a:rPr lang="ru-RU" sz="25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используют</a:t>
            </a:r>
            <a:r>
              <a:rPr lang="ru-RU" sz="25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ru-RU" sz="25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комнатные растения</a:t>
            </a:r>
            <a:r>
              <a:rPr lang="ru-RU" sz="2500" dirty="0" smtClean="0">
                <a:latin typeface="Century Gothic" pitchFamily="34" charset="0"/>
              </a:rPr>
              <a:t>, а </a:t>
            </a: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23% </a:t>
            </a:r>
            <a:r>
              <a:rPr lang="ru-RU" sz="2500" dirty="0" smtClean="0">
                <a:latin typeface="Century Gothic" pitchFamily="34" charset="0"/>
              </a:rPr>
              <a:t>хотели бы их приобрести.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60% </a:t>
            </a:r>
            <a:r>
              <a:rPr lang="ru-RU" sz="2500" dirty="0" smtClean="0">
                <a:latin typeface="Century Gothic" pitchFamily="34" charset="0"/>
              </a:rPr>
              <a:t>предпочли бы пользоваться </a:t>
            </a:r>
            <a:r>
              <a:rPr lang="ru-RU" sz="25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мобильным приложением</a:t>
            </a:r>
            <a:r>
              <a:rPr lang="ru-RU" sz="25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ru-RU" sz="2500" dirty="0" smtClean="0">
                <a:latin typeface="Century Gothic" pitchFamily="34" charset="0"/>
              </a:rPr>
              <a:t>для проектирования зимнего сада.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70% </a:t>
            </a:r>
            <a:r>
              <a:rPr lang="ru-RU" sz="2500" dirty="0" smtClean="0">
                <a:latin typeface="Century Gothic" pitchFamily="34" charset="0"/>
              </a:rPr>
              <a:t>не пользовались программами для проектирования, но </a:t>
            </a:r>
            <a:r>
              <a:rPr lang="ru-RU" sz="25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заинтересованы</a:t>
            </a:r>
            <a:r>
              <a:rPr lang="ru-RU" sz="2500" dirty="0" smtClean="0">
                <a:latin typeface="Century Gothic" pitchFamily="34" charset="0"/>
              </a:rPr>
              <a:t> в создании</a:t>
            </a:r>
          </a:p>
          <a:p>
            <a:pPr>
              <a:lnSpc>
                <a:spcPct val="150000"/>
              </a:lnSpc>
            </a:pPr>
            <a:r>
              <a:rPr lang="ru-RU" sz="2500" dirty="0" smtClean="0">
                <a:latin typeface="Century Gothic" pitchFamily="34" charset="0"/>
              </a:rPr>
              <a:t>             зимнего сада.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91% </a:t>
            </a:r>
            <a:r>
              <a:rPr lang="ru-RU" sz="2500" dirty="0" smtClean="0">
                <a:latin typeface="Century Gothic" pitchFamily="34" charset="0"/>
              </a:rPr>
              <a:t>проявили бы </a:t>
            </a:r>
            <a:r>
              <a:rPr lang="ru-RU" sz="25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интерес к дополнительным функциям </a:t>
            </a:r>
            <a:r>
              <a:rPr lang="ru-RU" sz="2500" dirty="0" smtClean="0">
                <a:latin typeface="Century Gothic" pitchFamily="34" charset="0"/>
              </a:rPr>
              <a:t>(3D, расширенный ассортимент, оборудование), но </a:t>
            </a: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66% </a:t>
            </a:r>
            <a:r>
              <a:rPr lang="ru-RU" sz="2500" dirty="0" smtClean="0">
                <a:latin typeface="Century Gothic" pitchFamily="34" charset="0"/>
              </a:rPr>
              <a:t>предпочли бы  пользоваться бесплатной версией.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500" b="1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Необходимыми функциями респонденты считают: информация о растениях, ввод существующих параметров, индивидуальный подбор контейнеров.</a:t>
            </a:r>
          </a:p>
        </p:txBody>
      </p:sp>
      <p:cxnSp>
        <p:nvCxnSpPr>
          <p:cNvPr id="9" name="Straight Connector 6"/>
          <p:cNvCxnSpPr/>
          <p:nvPr/>
        </p:nvCxnSpPr>
        <p:spPr>
          <a:xfrm>
            <a:off x="1295400" y="3619500"/>
            <a:ext cx="150114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"/>
          <p:cNvCxnSpPr/>
          <p:nvPr/>
        </p:nvCxnSpPr>
        <p:spPr>
          <a:xfrm>
            <a:off x="1371600" y="4457700"/>
            <a:ext cx="150114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"/>
          <p:cNvCxnSpPr/>
          <p:nvPr/>
        </p:nvCxnSpPr>
        <p:spPr>
          <a:xfrm>
            <a:off x="1447800" y="5295900"/>
            <a:ext cx="150114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6"/>
          <p:cNvCxnSpPr/>
          <p:nvPr/>
        </p:nvCxnSpPr>
        <p:spPr>
          <a:xfrm>
            <a:off x="1295400" y="6667500"/>
            <a:ext cx="150114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6"/>
          <p:cNvCxnSpPr/>
          <p:nvPr/>
        </p:nvCxnSpPr>
        <p:spPr>
          <a:xfrm>
            <a:off x="1371600" y="8191500"/>
            <a:ext cx="150114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0639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C:\Users\Admin\Desktop\ыаыапыа.jpg"/>
          <p:cNvPicPr>
            <a:picLocks noChangeAspect="1" noChangeArrowheads="1"/>
          </p:cNvPicPr>
          <p:nvPr/>
        </p:nvPicPr>
        <p:blipFill>
          <a:blip r:embed="rId2" cstate="print"/>
          <a:srcRect t="52539" b="586"/>
          <a:stretch>
            <a:fillRect/>
          </a:stretch>
        </p:blipFill>
        <p:spPr bwMode="auto">
          <a:xfrm>
            <a:off x="1219200" y="2400300"/>
            <a:ext cx="15773400" cy="7471611"/>
          </a:xfrm>
          <a:prstGeom prst="rect">
            <a:avLst/>
          </a:prstGeom>
          <a:noFill/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5</a:t>
            </a:fld>
            <a:endParaRPr lang="en-US" sz="3000" dirty="0">
              <a:latin typeface="Akrobat ExtraBold" pitchFamily="50" charset="-52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4B6A8BA4-78F2-2846-941C-30D2E07AA178}"/>
              </a:ext>
            </a:extLst>
          </p:cNvPr>
          <p:cNvSpPr txBox="1">
            <a:spLocks/>
          </p:cNvSpPr>
          <p:nvPr/>
        </p:nvSpPr>
        <p:spPr>
          <a:xfrm>
            <a:off x="800101" y="532422"/>
            <a:ext cx="1657349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000" b="1" i="0">
                <a:solidFill>
                  <a:srgbClr val="C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sz="5400" b="0" dirty="0">
                <a:solidFill>
                  <a:srgbClr val="92D050"/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Предлагаемое решение: демонстрация</a:t>
            </a:r>
          </a:p>
        </p:txBody>
      </p:sp>
      <p:sp>
        <p:nvSpPr>
          <p:cNvPr id="35" name="Rectangle 8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92D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8665306-B6FC-0844-AADC-E10549C941F7}"/>
              </a:ext>
            </a:extLst>
          </p:cNvPr>
          <p:cNvSpPr txBox="1"/>
          <p:nvPr/>
        </p:nvSpPr>
        <p:spPr>
          <a:xfrm>
            <a:off x="800100" y="1704407"/>
            <a:ext cx="12300579" cy="56962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Прототип приложения.</a:t>
            </a: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800100" y="2324100"/>
            <a:ext cx="4850367" cy="754379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 lIns="0" tIns="0" rIns="0" bIns="0"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71463"/>
            <a:endParaRPr lang="ru-RU" sz="2400" i="1" kern="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6636750" y="2324100"/>
            <a:ext cx="4850367" cy="761999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 lIns="0" tIns="0" rIns="0" bIns="0"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71463"/>
            <a:endParaRPr lang="ru-RU" sz="2400" i="1" kern="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12473400" y="2324100"/>
            <a:ext cx="4850367" cy="761999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 lIns="0" tIns="0" rIns="0" bIns="0"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71463"/>
            <a:endParaRPr lang="ru-RU" sz="2400" i="1" kern="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1" name="Picture 3" descr="C:\Users\ZLAdmin\Desktop\пр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1600" y="2400300"/>
            <a:ext cx="4191000" cy="745066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2052" name="Picture 4" descr="C:\Users\ZLAdmin\Desktop\СТАРТАП\пр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67537" y="2400300"/>
            <a:ext cx="4200526" cy="746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1026" name="Picture 2" descr="C:\Users\ZLAdmin\Desktop\пр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2400300"/>
            <a:ext cx="4200525" cy="7467600"/>
          </a:xfrm>
          <a:prstGeom prst="rect">
            <a:avLst/>
          </a:prstGeom>
          <a:ln w="38100">
            <a:solidFill>
              <a:schemeClr val="tx1"/>
            </a:solidFill>
          </a:ln>
          <a:effectLst/>
        </p:spPr>
      </p:pic>
      <p:pic>
        <p:nvPicPr>
          <p:cNvPr id="2050" name="Picture 2" descr="C:\Users\ZLAdmin\Desktop\лого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52600" y="2476500"/>
            <a:ext cx="2971800" cy="2971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2422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C:\Users\Admin\Desktop\ыаыапыа.jpg"/>
          <p:cNvPicPr>
            <a:picLocks noChangeAspect="1" noChangeArrowheads="1"/>
          </p:cNvPicPr>
          <p:nvPr/>
        </p:nvPicPr>
        <p:blipFill>
          <a:blip r:embed="rId2" cstate="print"/>
          <a:srcRect t="52539" b="586"/>
          <a:stretch>
            <a:fillRect/>
          </a:stretch>
        </p:blipFill>
        <p:spPr bwMode="auto">
          <a:xfrm>
            <a:off x="1219200" y="2400300"/>
            <a:ext cx="15773400" cy="7471611"/>
          </a:xfrm>
          <a:prstGeom prst="rect">
            <a:avLst/>
          </a:prstGeom>
          <a:noFill/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6</a:t>
            </a:fld>
            <a:endParaRPr lang="en-US" sz="3000" dirty="0">
              <a:latin typeface="Akrobat ExtraBold" pitchFamily="50" charset="-52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4B6A8BA4-78F2-2846-941C-30D2E07AA178}"/>
              </a:ext>
            </a:extLst>
          </p:cNvPr>
          <p:cNvSpPr txBox="1">
            <a:spLocks/>
          </p:cNvSpPr>
          <p:nvPr/>
        </p:nvSpPr>
        <p:spPr>
          <a:xfrm>
            <a:off x="800101" y="532422"/>
            <a:ext cx="1657349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000" b="1" i="0">
                <a:solidFill>
                  <a:srgbClr val="C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sz="5400" b="0" dirty="0">
                <a:solidFill>
                  <a:srgbClr val="92D050"/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Предлагаемое решение: демонстрация</a:t>
            </a:r>
          </a:p>
        </p:txBody>
      </p:sp>
      <p:sp>
        <p:nvSpPr>
          <p:cNvPr id="35" name="Rectangle 8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92D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8665306-B6FC-0844-AADC-E10549C941F7}"/>
              </a:ext>
            </a:extLst>
          </p:cNvPr>
          <p:cNvSpPr txBox="1"/>
          <p:nvPr/>
        </p:nvSpPr>
        <p:spPr>
          <a:xfrm>
            <a:off x="800100" y="1704407"/>
            <a:ext cx="12300579" cy="56962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Прототип приложения.</a:t>
            </a: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800100" y="2324100"/>
            <a:ext cx="4850367" cy="754379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 lIns="0" tIns="0" rIns="0" bIns="0"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71463"/>
            <a:endParaRPr lang="ru-RU" sz="2400" i="1" kern="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6636750" y="2324100"/>
            <a:ext cx="4850367" cy="761999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 lIns="0" tIns="0" rIns="0" bIns="0"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71463"/>
            <a:endParaRPr lang="ru-RU" sz="2400" i="1" kern="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C:\Users\ZLAdmin\Desktop\пр2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400300"/>
            <a:ext cx="4173737" cy="74199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74" name="Picture 2" descr="C:\Users\ZLAdmin\Desktop\СТАРТАП\пр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2400300"/>
            <a:ext cx="4200525" cy="746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3075" name="Picture 3" descr="C:\Users\ZLAdmin\Desktop\СТАРТАП\пр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1" y="2390422"/>
            <a:ext cx="4191000" cy="745066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12496800" y="2324100"/>
            <a:ext cx="4850367" cy="761999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 lIns="0" tIns="0" rIns="0" bIns="0"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71463"/>
            <a:endParaRPr lang="ru-RU" sz="2400" i="1" kern="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:\Users\ZLAdmin\Desktop\пр7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01600" y="2400300"/>
            <a:ext cx="4200525" cy="746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10242" name="AutoShape 2" descr="https://mail.yandex.ru/message_part/IMG_20231108_170836_523.jpg?_uid=106490895&amp;name=IMG_20231108_170836_523.jpg&amp;hid=1.1&amp;ids=184366109745484312&amp;no_disposition=y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https://mail.yandex.ru/message_part/IMG_20231108_170836_523.jpg?_uid=106490895&amp;name=IMG_20231108_170836_523.jpg&amp;hid=1.1&amp;ids=184366109745484312&amp;no_disposition=y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2422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 txBox="1">
            <a:spLocks/>
          </p:cNvSpPr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7</a:t>
            </a:fld>
            <a:endParaRPr lang="en-US" sz="3000" dirty="0">
              <a:latin typeface="Akrobat ExtraBold" pitchFamily="50" charset="-52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4B6A8BA4-78F2-2846-941C-30D2E07AA178}"/>
              </a:ext>
            </a:extLst>
          </p:cNvPr>
          <p:cNvSpPr txBox="1">
            <a:spLocks/>
          </p:cNvSpPr>
          <p:nvPr/>
        </p:nvSpPr>
        <p:spPr>
          <a:xfrm>
            <a:off x="800101" y="532422"/>
            <a:ext cx="1657349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0" i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5400" dirty="0">
                <a:solidFill>
                  <a:srgbClr val="92D050"/>
                </a:solidFill>
                <a:latin typeface="Century Gothic" pitchFamily="34" charset="0"/>
              </a:rPr>
              <a:t>Конкуренты</a:t>
            </a:r>
          </a:p>
        </p:txBody>
      </p:sp>
      <p:sp>
        <p:nvSpPr>
          <p:cNvPr id="35" name="Rectangle 8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92D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762001" y="1714500"/>
            <a:ext cx="16840200" cy="1274778"/>
          </a:xfrm>
          <a:prstGeom prst="rect">
            <a:avLst/>
          </a:prstGeom>
          <a:ln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rm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endParaRPr lang="ru-RU" sz="2700" dirty="0">
              <a:latin typeface="Century Gothic" pitchFamily="34" charset="0"/>
            </a:endParaRPr>
          </a:p>
        </p:txBody>
      </p:sp>
      <p:graphicFrame>
        <p:nvGraphicFramePr>
          <p:cNvPr id="11" name="Объект 5">
            <a:extLst>
              <a:ext uri="{FF2B5EF4-FFF2-40B4-BE49-F238E27FC236}">
                <a16:creationId xmlns="" xmlns:a16="http://schemas.microsoft.com/office/drawing/2014/main" id="{07E4292B-5B7A-AD4D-ADE5-667DBF96A6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57617478"/>
              </p:ext>
            </p:extLst>
          </p:nvPr>
        </p:nvGraphicFramePr>
        <p:xfrm>
          <a:off x="762000" y="3162300"/>
          <a:ext cx="16840200" cy="6909792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68040">
                  <a:extLst>
                    <a:ext uri="{9D8B030D-6E8A-4147-A177-3AD203B41FA5}">
                      <a16:colId xmlns="" xmlns:a16="http://schemas.microsoft.com/office/drawing/2014/main" val="358235879"/>
                    </a:ext>
                  </a:extLst>
                </a:gridCol>
                <a:gridCol w="3368040">
                  <a:extLst>
                    <a:ext uri="{9D8B030D-6E8A-4147-A177-3AD203B41FA5}">
                      <a16:colId xmlns="" xmlns:a16="http://schemas.microsoft.com/office/drawing/2014/main" val="3400270954"/>
                    </a:ext>
                  </a:extLst>
                </a:gridCol>
                <a:gridCol w="3368040">
                  <a:extLst>
                    <a:ext uri="{9D8B030D-6E8A-4147-A177-3AD203B41FA5}">
                      <a16:colId xmlns="" xmlns:a16="http://schemas.microsoft.com/office/drawing/2014/main" val="2902574129"/>
                    </a:ext>
                  </a:extLst>
                </a:gridCol>
                <a:gridCol w="3368040">
                  <a:extLst>
                    <a:ext uri="{9D8B030D-6E8A-4147-A177-3AD203B41FA5}">
                      <a16:colId xmlns="" xmlns:a16="http://schemas.microsoft.com/office/drawing/2014/main" val="2824292604"/>
                    </a:ext>
                  </a:extLst>
                </a:gridCol>
                <a:gridCol w="3368040">
                  <a:extLst>
                    <a:ext uri="{9D8B030D-6E8A-4147-A177-3AD203B41FA5}">
                      <a16:colId xmlns="" xmlns:a16="http://schemas.microsoft.com/office/drawing/2014/main" val="1474816816"/>
                    </a:ext>
                  </a:extLst>
                </a:gridCol>
              </a:tblGrid>
              <a:tr h="6383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dirty="0" smtClean="0">
                          <a:latin typeface="Century Gothic" pitchFamily="34" charset="0"/>
                        </a:rPr>
                        <a:t>Критерий</a:t>
                      </a:r>
                      <a:endParaRPr lang="ru-RU" sz="2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 smtClean="0">
                          <a:latin typeface="Century Gothic" pitchFamily="34" charset="0"/>
                        </a:rPr>
                        <a:t>Room Garden</a:t>
                      </a:r>
                      <a:endParaRPr lang="ru-RU" sz="2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Planner</a:t>
                      </a:r>
                      <a:r>
                        <a:rPr lang="en-US" sz="2100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5D</a:t>
                      </a:r>
                      <a:endParaRPr lang="ru-RU" sz="2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Home</a:t>
                      </a:r>
                      <a:r>
                        <a:rPr lang="en-US" sz="2100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design</a:t>
                      </a:r>
                      <a:endParaRPr lang="en-US" sz="2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200" dirty="0" err="1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ArchiCAD</a:t>
                      </a:r>
                      <a:endParaRPr lang="ru-RU" sz="2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="" xmlns:a16="http://schemas.microsoft.com/office/drawing/2014/main" val="346012118"/>
                  </a:ext>
                </a:extLst>
              </a:tr>
              <a:tr h="7709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Использование</a:t>
                      </a:r>
                      <a:r>
                        <a:rPr lang="ru-RU" sz="2100" b="1" i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территории РФ</a:t>
                      </a:r>
                      <a:endParaRPr lang="ru-RU" sz="21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7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</a:tr>
              <a:tr h="7514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Интерфейс</a:t>
                      </a:r>
                      <a:r>
                        <a:rPr lang="ru-RU" sz="2100" b="1" i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русском языке</a:t>
                      </a:r>
                      <a:endParaRPr lang="ru-RU" sz="21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7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</a:tr>
              <a:tr h="7921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Проектирование</a:t>
                      </a:r>
                      <a:r>
                        <a:rPr lang="ru-RU" sz="2100" b="1" i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интерьера</a:t>
                      </a:r>
                      <a:endParaRPr lang="ru-RU" sz="21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7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="" xmlns:a16="http://schemas.microsoft.com/office/drawing/2014/main" val="300195224"/>
                  </a:ext>
                </a:extLst>
              </a:tr>
              <a:tr h="7335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Ассортимент</a:t>
                      </a:r>
                      <a:r>
                        <a:rPr lang="ru-RU" sz="2100" b="1" i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комнатных растений</a:t>
                      </a:r>
                      <a:endParaRPr lang="ru-RU" sz="21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7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="" xmlns:a16="http://schemas.microsoft.com/office/drawing/2014/main" val="3360863416"/>
                  </a:ext>
                </a:extLst>
              </a:tr>
              <a:tr h="7335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Описание комнатных растений</a:t>
                      </a:r>
                      <a:endParaRPr lang="ru-RU" sz="21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7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</a:tr>
              <a:tr h="7335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Ассортимент</a:t>
                      </a:r>
                      <a:r>
                        <a:rPr lang="ru-RU" sz="2100" b="1" i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контейнеров</a:t>
                      </a:r>
                      <a:endParaRPr lang="ru-RU" sz="21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7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</a:tr>
              <a:tr h="6268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</a:rPr>
                        <a:t>3</a:t>
                      </a:r>
                      <a:r>
                        <a:rPr lang="en-US" sz="21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</a:rPr>
                        <a:t>D</a:t>
                      </a:r>
                      <a:r>
                        <a:rPr lang="ru-RU" sz="21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</a:rPr>
                        <a:t> и 2</a:t>
                      </a:r>
                      <a:r>
                        <a:rPr lang="en-US" sz="21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</a:rPr>
                        <a:t>D</a:t>
                      </a:r>
                      <a:r>
                        <a:rPr lang="en-US" sz="2100" b="1" i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</a:rPr>
                        <a:t> </a:t>
                      </a:r>
                      <a:endParaRPr lang="ru-RU" sz="21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7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="" xmlns:a16="http://schemas.microsoft.com/office/drawing/2014/main" val="589065239"/>
                  </a:ext>
                </a:extLst>
              </a:tr>
              <a:tr h="892006">
                <a:tc>
                  <a:txBody>
                    <a:bodyPr/>
                    <a:lstStyle/>
                    <a:p>
                      <a:r>
                        <a:rPr lang="ru-RU" sz="21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Не требует</a:t>
                      </a:r>
                      <a:r>
                        <a:rPr lang="ru-RU" sz="2100" b="1" i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специальных навыков</a:t>
                      </a:r>
                      <a:endParaRPr lang="ru-RU" sz="2100" b="1" i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7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Century Gothic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="" xmlns:a16="http://schemas.microsoft.com/office/drawing/2014/main" val="293434393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38200" y="1638300"/>
            <a:ext cx="1668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На данный момент времени на российском рынке мобильных приложений нет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подобных аналогов. 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018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C:\Users\Admin\Desktop\ыаыапыа.jpg"/>
          <p:cNvPicPr>
            <a:picLocks noChangeAspect="1" noChangeArrowheads="1"/>
          </p:cNvPicPr>
          <p:nvPr/>
        </p:nvPicPr>
        <p:blipFill>
          <a:blip r:embed="rId2" cstate="print"/>
          <a:srcRect b="46094"/>
          <a:stretch>
            <a:fillRect/>
          </a:stretch>
        </p:blipFill>
        <p:spPr bwMode="auto">
          <a:xfrm>
            <a:off x="1371600" y="1638300"/>
            <a:ext cx="15011400" cy="8177263"/>
          </a:xfrm>
          <a:prstGeom prst="rect">
            <a:avLst/>
          </a:prstGeom>
          <a:noFill/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8</a:t>
            </a:fld>
            <a:endParaRPr lang="en-US" sz="3000" dirty="0">
              <a:latin typeface="Akrobat ExtraBold" pitchFamily="50" charset="-52"/>
            </a:endParaRPr>
          </a:p>
        </p:txBody>
      </p:sp>
      <p:sp>
        <p:nvSpPr>
          <p:cNvPr id="35" name="Rectangle 8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4B6A8BA4-78F2-2846-941C-30D2E07AA178}"/>
              </a:ext>
            </a:extLst>
          </p:cNvPr>
          <p:cNvSpPr txBox="1">
            <a:spLocks/>
          </p:cNvSpPr>
          <p:nvPr/>
        </p:nvSpPr>
        <p:spPr>
          <a:xfrm>
            <a:off x="800101" y="532422"/>
            <a:ext cx="1657349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000" b="1" i="0">
                <a:solidFill>
                  <a:srgbClr val="C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sz="5400" b="0" dirty="0">
                <a:solidFill>
                  <a:srgbClr val="92D050"/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Эффекты от внедрения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800100" y="2095501"/>
            <a:ext cx="16523667" cy="28193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  <a:prstDash val="dash"/>
          </a:ln>
        </p:spPr>
        <p:txBody>
          <a:bodyPr vert="horz" lIns="137160" tIns="68580" rIns="137160" bIns="6858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Фитодизайнеры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ландшафтные фирмы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 витрины своих проектов и оказание дизайнерских услуг.</a:t>
            </a:r>
          </a:p>
          <a:p>
            <a:pPr marL="0" indent="0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Магазины по продаже комнатных растений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реализации растений через мобильное приложение.</a:t>
            </a:r>
          </a:p>
          <a:p>
            <a:pPr marL="0" indent="0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Магазины по продаже оборудования для зимних садов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реализации своих товаров через мобильное приложение.</a:t>
            </a:r>
          </a:p>
          <a:p>
            <a:pPr marL="0" indent="0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Производители удобрений и субстратов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реализации своих продуктов через мобильное приложение.</a:t>
            </a:r>
          </a:p>
          <a:p>
            <a:pPr marL="0" indent="0">
              <a:buNone/>
            </a:pPr>
            <a:endParaRPr lang="ru-RU" sz="2700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908D28D6-4617-064A-BD58-D1DA3E089FE8}"/>
              </a:ext>
            </a:extLst>
          </p:cNvPr>
          <p:cNvSpPr txBox="1">
            <a:spLocks/>
          </p:cNvSpPr>
          <p:nvPr/>
        </p:nvSpPr>
        <p:spPr>
          <a:xfrm>
            <a:off x="800100" y="5557778"/>
            <a:ext cx="16523667" cy="16431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7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F45E95EB-F55B-784D-B69C-68F1A02350AB}"/>
              </a:ext>
            </a:extLst>
          </p:cNvPr>
          <p:cNvSpPr txBox="1">
            <a:spLocks/>
          </p:cNvSpPr>
          <p:nvPr/>
        </p:nvSpPr>
        <p:spPr>
          <a:xfrm>
            <a:off x="800100" y="7886700"/>
            <a:ext cx="16523667" cy="18287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rmAutofit/>
          </a:bodyPr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ru-RU" sz="2700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5802B0B-3112-3644-BFD3-834D4B9E6E54}"/>
              </a:ext>
            </a:extLst>
          </p:cNvPr>
          <p:cNvSpPr txBox="1"/>
          <p:nvPr/>
        </p:nvSpPr>
        <p:spPr>
          <a:xfrm>
            <a:off x="838200" y="5067300"/>
            <a:ext cx="730520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Расчет бюджета пилотного внедрения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178EB80-79A2-434D-B661-041DD429A481}"/>
              </a:ext>
            </a:extLst>
          </p:cNvPr>
          <p:cNvSpPr txBox="1"/>
          <p:nvPr/>
        </p:nvSpPr>
        <p:spPr>
          <a:xfrm>
            <a:off x="838200" y="7277100"/>
            <a:ext cx="332014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Другие </a:t>
            </a:r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эффекты</a:t>
            </a: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8665306-B6FC-0844-AADC-E10549C941F7}"/>
              </a:ext>
            </a:extLst>
          </p:cNvPr>
          <p:cNvSpPr txBox="1"/>
          <p:nvPr/>
        </p:nvSpPr>
        <p:spPr>
          <a:xfrm>
            <a:off x="838200" y="1562100"/>
            <a:ext cx="12300579" cy="56962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Расчет экономического эффекта от внедрения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7962900"/>
            <a:ext cx="16383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1) Комнатные растения влияют на микроклимат помещения.</a:t>
            </a: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2) Растения в помещении поглощают излишнее количество углекислого газа, имеют эстетическое и рекреационное значение.</a:t>
            </a:r>
          </a:p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3) Зеленый цвет растений благотворно влияет на здоровье.</a:t>
            </a:r>
          </a:p>
          <a:p>
            <a:endParaRPr lang="ru-RU" sz="2400" dirty="0" smtClean="0">
              <a:latin typeface="Century Gothic" pitchFamily="34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5600700"/>
            <a:ext cx="16154400" cy="181588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350 000 </a:t>
            </a:r>
            <a:r>
              <a:rPr lang="ru-RU" sz="2000" dirty="0" smtClean="0">
                <a:latin typeface="Century Gothic" pitchFamily="34" charset="0"/>
              </a:rPr>
              <a:t>– оплата специалиста по разработке мобильного приложения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400 000 </a:t>
            </a:r>
            <a:r>
              <a:rPr lang="ru-RU" sz="2000" dirty="0" smtClean="0">
                <a:latin typeface="Century Gothic" pitchFamily="34" charset="0"/>
              </a:rPr>
              <a:t>– маркетинг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100 000 </a:t>
            </a:r>
            <a:r>
              <a:rPr lang="ru-RU" sz="2000" dirty="0" smtClean="0">
                <a:latin typeface="Century Gothic" pitchFamily="34" charset="0"/>
              </a:rPr>
              <a:t>– консалтинговые услуги по созданию ООО</a:t>
            </a:r>
          </a:p>
          <a:p>
            <a:pPr>
              <a:buFont typeface="Arial" pitchFamily="34" charset="0"/>
              <a:buChar char="•"/>
            </a:pPr>
            <a:endParaRPr lang="ru-RU" sz="2000" dirty="0" smtClean="0">
              <a:latin typeface="Century Gothic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50 000 </a:t>
            </a:r>
            <a:r>
              <a:rPr lang="ru-RU" sz="2000" dirty="0" smtClean="0">
                <a:latin typeface="Century Gothic" pitchFamily="34" charset="0"/>
              </a:rPr>
              <a:t>– регистрация ООО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50 000 </a:t>
            </a:r>
            <a:r>
              <a:rPr lang="ru-RU" sz="2000" dirty="0" smtClean="0">
                <a:latin typeface="Century Gothic" pitchFamily="34" charset="0"/>
              </a:rPr>
              <a:t>– оформление товарного знака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50 000 </a:t>
            </a:r>
            <a:r>
              <a:rPr lang="ru-RU" sz="2000" dirty="0" smtClean="0">
                <a:latin typeface="Century Gothic" pitchFamily="34" charset="0"/>
              </a:rPr>
              <a:t>– создание сайта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3335000" y="66675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1 000 000 </a:t>
            </a:r>
            <a:r>
              <a:rPr lang="ru-RU" sz="3600" b="1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рублей</a:t>
            </a:r>
            <a:endParaRPr lang="ru-RU" sz="3600" b="1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505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Admin\Desktop\ыаыапы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-2628900"/>
            <a:ext cx="13716000" cy="13860379"/>
          </a:xfrm>
          <a:prstGeom prst="rect">
            <a:avLst/>
          </a:prstGeom>
          <a:noFill/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9</a:t>
            </a:fld>
            <a:endParaRPr lang="en-US" sz="3000" dirty="0">
              <a:latin typeface="Akrobat ExtraBold" pitchFamily="50" charset="-52"/>
            </a:endParaRPr>
          </a:p>
        </p:txBody>
      </p:sp>
      <p:sp>
        <p:nvSpPr>
          <p:cNvPr id="35" name="Rectangle 8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4B6A8BA4-78F2-2846-941C-30D2E07AA178}"/>
              </a:ext>
            </a:extLst>
          </p:cNvPr>
          <p:cNvSpPr txBox="1">
            <a:spLocks/>
          </p:cNvSpPr>
          <p:nvPr/>
        </p:nvSpPr>
        <p:spPr>
          <a:xfrm>
            <a:off x="800101" y="532422"/>
            <a:ext cx="16573499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000" b="1" i="0">
                <a:solidFill>
                  <a:srgbClr val="C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sz="5400" b="0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График реализации пилотного решения</a:t>
            </a:r>
          </a:p>
        </p:txBody>
      </p:sp>
      <p:sp>
        <p:nvSpPr>
          <p:cNvPr id="18" name="Rectangle 4"/>
          <p:cNvSpPr/>
          <p:nvPr/>
        </p:nvSpPr>
        <p:spPr>
          <a:xfrm>
            <a:off x="1752600" y="8801100"/>
            <a:ext cx="2020330" cy="5715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n-US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’2</a:t>
            </a:r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ru-RU"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angle 36"/>
          <p:cNvSpPr/>
          <p:nvPr/>
        </p:nvSpPr>
        <p:spPr>
          <a:xfrm>
            <a:off x="4038600" y="8801100"/>
            <a:ext cx="2020330" cy="5715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US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’2</a:t>
            </a:r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ru-RU"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37"/>
          <p:cNvSpPr/>
          <p:nvPr/>
        </p:nvSpPr>
        <p:spPr>
          <a:xfrm>
            <a:off x="6324600" y="8801100"/>
            <a:ext cx="2020330" cy="571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r>
              <a:rPr lang="en-US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’2</a:t>
            </a:r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ru-RU"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ectangle 38"/>
          <p:cNvSpPr/>
          <p:nvPr/>
        </p:nvSpPr>
        <p:spPr>
          <a:xfrm>
            <a:off x="8610600" y="8801100"/>
            <a:ext cx="2020330" cy="571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US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’2</a:t>
            </a:r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ru-RU"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Rectangle 39"/>
          <p:cNvSpPr/>
          <p:nvPr/>
        </p:nvSpPr>
        <p:spPr>
          <a:xfrm>
            <a:off x="10896600" y="8801100"/>
            <a:ext cx="2020330" cy="571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r>
              <a:rPr lang="en-US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’2</a:t>
            </a:r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ru-RU"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40"/>
          <p:cNvSpPr/>
          <p:nvPr/>
        </p:nvSpPr>
        <p:spPr>
          <a:xfrm>
            <a:off x="13182600" y="8801100"/>
            <a:ext cx="2020330" cy="5715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US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’2</a:t>
            </a:r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ru-RU"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41"/>
          <p:cNvSpPr/>
          <p:nvPr/>
        </p:nvSpPr>
        <p:spPr>
          <a:xfrm>
            <a:off x="15468600" y="8801100"/>
            <a:ext cx="2020330" cy="571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r>
              <a:rPr lang="en-US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’2</a:t>
            </a:r>
            <a:r>
              <a:rPr lang="ru-RU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lang="ru-RU"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Rectangle 47"/>
          <p:cNvSpPr/>
          <p:nvPr/>
        </p:nvSpPr>
        <p:spPr>
          <a:xfrm>
            <a:off x="1905000" y="3009900"/>
            <a:ext cx="4152899" cy="14859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функционального прототипа и его апробация.</a:t>
            </a:r>
            <a:endParaRPr lang="en-US" sz="2200" b="1" dirty="0">
              <a:solidFill>
                <a:schemeClr val="accent4">
                  <a:lumMod val="7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6" name="Straight Connector 6"/>
          <p:cNvCxnSpPr/>
          <p:nvPr/>
        </p:nvCxnSpPr>
        <p:spPr>
          <a:xfrm>
            <a:off x="1219200" y="4762500"/>
            <a:ext cx="1633099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42"/>
          <p:cNvCxnSpPr/>
          <p:nvPr/>
        </p:nvCxnSpPr>
        <p:spPr>
          <a:xfrm>
            <a:off x="1066800" y="8191500"/>
            <a:ext cx="1633099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B8665306-B6FC-0844-AADC-E10549C941F7}"/>
              </a:ext>
            </a:extLst>
          </p:cNvPr>
          <p:cNvSpPr txBox="1"/>
          <p:nvPr/>
        </p:nvSpPr>
        <p:spPr>
          <a:xfrm>
            <a:off x="318702" y="3390900"/>
            <a:ext cx="1219200" cy="914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ru-RU" sz="2400" b="1" i="1" dirty="0">
                <a:solidFill>
                  <a:schemeClr val="accent4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</a:t>
            </a:r>
          </a:p>
          <a:p>
            <a:pPr algn="ctr"/>
            <a:r>
              <a:rPr lang="ru-RU" sz="2400" b="1" i="1" dirty="0">
                <a:solidFill>
                  <a:schemeClr val="accent4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этапа</a:t>
            </a:r>
          </a:p>
          <a:p>
            <a:endParaRPr lang="ru-RU" i="1" dirty="0"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8665306-B6FC-0844-AADC-E10549C941F7}"/>
              </a:ext>
            </a:extLst>
          </p:cNvPr>
          <p:cNvSpPr txBox="1"/>
          <p:nvPr/>
        </p:nvSpPr>
        <p:spPr>
          <a:xfrm>
            <a:off x="304800" y="6134100"/>
            <a:ext cx="1430584" cy="95250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Описание</a:t>
            </a:r>
          </a:p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этапа</a:t>
            </a:r>
          </a:p>
          <a:p>
            <a:endParaRPr lang="ru-RU" i="1" dirty="0"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50"/>
          <p:cNvSpPr/>
          <p:nvPr/>
        </p:nvSpPr>
        <p:spPr>
          <a:xfrm>
            <a:off x="1828800" y="5067300"/>
            <a:ext cx="4173783" cy="2971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проблемного интервью, определение запросов целевой аудитории. Составление технического задания для </a:t>
            </a:r>
            <a:r>
              <a:rPr lang="en-US" sz="21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 IT</a:t>
            </a:r>
            <a:r>
              <a:rPr lang="ru-RU" sz="21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-специалиста. Разработка маркетинговой стратегии. </a:t>
            </a:r>
            <a:endParaRPr lang="en-US" sz="2100" b="1" dirty="0">
              <a:solidFill>
                <a:schemeClr val="accent3">
                  <a:lumMod val="7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762000" y="1866900"/>
            <a:ext cx="16523667" cy="725691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i="1" kern="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реализации готового продукта – 2 года.</a:t>
            </a:r>
            <a:endParaRPr lang="ru-RU" b="1" i="1" kern="0" dirty="0">
              <a:solidFill>
                <a:schemeClr val="accent6">
                  <a:lumMod val="7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2700" i="1" kern="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Rectangle 47"/>
          <p:cNvSpPr/>
          <p:nvPr/>
        </p:nvSpPr>
        <p:spPr>
          <a:xfrm>
            <a:off x="6324601" y="3009900"/>
            <a:ext cx="4152899" cy="14469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Получение гранта.</a:t>
            </a:r>
            <a:endParaRPr lang="en-US" sz="2200" b="1" dirty="0">
              <a:solidFill>
                <a:schemeClr val="accent4">
                  <a:lumMod val="7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50"/>
          <p:cNvSpPr/>
          <p:nvPr/>
        </p:nvSpPr>
        <p:spPr>
          <a:xfrm>
            <a:off x="6324600" y="5067300"/>
            <a:ext cx="4173783" cy="2971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Заполнение паспорта проекта. </a:t>
            </a:r>
          </a:p>
          <a:p>
            <a:pPr algn="ctr"/>
            <a:r>
              <a:rPr lang="ru-RU" sz="21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Подача заявки. </a:t>
            </a:r>
          </a:p>
          <a:p>
            <a:pPr algn="ctr"/>
            <a:r>
              <a:rPr lang="ru-RU" sz="21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Открытие ООО. </a:t>
            </a:r>
          </a:p>
          <a:p>
            <a:pPr algn="ctr"/>
            <a:r>
              <a:rPr lang="ru-RU" sz="21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сайта. </a:t>
            </a:r>
          </a:p>
          <a:p>
            <a:pPr algn="ctr"/>
            <a:r>
              <a:rPr lang="ru-RU" sz="21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Подача заявки на патент.</a:t>
            </a:r>
            <a:endParaRPr lang="en-US" sz="2100" b="1" dirty="0">
              <a:solidFill>
                <a:schemeClr val="accent3">
                  <a:lumMod val="7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Rectangle 50"/>
          <p:cNvSpPr/>
          <p:nvPr/>
        </p:nvSpPr>
        <p:spPr>
          <a:xfrm>
            <a:off x="10896600" y="5067300"/>
            <a:ext cx="4173783" cy="2971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Внедрение мобильного приложения, установление взаимоотношений с индустриальными партнерами.</a:t>
            </a:r>
            <a:endParaRPr lang="en-US" sz="2100" b="1" dirty="0">
              <a:solidFill>
                <a:schemeClr val="accent3">
                  <a:lumMod val="7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Rectangle 47"/>
          <p:cNvSpPr/>
          <p:nvPr/>
        </p:nvSpPr>
        <p:spPr>
          <a:xfrm>
            <a:off x="10896601" y="3009900"/>
            <a:ext cx="4152899" cy="14469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Разработка рабочего прототипа</a:t>
            </a:r>
            <a:r>
              <a:rPr lang="ru-RU" sz="2200" dirty="0" smtClean="0">
                <a:solidFill>
                  <a:schemeClr val="tx1"/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2200" dirty="0">
              <a:solidFill>
                <a:schemeClr val="tx1"/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Rectangle 47"/>
          <p:cNvSpPr/>
          <p:nvPr/>
        </p:nvSpPr>
        <p:spPr>
          <a:xfrm>
            <a:off x="15316201" y="3009900"/>
            <a:ext cx="2133600" cy="14469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Первые продажи.</a:t>
            </a:r>
            <a:endParaRPr lang="en-US" sz="2200" b="1" dirty="0">
              <a:solidFill>
                <a:schemeClr val="accent4">
                  <a:lumMod val="7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Rectangle 50"/>
          <p:cNvSpPr/>
          <p:nvPr/>
        </p:nvSpPr>
        <p:spPr>
          <a:xfrm>
            <a:off x="15297954" y="5067300"/>
            <a:ext cx="2151846" cy="2971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Первые пользователи с платной подпиской.</a:t>
            </a:r>
            <a:endParaRPr lang="en-US" sz="2100" b="1" dirty="0" smtClean="0">
              <a:solidFill>
                <a:schemeClr val="accent3">
                  <a:lumMod val="75000"/>
                </a:schemeClr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100" dirty="0">
              <a:solidFill>
                <a:schemeClr val="tx1"/>
              </a:solidFill>
              <a:latin typeface="Century Gothic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989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Users\Admin\Desktop\ыаыапыа.jpg"/>
          <p:cNvPicPr>
            <a:picLocks noChangeAspect="1" noChangeArrowheads="1"/>
          </p:cNvPicPr>
          <p:nvPr/>
        </p:nvPicPr>
        <p:blipFill>
          <a:blip r:embed="rId2" cstate="print"/>
          <a:srcRect t="50391"/>
          <a:stretch>
            <a:fillRect/>
          </a:stretch>
        </p:blipFill>
        <p:spPr bwMode="auto">
          <a:xfrm>
            <a:off x="-152400" y="4991100"/>
            <a:ext cx="9652000" cy="4838700"/>
          </a:xfrm>
          <a:prstGeom prst="rect">
            <a:avLst/>
          </a:prstGeom>
          <a:noFill/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10</a:t>
            </a:fld>
            <a:endParaRPr lang="en-US" sz="3000" dirty="0">
              <a:latin typeface="Akrobat ExtraBold" pitchFamily="50" charset="-52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4B6A8BA4-78F2-2846-941C-30D2E07AA178}"/>
              </a:ext>
            </a:extLst>
          </p:cNvPr>
          <p:cNvSpPr txBox="1">
            <a:spLocks/>
          </p:cNvSpPr>
          <p:nvPr/>
        </p:nvSpPr>
        <p:spPr>
          <a:xfrm>
            <a:off x="838200" y="495300"/>
            <a:ext cx="16878299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0" i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4400" dirty="0">
                <a:solidFill>
                  <a:srgbClr val="92D050"/>
                </a:solidFill>
                <a:latin typeface="Century Gothic" pitchFamily="34" charset="0"/>
              </a:rPr>
              <a:t>Интеллектуальная </a:t>
            </a:r>
            <a:r>
              <a:rPr lang="ru-RU" sz="4400" dirty="0" smtClean="0">
                <a:solidFill>
                  <a:srgbClr val="92D050"/>
                </a:solidFill>
                <a:latin typeface="Century Gothic" pitchFamily="34" charset="0"/>
              </a:rPr>
              <a:t>собственность и воронка продаж</a:t>
            </a:r>
            <a:endParaRPr lang="ru-RU" sz="4400" dirty="0">
              <a:solidFill>
                <a:srgbClr val="92D050"/>
              </a:solidFill>
              <a:latin typeface="Century Gothic" pitchFamily="34" charset="0"/>
            </a:endParaRPr>
          </a:p>
        </p:txBody>
      </p:sp>
      <p:sp>
        <p:nvSpPr>
          <p:cNvPr id="35" name="Rectangle 8"/>
          <p:cNvSpPr/>
          <p:nvPr/>
        </p:nvSpPr>
        <p:spPr>
          <a:xfrm>
            <a:off x="457200" y="342900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9DF74BF3-479E-324F-8925-7E844D1BB71B}"/>
              </a:ext>
            </a:extLst>
          </p:cNvPr>
          <p:cNvSpPr txBox="1">
            <a:spLocks/>
          </p:cNvSpPr>
          <p:nvPr/>
        </p:nvSpPr>
        <p:spPr>
          <a:xfrm>
            <a:off x="457200" y="1866900"/>
            <a:ext cx="4648200" cy="8153400"/>
          </a:xfrm>
          <a:prstGeom prst="rect">
            <a:avLst/>
          </a:prstGeom>
          <a:ln w="38100"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rm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/>
            <a:r>
              <a:rPr lang="ru-RU" sz="2500" b="1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Планируется подача заявки на патент в 2024 году: интерфейс, программный код,</a:t>
            </a:r>
            <a:br>
              <a:rPr lang="ru-RU" sz="2500" b="1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</a:br>
            <a:r>
              <a:rPr lang="ru-RU" sz="2500" b="1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используемые средства индивидуализации.</a:t>
            </a:r>
            <a:r>
              <a:rPr lang="ru-RU" sz="25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 </a:t>
            </a:r>
            <a:endParaRPr lang="ru-RU" sz="2500" b="1" dirty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  <a:p>
            <a:endParaRPr lang="ru-RU" sz="2700" dirty="0">
              <a:latin typeface="Century Gothic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9600" y="4533900"/>
            <a:ext cx="2949285" cy="219946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entury Gothic" pitchFamily="34" charset="0"/>
              </a:rPr>
              <a:t>ТОВАРНЫЙ ЗНАК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9600" y="7505700"/>
            <a:ext cx="2949285" cy="219946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Century Gothic" pitchFamily="34" charset="0"/>
              </a:rPr>
              <a:t>ПРОГРАММНЫЙ КОД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2" name="Крест 11"/>
          <p:cNvSpPr/>
          <p:nvPr/>
        </p:nvSpPr>
        <p:spPr>
          <a:xfrm>
            <a:off x="1905000" y="6819900"/>
            <a:ext cx="552991" cy="552991"/>
          </a:xfrm>
          <a:prstGeom prst="plu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57800" y="2095500"/>
            <a:ext cx="4267200" cy="13716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entury Gothic" pitchFamily="34" charset="0"/>
              </a:rPr>
              <a:t>ZMOT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5" name="Правая фигурная скобка 14"/>
          <p:cNvSpPr/>
          <p:nvPr/>
        </p:nvSpPr>
        <p:spPr>
          <a:xfrm>
            <a:off x="3657600" y="4686300"/>
            <a:ext cx="685800" cy="4876800"/>
          </a:xfrm>
          <a:prstGeom prst="rightBrac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3401943" y="6542157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ПАТЕНТ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86400" y="3924300"/>
            <a:ext cx="3733800" cy="12954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entury Gothic" pitchFamily="34" charset="0"/>
              </a:rPr>
              <a:t>Активация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38800" y="5524500"/>
            <a:ext cx="3429000" cy="12192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entury Gothic" pitchFamily="34" charset="0"/>
              </a:rPr>
              <a:t>Монетезация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867400" y="7124700"/>
            <a:ext cx="2971800" cy="12192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entury Gothic" pitchFamily="34" charset="0"/>
              </a:rPr>
              <a:t>Удержание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019800" y="8648700"/>
            <a:ext cx="2667000" cy="1143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entury Gothic" pitchFamily="34" charset="0"/>
              </a:rPr>
              <a:t>Тропинка возврата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677400" y="2095500"/>
            <a:ext cx="662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Контекстная реклама приложения внутри социальной сети. 7000 рублей в день </a:t>
            </a:r>
          </a:p>
          <a:p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(210 000 руб. в месяц) 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- ВК. </a:t>
            </a:r>
          </a:p>
          <a:p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Минимальный срок — 14 дней. </a:t>
            </a:r>
            <a:endParaRPr lang="ru-RU" sz="2100" b="1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7315200" y="5219700"/>
            <a:ext cx="0" cy="304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7315200" y="6743700"/>
            <a:ext cx="0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7315200" y="8343900"/>
            <a:ext cx="0" cy="304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372600" y="3848100"/>
            <a:ext cx="7010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Бесплатная ценность, 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которую пользователь может получить, оставив свои </a:t>
            </a:r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контакты. 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Размещение на сайте и в </a:t>
            </a:r>
            <a:r>
              <a:rPr lang="ru-RU" sz="2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соцсетях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. </a:t>
            </a:r>
          </a:p>
          <a:p>
            <a:r>
              <a:rPr lang="en-US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E-mail 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рассылки.</a:t>
            </a:r>
          </a:p>
          <a:p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220200" y="5600700"/>
            <a:ext cx="64008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Преимущества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 нашего мобильного приложения. </a:t>
            </a:r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Отсутствие аналогов. 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Реклама. </a:t>
            </a:r>
            <a:r>
              <a:rPr lang="ru-RU" sz="2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Реферальный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 трафик.</a:t>
            </a:r>
            <a:endParaRPr lang="ru-RU" sz="2100" b="1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91600" y="7353300"/>
            <a:ext cx="662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 err="1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Контент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 в </a:t>
            </a:r>
            <a:r>
              <a:rPr lang="ru-RU" sz="2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соцсетях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, </a:t>
            </a:r>
            <a:r>
              <a:rPr lang="ru-RU" sz="2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чат-ботах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, почтовых рассылках. Специальные предложения.</a:t>
            </a:r>
            <a:endParaRPr lang="ru-RU" sz="2100" b="1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839200" y="8877300"/>
            <a:ext cx="6096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Решение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 проблемы клиента. </a:t>
            </a:r>
            <a:r>
              <a:rPr lang="ru-RU" sz="2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Ретаргетинг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. </a:t>
            </a:r>
            <a:r>
              <a:rPr lang="ru-RU" sz="2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Реферальный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 трафик.</a:t>
            </a:r>
            <a:endParaRPr lang="ru-RU" sz="2100" b="1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6002000" y="3771900"/>
            <a:ext cx="2057400" cy="13716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6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0% -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B2C</a:t>
            </a:r>
            <a:endParaRPr lang="ru-RU" sz="2800" dirty="0" smtClean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6002000" y="5372100"/>
            <a:ext cx="2057400" cy="13716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2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0% -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B2B</a:t>
            </a:r>
            <a:endParaRPr lang="ru-RU" sz="2800" dirty="0" smtClean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6002000" y="6972300"/>
            <a:ext cx="2057400" cy="13716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2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0% - реклама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002000" y="30099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Доходы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7315200" y="3467100"/>
            <a:ext cx="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8006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 txBox="1">
            <a:spLocks/>
          </p:cNvSpPr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11</a:t>
            </a:fld>
            <a:endParaRPr lang="en-US" sz="3000" dirty="0">
              <a:latin typeface="Akrobat ExtraBold" pitchFamily="50" charset="-52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4B6A8BA4-78F2-2846-941C-30D2E07AA178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657349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0" i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5400" dirty="0">
                <a:solidFill>
                  <a:srgbClr val="92D050"/>
                </a:solidFill>
                <a:latin typeface="Century Gothic" pitchFamily="34" charset="0"/>
              </a:rPr>
              <a:t>Бизнес-модель</a:t>
            </a:r>
          </a:p>
        </p:txBody>
      </p:sp>
      <p:sp>
        <p:nvSpPr>
          <p:cNvPr id="35" name="Rectangle 8"/>
          <p:cNvSpPr/>
          <p:nvPr/>
        </p:nvSpPr>
        <p:spPr>
          <a:xfrm>
            <a:off x="457200" y="190500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 descr="C:\Users\ZLAdmin\Desktop\бизнес моде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52500"/>
            <a:ext cx="16004466" cy="8915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839200" y="2400300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Century Gothic" pitchFamily="34" charset="0"/>
              </a:rPr>
              <a:t>Маркетплейс</a:t>
            </a:r>
            <a:r>
              <a:rPr lang="ru-RU" b="1" dirty="0" smtClean="0">
                <a:latin typeface="Century Gothic" pitchFamily="34" charset="0"/>
              </a:rPr>
              <a:t> комнатных растений и сопутствующего оборудования для создания модульных зимних садов.</a:t>
            </a:r>
            <a:endParaRPr lang="ru-RU" b="1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639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 txBox="1">
            <a:spLocks/>
          </p:cNvSpPr>
          <p:nvPr/>
        </p:nvSpPr>
        <p:spPr>
          <a:xfrm>
            <a:off x="13167360" y="9686178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12</a:t>
            </a:fld>
            <a:endParaRPr lang="en-US" sz="3000" dirty="0">
              <a:latin typeface="Akrobat ExtraBold" pitchFamily="50" charset="-52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4B6A8BA4-78F2-2846-941C-30D2E07AA178}"/>
              </a:ext>
            </a:extLst>
          </p:cNvPr>
          <p:cNvSpPr txBox="1">
            <a:spLocks/>
          </p:cNvSpPr>
          <p:nvPr/>
        </p:nvSpPr>
        <p:spPr>
          <a:xfrm>
            <a:off x="800101" y="532422"/>
            <a:ext cx="1657349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0" i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5400" dirty="0">
                <a:solidFill>
                  <a:srgbClr val="92D050"/>
                </a:solidFill>
                <a:latin typeface="Century Gothic" pitchFamily="34" charset="0"/>
              </a:rPr>
              <a:t>Команда </a:t>
            </a:r>
            <a:r>
              <a:rPr lang="ru-RU" sz="5400" dirty="0" smtClean="0">
                <a:solidFill>
                  <a:srgbClr val="92D050"/>
                </a:solidFill>
                <a:latin typeface="Century Gothic" pitchFamily="34" charset="0"/>
              </a:rPr>
              <a:t>проекта</a:t>
            </a:r>
            <a:endParaRPr lang="ru-RU" sz="5400" dirty="0">
              <a:solidFill>
                <a:srgbClr val="92D050"/>
              </a:solidFill>
              <a:latin typeface="Century Gothic" pitchFamily="34" charset="0"/>
            </a:endParaRPr>
          </a:p>
        </p:txBody>
      </p:sp>
      <p:sp>
        <p:nvSpPr>
          <p:cNvPr id="35" name="Rectangle 8"/>
          <p:cNvSpPr/>
          <p:nvPr/>
        </p:nvSpPr>
        <p:spPr>
          <a:xfrm>
            <a:off x="462170" y="532423"/>
            <a:ext cx="149087" cy="11671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EE0DBDBD-B9B6-9E46-B7DC-F4CAE8D761D3}"/>
              </a:ext>
            </a:extLst>
          </p:cNvPr>
          <p:cNvSpPr txBox="1">
            <a:spLocks/>
          </p:cNvSpPr>
          <p:nvPr/>
        </p:nvSpPr>
        <p:spPr>
          <a:xfrm>
            <a:off x="980204" y="1790700"/>
            <a:ext cx="7394864" cy="8153400"/>
          </a:xfrm>
          <a:prstGeom prst="rect">
            <a:avLst/>
          </a:prstGeom>
          <a:ln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rm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/>
            <a:r>
              <a:rPr lang="ru-RU" sz="2700" b="1" dirty="0" err="1" smtClean="0">
                <a:solidFill>
                  <a:schemeClr val="accent4"/>
                </a:solidFill>
                <a:latin typeface="Century Gothic" pitchFamily="34" charset="0"/>
              </a:rPr>
              <a:t>Шушарина</a:t>
            </a:r>
            <a:r>
              <a:rPr lang="ru-RU" sz="2700" b="1" dirty="0" smtClean="0">
                <a:solidFill>
                  <a:schemeClr val="accent4"/>
                </a:solidFill>
                <a:latin typeface="Century Gothic" pitchFamily="34" charset="0"/>
              </a:rPr>
              <a:t> Злата Эдуардовна</a:t>
            </a:r>
            <a:endParaRPr lang="ru-RU" sz="2700" b="1" dirty="0">
              <a:solidFill>
                <a:schemeClr val="accent4"/>
              </a:solidFill>
              <a:latin typeface="Century Gothic" pitchFamily="34" charset="0"/>
            </a:endParaRPr>
          </a:p>
          <a:p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Автор.</a:t>
            </a:r>
          </a:p>
          <a:p>
            <a:endParaRPr lang="ru-RU" sz="2000" b="1" dirty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Предыдущий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опыт: </a:t>
            </a:r>
            <a:r>
              <a:rPr lang="ru-RU" sz="2000" dirty="0" err="1" smtClean="0">
                <a:solidFill>
                  <a:schemeClr val="tx1"/>
                </a:solidFill>
                <a:latin typeface="Century Gothic" pitchFamily="34" charset="0"/>
              </a:rPr>
              <a:t>Интенсив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 «</a:t>
            </a:r>
            <a:r>
              <a:rPr lang="ru-RU" sz="2000" dirty="0" err="1" smtClean="0">
                <a:solidFill>
                  <a:schemeClr val="tx1"/>
                </a:solidFill>
                <a:latin typeface="Century Gothic" pitchFamily="34" charset="0"/>
              </a:rPr>
              <a:t>Агрофаундер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», </a:t>
            </a:r>
            <a:r>
              <a:rPr lang="ru-RU" sz="2000" dirty="0" err="1" smtClean="0">
                <a:solidFill>
                  <a:schemeClr val="tx1"/>
                </a:solidFill>
                <a:latin typeface="Century Gothic" pitchFamily="34" charset="0"/>
              </a:rPr>
              <a:t>Грантовая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 школа НГАУ, подача заявки на Студенческий </a:t>
            </a:r>
            <a:r>
              <a:rPr lang="ru-RU" sz="2000" dirty="0" err="1" smtClean="0">
                <a:solidFill>
                  <a:schemeClr val="tx1"/>
                </a:solidFill>
                <a:latin typeface="Century Gothic" pitchFamily="34" charset="0"/>
              </a:rPr>
              <a:t>Стартап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 2023 (очередь </a:t>
            </a:r>
            <a:r>
              <a:rPr lang="en-US" sz="2000" dirty="0" smtClean="0">
                <a:solidFill>
                  <a:schemeClr val="tx1"/>
                </a:solidFill>
                <a:latin typeface="Century Gothic" pitchFamily="34" charset="0"/>
              </a:rPr>
              <a:t>III)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.</a:t>
            </a:r>
          </a:p>
          <a:p>
            <a:endParaRPr lang="ru-RU" sz="20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Ключевые компетенции: 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декоративное растениеводство и проектирование озелененных пространств.</a:t>
            </a:r>
            <a:endParaRPr lang="ru-RU" sz="2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AD272427-32B8-EA49-A05B-BE48BA77259A}"/>
              </a:ext>
            </a:extLst>
          </p:cNvPr>
          <p:cNvSpPr txBox="1">
            <a:spLocks/>
          </p:cNvSpPr>
          <p:nvPr/>
        </p:nvSpPr>
        <p:spPr>
          <a:xfrm>
            <a:off x="9358741" y="1790700"/>
            <a:ext cx="7394864" cy="8153400"/>
          </a:xfrm>
          <a:prstGeom prst="rect">
            <a:avLst/>
          </a:prstGeom>
          <a:ln>
            <a:solidFill>
              <a:srgbClr val="92D050"/>
            </a:solidFill>
            <a:prstDash val="dash"/>
          </a:ln>
        </p:spPr>
        <p:txBody>
          <a:bodyPr vert="horz" lIns="137160" tIns="68580" rIns="137160" bIns="68580" rtlCol="0">
            <a:norm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/>
            <a:r>
              <a:rPr lang="ru-RU" sz="2700" b="1" dirty="0" err="1" smtClean="0">
                <a:solidFill>
                  <a:schemeClr val="accent4"/>
                </a:solidFill>
                <a:latin typeface="Century Gothic" pitchFamily="34" charset="0"/>
              </a:rPr>
              <a:t>Замякина</a:t>
            </a:r>
            <a:r>
              <a:rPr lang="ru-RU" sz="2700" b="1" dirty="0" smtClean="0">
                <a:solidFill>
                  <a:schemeClr val="accent4"/>
                </a:solidFill>
                <a:latin typeface="Century Gothic" pitchFamily="34" charset="0"/>
              </a:rPr>
              <a:t> Анастасия Витальевна</a:t>
            </a:r>
            <a:endParaRPr lang="ru-RU" sz="2700" b="1" dirty="0">
              <a:solidFill>
                <a:schemeClr val="accent4"/>
              </a:solidFill>
              <a:latin typeface="Century Gothic" pitchFamily="34" charset="0"/>
            </a:endParaRPr>
          </a:p>
          <a:p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Экономист.</a:t>
            </a:r>
          </a:p>
          <a:p>
            <a:endParaRPr lang="ru-RU" sz="2000" b="1" dirty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Предыдущий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опыт: 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Экологический </a:t>
            </a:r>
            <a:r>
              <a:rPr lang="ru-RU" sz="2000" dirty="0" err="1" smtClean="0">
                <a:solidFill>
                  <a:schemeClr val="tx1"/>
                </a:solidFill>
                <a:latin typeface="Century Gothic" pitchFamily="34" charset="0"/>
              </a:rPr>
              <a:t>хакатон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 «ECODIGITALHACK», школа предпринимательства «Навигатор </a:t>
            </a:r>
            <a:r>
              <a:rPr lang="ru-RU" sz="2000" dirty="0" err="1" smtClean="0">
                <a:solidFill>
                  <a:schemeClr val="tx1"/>
                </a:solidFill>
                <a:latin typeface="Century Gothic" pitchFamily="34" charset="0"/>
              </a:rPr>
              <a:t>инноватора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», «</a:t>
            </a:r>
            <a:r>
              <a:rPr lang="ru-RU" sz="2000" dirty="0" err="1" smtClean="0">
                <a:solidFill>
                  <a:schemeClr val="tx1"/>
                </a:solidFill>
                <a:latin typeface="Century Gothic" pitchFamily="34" charset="0"/>
              </a:rPr>
              <a:t>Startup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Century Gothic" pitchFamily="34" charset="0"/>
              </a:rPr>
              <a:t>Unit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».</a:t>
            </a:r>
          </a:p>
          <a:p>
            <a:endParaRPr lang="ru-RU" sz="20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Ключевые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компетенции: </a:t>
            </a: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международная логистика и экспорт продукции АПК.</a:t>
            </a:r>
            <a:endParaRPr lang="ru-RU" sz="2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74" name="AutoShape 2" descr="https://mail.yandex.ru/message_part/IMG_20231108_170836_523.jpg?_uid=106490895&amp;name=IMG_20231108_170836_523.jpg&amp;hid=1.1&amp;ids=184366109745484312&amp;no_disposition=y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Admin\Desktop\IMG_20231108_170836_523.jpg"/>
          <p:cNvPicPr>
            <a:picLocks noChangeAspect="1" noChangeArrowheads="1"/>
          </p:cNvPicPr>
          <p:nvPr/>
        </p:nvPicPr>
        <p:blipFill>
          <a:blip r:embed="rId2" cstate="print"/>
          <a:srcRect l="9867" t="12598" r="4147" b="20594"/>
          <a:stretch>
            <a:fillRect/>
          </a:stretch>
        </p:blipFill>
        <p:spPr bwMode="auto">
          <a:xfrm>
            <a:off x="11353800" y="5448300"/>
            <a:ext cx="4114800" cy="4267199"/>
          </a:xfrm>
          <a:prstGeom prst="rect">
            <a:avLst/>
          </a:prstGeom>
          <a:noFill/>
        </p:spPr>
      </p:pic>
      <p:pic>
        <p:nvPicPr>
          <p:cNvPr id="3076" name="Picture 4" descr="C:\Users\Admin\Desktop\IMG_20231108_172416_344.jpg"/>
          <p:cNvPicPr>
            <a:picLocks noChangeAspect="1" noChangeArrowheads="1"/>
          </p:cNvPicPr>
          <p:nvPr/>
        </p:nvPicPr>
        <p:blipFill>
          <a:blip r:embed="rId3" cstate="print"/>
          <a:srcRect l="5128"/>
          <a:stretch>
            <a:fillRect/>
          </a:stretch>
        </p:blipFill>
        <p:spPr bwMode="auto">
          <a:xfrm>
            <a:off x="2362200" y="5448300"/>
            <a:ext cx="4084515" cy="4305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4944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914912">
            <a:off x="14508260" y="-5542658"/>
            <a:ext cx="21356206" cy="6874465"/>
          </a:xfrm>
          <a:custGeom>
            <a:avLst/>
            <a:gdLst/>
            <a:ahLst/>
            <a:cxnLst/>
            <a:rect l="l" t="t" r="r" b="b"/>
            <a:pathLst>
              <a:path w="21356206" h="6874465">
                <a:moveTo>
                  <a:pt x="0" y="0"/>
                </a:moveTo>
                <a:lnTo>
                  <a:pt x="21356205" y="0"/>
                </a:lnTo>
                <a:lnTo>
                  <a:pt x="21356205" y="6874465"/>
                </a:lnTo>
                <a:lnTo>
                  <a:pt x="0" y="687446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097233" y="1533356"/>
            <a:ext cx="2222397" cy="650221"/>
          </a:xfrm>
          <a:custGeom>
            <a:avLst/>
            <a:gdLst/>
            <a:ahLst/>
            <a:cxnLst/>
            <a:rect l="l" t="t" r="r" b="b"/>
            <a:pathLst>
              <a:path w="2222397" h="650221">
                <a:moveTo>
                  <a:pt x="0" y="0"/>
                </a:moveTo>
                <a:lnTo>
                  <a:pt x="2222396" y="0"/>
                </a:lnTo>
                <a:lnTo>
                  <a:pt x="2222396" y="650221"/>
                </a:lnTo>
                <a:lnTo>
                  <a:pt x="0" y="65022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482734" y="1550067"/>
            <a:ext cx="2370276" cy="633510"/>
          </a:xfrm>
          <a:custGeom>
            <a:avLst/>
            <a:gdLst/>
            <a:ahLst/>
            <a:cxnLst/>
            <a:rect l="l" t="t" r="r" b="b"/>
            <a:pathLst>
              <a:path w="2370276" h="633510">
                <a:moveTo>
                  <a:pt x="0" y="0"/>
                </a:moveTo>
                <a:lnTo>
                  <a:pt x="2370276" y="0"/>
                </a:lnTo>
                <a:lnTo>
                  <a:pt x="2370276" y="633510"/>
                </a:lnTo>
                <a:lnTo>
                  <a:pt x="0" y="63351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816683" y="1174351"/>
            <a:ext cx="1457644" cy="1113110"/>
          </a:xfrm>
          <a:custGeom>
            <a:avLst/>
            <a:gdLst/>
            <a:ahLst/>
            <a:cxnLst/>
            <a:rect l="l" t="t" r="r" b="b"/>
            <a:pathLst>
              <a:path w="1457644" h="1113110">
                <a:moveTo>
                  <a:pt x="0" y="0"/>
                </a:moveTo>
                <a:lnTo>
                  <a:pt x="1457644" y="0"/>
                </a:lnTo>
                <a:lnTo>
                  <a:pt x="1457644" y="1113110"/>
                </a:lnTo>
                <a:lnTo>
                  <a:pt x="0" y="111311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633686" y="1055854"/>
            <a:ext cx="1681028" cy="1173663"/>
          </a:xfrm>
          <a:custGeom>
            <a:avLst/>
            <a:gdLst/>
            <a:ahLst/>
            <a:cxnLst/>
            <a:rect l="l" t="t" r="r" b="b"/>
            <a:pathLst>
              <a:path w="1681028" h="1173663">
                <a:moveTo>
                  <a:pt x="0" y="0"/>
                </a:moveTo>
                <a:lnTo>
                  <a:pt x="1681028" y="0"/>
                </a:lnTo>
                <a:lnTo>
                  <a:pt x="1681028" y="1173663"/>
                </a:lnTo>
                <a:lnTo>
                  <a:pt x="0" y="1173663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70438" y="1013492"/>
            <a:ext cx="2762756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50"/>
              </a:lnSpc>
            </a:pPr>
            <a:r>
              <a:rPr lang="en-US" sz="5000" dirty="0">
                <a:solidFill>
                  <a:srgbClr val="FFFFFF"/>
                </a:solidFill>
                <a:latin typeface="Tex Gyre Adventor Bold"/>
              </a:rPr>
              <a:t>ИНФО</a:t>
            </a:r>
          </a:p>
          <a:p>
            <a:pPr>
              <a:lnSpc>
                <a:spcPts val="4450"/>
              </a:lnSpc>
            </a:pPr>
            <a:r>
              <a:rPr lang="en-US" sz="5000" dirty="0">
                <a:solidFill>
                  <a:srgbClr val="7ED957"/>
                </a:solidFill>
                <a:latin typeface="Tex Gyre Adventor Bold"/>
              </a:rPr>
              <a:t>БИО</a:t>
            </a:r>
            <a:r>
              <a:rPr lang="en-US" sz="5000" dirty="0">
                <a:solidFill>
                  <a:srgbClr val="FFFFFF"/>
                </a:solidFill>
                <a:latin typeface="Tex Gyre Adventor Bold"/>
              </a:rPr>
              <a:t>ТЕХ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0438" y="2306511"/>
            <a:ext cx="7957261" cy="249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</a:pPr>
            <a:r>
              <a:rPr lang="en-US" sz="1800">
                <a:solidFill>
                  <a:srgbClr val="7ED957"/>
                </a:solidFill>
                <a:latin typeface="Tex Gyre Adventor"/>
              </a:rPr>
              <a:t>Новосибирский ГАУ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2000" y="3162300"/>
            <a:ext cx="17027560" cy="4296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545"/>
              </a:lnSpc>
            </a:pPr>
            <a:endParaRPr dirty="0">
              <a:latin typeface="Century Gothic" pitchFamily="34" charset="0"/>
            </a:endParaRPr>
          </a:p>
          <a:p>
            <a:pPr>
              <a:lnSpc>
                <a:spcPts val="7991"/>
              </a:lnSpc>
            </a:pPr>
            <a:r>
              <a:rPr lang="ru-RU" sz="7199" dirty="0" smtClean="0">
                <a:solidFill>
                  <a:srgbClr val="FFFFFF"/>
                </a:solidFill>
                <a:latin typeface="Century Gothic" pitchFamily="34" charset="0"/>
              </a:rPr>
              <a:t>Разработка приложения для создания модульного зимнего сада</a:t>
            </a:r>
            <a:r>
              <a:rPr lang="en-US" sz="7199" dirty="0" smtClean="0">
                <a:solidFill>
                  <a:srgbClr val="7ED957"/>
                </a:solidFill>
                <a:latin typeface="Century Gothic" pitchFamily="34" charset="0"/>
              </a:rPr>
              <a:t>//</a:t>
            </a:r>
            <a:endParaRPr lang="en-US" sz="7199" dirty="0">
              <a:solidFill>
                <a:srgbClr val="7ED957"/>
              </a:solidFill>
              <a:latin typeface="Century Gothic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38200" y="7962900"/>
            <a:ext cx="9900897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3"/>
              </a:lnSpc>
            </a:pPr>
            <a:r>
              <a:rPr lang="ru-RU" sz="3399" dirty="0" err="1" smtClean="0">
                <a:solidFill>
                  <a:srgbClr val="7ED957"/>
                </a:solidFill>
                <a:latin typeface="Century Gothic" pitchFamily="34" charset="0"/>
              </a:rPr>
              <a:t>Шушарина</a:t>
            </a:r>
            <a:r>
              <a:rPr lang="ru-RU" sz="3399" dirty="0" smtClean="0">
                <a:solidFill>
                  <a:srgbClr val="7ED957"/>
                </a:solidFill>
                <a:latin typeface="Century Gothic" pitchFamily="34" charset="0"/>
              </a:rPr>
              <a:t> Злата Эдуардовна</a:t>
            </a:r>
          </a:p>
          <a:p>
            <a:pPr>
              <a:lnSpc>
                <a:spcPts val="3773"/>
              </a:lnSpc>
            </a:pPr>
            <a:r>
              <a:rPr lang="ru-RU" sz="3399" dirty="0" err="1" smtClean="0">
                <a:solidFill>
                  <a:srgbClr val="7ED957"/>
                </a:solidFill>
                <a:latin typeface="Century Gothic" pitchFamily="34" charset="0"/>
              </a:rPr>
              <a:t>Замякина</a:t>
            </a:r>
            <a:r>
              <a:rPr lang="ru-RU" sz="3399" dirty="0" smtClean="0">
                <a:solidFill>
                  <a:srgbClr val="7ED957"/>
                </a:solidFill>
                <a:latin typeface="Century Gothic" pitchFamily="34" charset="0"/>
              </a:rPr>
              <a:t> Анастасия Витальевна</a:t>
            </a:r>
            <a:endParaRPr lang="en-US" sz="3399" dirty="0" smtClean="0">
              <a:solidFill>
                <a:srgbClr val="7ED957"/>
              </a:solidFill>
              <a:latin typeface="Century Gothic" pitchFamily="34" charset="0"/>
            </a:endParaRPr>
          </a:p>
          <a:p>
            <a:pPr>
              <a:lnSpc>
                <a:spcPts val="3773"/>
              </a:lnSpc>
            </a:pPr>
            <a:endParaRPr lang="en-US" sz="3399" dirty="0">
              <a:solidFill>
                <a:srgbClr val="7ED957"/>
              </a:solidFill>
              <a:latin typeface="Century Gothic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0438" y="315849"/>
            <a:ext cx="7957261" cy="496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</a:pPr>
            <a:r>
              <a:rPr lang="en-US" sz="1800">
                <a:solidFill>
                  <a:srgbClr val="7ED957"/>
                </a:solidFill>
                <a:latin typeface="Tex Gyre Adventor"/>
              </a:rPr>
              <a:t>Акселерационная</a:t>
            </a:r>
          </a:p>
          <a:p>
            <a:pPr>
              <a:lnSpc>
                <a:spcPts val="1998"/>
              </a:lnSpc>
            </a:pPr>
            <a:r>
              <a:rPr lang="en-US" sz="1800">
                <a:solidFill>
                  <a:srgbClr val="7ED957"/>
                </a:solidFill>
                <a:latin typeface="Tex Gyre Adventor"/>
              </a:rPr>
              <a:t>программа</a:t>
            </a:r>
          </a:p>
        </p:txBody>
      </p:sp>
      <p:sp>
        <p:nvSpPr>
          <p:cNvPr id="12" name="Freeform 12"/>
          <p:cNvSpPr/>
          <p:nvPr/>
        </p:nvSpPr>
        <p:spPr>
          <a:xfrm rot="-1914912">
            <a:off x="10261347" y="2877623"/>
            <a:ext cx="21356206" cy="6874465"/>
          </a:xfrm>
          <a:custGeom>
            <a:avLst/>
            <a:gdLst/>
            <a:ahLst/>
            <a:cxnLst/>
            <a:rect l="l" t="t" r="r" b="b"/>
            <a:pathLst>
              <a:path w="21356206" h="6874465">
                <a:moveTo>
                  <a:pt x="0" y="0"/>
                </a:moveTo>
                <a:lnTo>
                  <a:pt x="21356206" y="0"/>
                </a:lnTo>
                <a:lnTo>
                  <a:pt x="21356206" y="6874465"/>
                </a:lnTo>
                <a:lnTo>
                  <a:pt x="0" y="687446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C:\Users\ZLAdmin\Desktop\лого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823950" y="6134100"/>
            <a:ext cx="4464050" cy="446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760</Words>
  <Application>Microsoft Office PowerPoint</Application>
  <PresentationFormat>Произвольный</PresentationFormat>
  <Paragraphs>197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Tex Gyre Adventor Bold</vt:lpstr>
      <vt:lpstr>Tex Gyre Adventor</vt:lpstr>
      <vt:lpstr>Century Gothic</vt:lpstr>
      <vt:lpstr>Tahoma</vt:lpstr>
      <vt:lpstr>Verdana</vt:lpstr>
      <vt:lpstr>Akrobat ExtraBold</vt:lpstr>
      <vt:lpstr>Calibri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Ответстве</dc:title>
  <dc:creator>Сергей Петьков</dc:creator>
  <cp:lastModifiedBy>Windows User</cp:lastModifiedBy>
  <cp:revision>55</cp:revision>
  <dcterms:created xsi:type="dcterms:W3CDTF">2006-08-16T00:00:00Z</dcterms:created>
  <dcterms:modified xsi:type="dcterms:W3CDTF">2023-11-21T12:41:02Z</dcterms:modified>
  <dc:identifier>DAFtuvXudpU</dc:identifier>
</cp:coreProperties>
</file>