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sldIdLst>
    <p:sldId id="256" r:id="rId4"/>
    <p:sldId id="297" r:id="rId5"/>
    <p:sldId id="285" r:id="rId6"/>
    <p:sldId id="288" r:id="rId7"/>
    <p:sldId id="303" r:id="rId8"/>
    <p:sldId id="263" r:id="rId9"/>
    <p:sldId id="287" r:id="rId10"/>
    <p:sldId id="299" r:id="rId11"/>
    <p:sldId id="304" r:id="rId12"/>
    <p:sldId id="301" r:id="rId13"/>
    <p:sldId id="300" r:id="rId14"/>
    <p:sldId id="305" r:id="rId15"/>
    <p:sldId id="308" r:id="rId16"/>
    <p:sldId id="290" r:id="rId17"/>
    <p:sldId id="291" r:id="rId18"/>
    <p:sldId id="302" r:id="rId19"/>
    <p:sldId id="306" r:id="rId20"/>
    <p:sldId id="264" r:id="rId21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  <a:srgbClr val="4F81BD"/>
    <a:srgbClr val="008C9D"/>
    <a:srgbClr val="CFC0F8"/>
    <a:srgbClr val="A4D4E2"/>
    <a:srgbClr val="00D5F2"/>
    <a:srgbClr val="018B9D"/>
    <a:srgbClr val="00B7D0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269" autoAdjust="0"/>
  </p:normalViewPr>
  <p:slideViewPr>
    <p:cSldViewPr>
      <p:cViewPr varScale="1">
        <p:scale>
          <a:sx n="77" d="100"/>
          <a:sy n="77" d="100"/>
        </p:scale>
        <p:origin x="978" y="78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4000" dirty="0"/>
            <a:t>Школьники</a:t>
          </a:r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3600" dirty="0"/>
            <a:t>Сдача</a:t>
          </a:r>
          <a:r>
            <a:rPr lang="ru-RU" sz="3600" baseline="0" dirty="0"/>
            <a:t> экзаменов качественно на высокий балл</a:t>
          </a:r>
          <a:endParaRPr lang="ru-RU" sz="3600" dirty="0"/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>
        <dgm:presLayoutVars>
          <dgm:chMax val="1"/>
          <dgm:bulletEnabled val="1"/>
        </dgm:presLayoutVars>
      </dgm:prSet>
      <dgm:spPr/>
    </dgm:pt>
    <dgm:pt modelId="{F974BE2A-CEEC-4ADA-B641-ABA1F5F10AA0}" type="pres">
      <dgm:prSet presAssocID="{40823609-9E1F-477F-970E-0797297793BB}" presName="descendantText" presStyleLbl="alignAccFollowNode1" presStyleIdx="0" presStyleCnt="1" custLinFactNeighborX="0">
        <dgm:presLayoutVars>
          <dgm:bulletEnabled val="1"/>
        </dgm:presLayoutVars>
      </dgm:prSet>
      <dgm:spPr/>
    </dgm:pt>
  </dgm:ptLst>
  <dgm:cxnLst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/>
            <a:t>Потенциал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/>
            <a:t>Перспектива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000" b="1" dirty="0"/>
            <a:t>Стратегия и конкуренты</a:t>
          </a: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/>
            <a:t>Тактика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</dgm:pt>
  </dgm:ptLst>
  <dgm:cxnLst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ru-RU" sz="1800" dirty="0"/>
            <a:t>1. Традиционные курсы подготовки к экзаменам, которые проводятся физически на месте.</a:t>
          </a:r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altLang="ru-RU" dirty="0" err="1">
              <a:latin typeface="Times New Roman" panose="02020603050405020304" pitchFamily="18" charset="0"/>
              <a:cs typeface="Times New Roman" panose="02020603050405020304" pitchFamily="18" charset="0"/>
            </a:rPr>
            <a:t>Фоксфорд</a:t>
          </a:r>
          <a:endParaRPr lang="ru-RU" dirty="0"/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pPr algn="just"/>
          <a:r>
            <a:rPr lang="ru-RU" sz="1600" dirty="0"/>
            <a:t>Создание личного кабинета для каждого ученика, где он может просматривать свою статистику, успеваемость и т.д. А также за хорошие успехи в учебе ученикам выдаются виртуальные жетончики, на которые он может приобрести себе некий </a:t>
          </a:r>
          <a:r>
            <a:rPr lang="ru-RU" sz="1600" dirty="0" err="1"/>
            <a:t>мерч</a:t>
          </a:r>
          <a:r>
            <a:rPr lang="ru-RU" sz="1600" dirty="0"/>
            <a:t> от нашей онлайн-школы</a:t>
          </a:r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6926DE6F-E479-447B-B566-A0B51B08F95F}">
      <dgm:prSet custT="1"/>
      <dgm:spPr/>
      <dgm:t>
        <a:bodyPr/>
        <a:lstStyle/>
        <a:p>
          <a:r>
            <a:rPr lang="ru-RU" sz="1800" dirty="0"/>
            <a:t>2. Онлайн-ресурсы и приложения, которые предлагают материалы для самостоятельной подготовки, такие как веб-сайты, подкасты и видеоуроки.</a:t>
          </a:r>
        </a:p>
      </dgm:t>
    </dgm:pt>
    <dgm:pt modelId="{0675D088-C432-4236-81F7-55BA558D52EE}" type="parTrans" cxnId="{5804DEE6-CEA8-4A88-A0B8-AC3FAB828776}">
      <dgm:prSet/>
      <dgm:spPr/>
      <dgm:t>
        <a:bodyPr/>
        <a:lstStyle/>
        <a:p>
          <a:endParaRPr lang="ru-RU"/>
        </a:p>
      </dgm:t>
    </dgm:pt>
    <dgm:pt modelId="{45526495-5886-4602-ADFF-392B16E5ABFC}" type="sibTrans" cxnId="{5804DEE6-CEA8-4A88-A0B8-AC3FAB828776}">
      <dgm:prSet/>
      <dgm:spPr/>
      <dgm:t>
        <a:bodyPr/>
        <a:lstStyle/>
        <a:p>
          <a:endParaRPr lang="ru-RU"/>
        </a:p>
      </dgm:t>
    </dgm:pt>
    <dgm:pt modelId="{98A8E548-7B97-43B3-AE20-23CF22D75172}">
      <dgm:prSet/>
      <dgm:spPr/>
      <dgm:t>
        <a:bodyPr/>
        <a:lstStyle/>
        <a:p>
          <a:r>
            <a:rPr lang="ru-RU" altLang="ru-RU">
              <a:latin typeface="Times New Roman" panose="02020603050405020304" pitchFamily="18" charset="0"/>
              <a:cs typeface="Times New Roman" panose="02020603050405020304" pitchFamily="18" charset="0"/>
            </a:rPr>
            <a:t>TutorOnline</a:t>
          </a:r>
          <a:endParaRPr lang="ru-RU" alt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368A7E3-8E07-4507-876D-96C513DE2ED6}" type="parTrans" cxnId="{024E27BF-4283-4070-8A71-57036F7BDDA1}">
      <dgm:prSet/>
      <dgm:spPr/>
      <dgm:t>
        <a:bodyPr/>
        <a:lstStyle/>
        <a:p>
          <a:endParaRPr lang="ru-RU"/>
        </a:p>
      </dgm:t>
    </dgm:pt>
    <dgm:pt modelId="{B78A0E44-7280-46BE-A0BF-604C7A387E14}" type="sibTrans" cxnId="{024E27BF-4283-4070-8A71-57036F7BDDA1}">
      <dgm:prSet/>
      <dgm:spPr/>
      <dgm:t>
        <a:bodyPr/>
        <a:lstStyle/>
        <a:p>
          <a:endParaRPr lang="ru-RU"/>
        </a:p>
      </dgm:t>
    </dgm:pt>
    <dgm:pt modelId="{C5AEAD13-757C-4EF2-BAE5-50B158E98BD9}">
      <dgm:prSet/>
      <dgm:spPr/>
      <dgm:t>
        <a:bodyPr/>
        <a:lstStyle/>
        <a:p>
          <a:r>
            <a:rPr lang="ru-RU" altLang="ru-RU">
              <a:latin typeface="Times New Roman" panose="02020603050405020304" pitchFamily="18" charset="0"/>
              <a:cs typeface="Times New Roman" panose="02020603050405020304" pitchFamily="18" charset="0"/>
            </a:rPr>
            <a:t>Сотка</a:t>
          </a:r>
          <a:endParaRPr lang="ru-RU" alt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DB3C668-B9D9-4C2B-9117-871D9B18FEF6}" type="parTrans" cxnId="{BCC494C6-C735-4CE6-B828-6DA42F02B69F}">
      <dgm:prSet/>
      <dgm:spPr/>
      <dgm:t>
        <a:bodyPr/>
        <a:lstStyle/>
        <a:p>
          <a:endParaRPr lang="ru-RU"/>
        </a:p>
      </dgm:t>
    </dgm:pt>
    <dgm:pt modelId="{F548494A-2443-427D-B5C3-E73C66B30D19}" type="sibTrans" cxnId="{BCC494C6-C735-4CE6-B828-6DA42F02B69F}">
      <dgm:prSet/>
      <dgm:spPr/>
      <dgm:t>
        <a:bodyPr/>
        <a:lstStyle/>
        <a:p>
          <a:endParaRPr lang="ru-RU"/>
        </a:p>
      </dgm:t>
    </dgm:pt>
    <dgm:pt modelId="{E9524B7A-696B-45B9-AFF3-1973AF0A3249}">
      <dgm:prSet/>
      <dgm:spPr/>
      <dgm:t>
        <a:bodyPr/>
        <a:lstStyle/>
        <a:p>
          <a:r>
            <a:rPr lang="ru-RU" altLang="ru-RU">
              <a:latin typeface="Times New Roman" panose="02020603050405020304" pitchFamily="18" charset="0"/>
              <a:cs typeface="Times New Roman" panose="02020603050405020304" pitchFamily="18" charset="0"/>
            </a:rPr>
            <a:t>Умскул</a:t>
          </a:r>
          <a:endParaRPr lang="ru-RU" alt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925DAC4-92AA-4B64-A5DB-883DC4663A13}" type="parTrans" cxnId="{E8B3DC6C-0F39-4671-8A92-FD8C36126860}">
      <dgm:prSet/>
      <dgm:spPr/>
      <dgm:t>
        <a:bodyPr/>
        <a:lstStyle/>
        <a:p>
          <a:endParaRPr lang="ru-RU"/>
        </a:p>
      </dgm:t>
    </dgm:pt>
    <dgm:pt modelId="{77C9F78C-24AE-43E2-A89D-A73B65B6477D}" type="sibTrans" cxnId="{E8B3DC6C-0F39-4671-8A92-FD8C36126860}">
      <dgm:prSet/>
      <dgm:spPr/>
      <dgm:t>
        <a:bodyPr/>
        <a:lstStyle/>
        <a:p>
          <a:endParaRPr lang="ru-RU"/>
        </a:p>
      </dgm:t>
    </dgm:pt>
    <dgm:pt modelId="{1D41AD67-41E5-4B80-8891-B8636C4B96E4}">
      <dgm:prSet/>
      <dgm:spPr/>
      <dgm:t>
        <a:bodyPr/>
        <a:lstStyle/>
        <a:p>
          <a:r>
            <a:rPr lang="ru-RU" altLang="ru-RU">
              <a:latin typeface="Times New Roman" panose="02020603050405020304" pitchFamily="18" charset="0"/>
              <a:cs typeface="Times New Roman" panose="02020603050405020304" pitchFamily="18" charset="0"/>
            </a:rPr>
            <a:t>ЕГЭленд</a:t>
          </a:r>
          <a:endParaRPr lang="ru-RU" alt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5B0B1C5-FC09-4AF0-B207-9EBDA91D8304}" type="parTrans" cxnId="{EB2D37CE-6D11-47C4-B3DD-6733A8DDE369}">
      <dgm:prSet/>
      <dgm:spPr/>
      <dgm:t>
        <a:bodyPr/>
        <a:lstStyle/>
        <a:p>
          <a:endParaRPr lang="ru-RU"/>
        </a:p>
      </dgm:t>
    </dgm:pt>
    <dgm:pt modelId="{7E5F87E7-FA4D-490B-AB62-FE619EC0B307}" type="sibTrans" cxnId="{EB2D37CE-6D11-47C4-B3DD-6733A8DDE369}">
      <dgm:prSet/>
      <dgm:spPr/>
      <dgm:t>
        <a:bodyPr/>
        <a:lstStyle/>
        <a:p>
          <a:endParaRPr lang="ru-RU"/>
        </a:p>
      </dgm:t>
    </dgm:pt>
    <dgm:pt modelId="{C62E56C2-A436-42BC-A9F6-93E9F0E9D994}">
      <dgm:prSet/>
      <dgm:spPr/>
      <dgm:t>
        <a:bodyPr/>
        <a:lstStyle/>
        <a:p>
          <a:r>
            <a:rPr lang="en-US" altLang="ru-RU" dirty="0" err="1">
              <a:latin typeface="Times New Roman" panose="02020603050405020304" pitchFamily="18" charset="0"/>
              <a:cs typeface="Times New Roman" panose="02020603050405020304" pitchFamily="18" charset="0"/>
            </a:rPr>
            <a:t>Lomonosov.school</a:t>
          </a:r>
          <a:endParaRPr lang="ru-RU" alt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F3973D0-421C-4FF6-AC3B-AE35B7D4374A}" type="parTrans" cxnId="{ABD3ED91-48BF-409E-8F1B-0A64ADAFF61C}">
      <dgm:prSet/>
      <dgm:spPr/>
      <dgm:t>
        <a:bodyPr/>
        <a:lstStyle/>
        <a:p>
          <a:endParaRPr lang="ru-RU"/>
        </a:p>
      </dgm:t>
    </dgm:pt>
    <dgm:pt modelId="{9A5E36FB-1A73-4297-8828-606D9A030445}" type="sibTrans" cxnId="{ABD3ED91-48BF-409E-8F1B-0A64ADAFF61C}">
      <dgm:prSet/>
      <dgm:spPr/>
      <dgm:t>
        <a:bodyPr/>
        <a:lstStyle/>
        <a:p>
          <a:endParaRPr lang="ru-RU"/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B206DAC4-D1DF-4053-8506-5DE426BC8BEF}" type="pres">
      <dgm:prSet presAssocID="{861A968E-9660-4770-82EB-9C2FFC889440}" presName="desTx" presStyleLbl="alignAccFollowNode1" presStyleIdx="0" presStyleCnt="3" custLinFactNeighborX="-103" custLinFactNeighborY="-1551">
        <dgm:presLayoutVars>
          <dgm:bulletEnabled val="1"/>
        </dgm:presLayoutVars>
      </dgm:prSet>
      <dgm:spPr/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400F4E5D-F016-41EA-97FB-BF5BA36522C2}" type="pres">
      <dgm:prSet presAssocID="{FD45624C-83CF-47B9-8EDE-C4DE60E9F279}" presName="desTx" presStyleLbl="alignAccFollowNode1" presStyleIdx="1" presStyleCnt="3" custLinFactNeighborX="0" custLinFactNeighborY="353">
        <dgm:presLayoutVars>
          <dgm:bulletEnabled val="1"/>
        </dgm:presLayoutVars>
      </dgm:prSet>
      <dgm:spPr/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</dgm:pt>
    <dgm:pt modelId="{0C85A15E-56D2-44B3-8E52-7FFFB1AE2983}" type="pres">
      <dgm:prSet presAssocID="{C1DCF8D2-41C8-416E-B988-A9BFE3AC37E6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E6F39E11-B86C-49F5-A4C8-D243E1BBE327}" type="presOf" srcId="{E9524B7A-696B-45B9-AFF3-1973AF0A3249}" destId="{400F4E5D-F016-41EA-97FB-BF5BA36522C2}" srcOrd="0" destOrd="3" presId="urn:microsoft.com/office/officeart/2005/8/layout/hList1"/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7098F360-78C4-462B-ADAB-795A04477B84}" type="presOf" srcId="{C5AEAD13-757C-4EF2-BAE5-50B158E98BD9}" destId="{400F4E5D-F016-41EA-97FB-BF5BA36522C2}" srcOrd="0" destOrd="2" presId="urn:microsoft.com/office/officeart/2005/8/layout/hList1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1FDADD4A-1566-495E-9856-36F8B4C4EEC0}" type="presOf" srcId="{1D41AD67-41E5-4B80-8891-B8636C4B96E4}" destId="{400F4E5D-F016-41EA-97FB-BF5BA36522C2}" srcOrd="0" destOrd="4" presId="urn:microsoft.com/office/officeart/2005/8/layout/hList1"/>
    <dgm:cxn modelId="{E8B3DC6C-0F39-4671-8A92-FD8C36126860}" srcId="{FD45624C-83CF-47B9-8EDE-C4DE60E9F279}" destId="{E9524B7A-696B-45B9-AFF3-1973AF0A3249}" srcOrd="3" destOrd="0" parTransId="{F925DAC4-92AA-4B64-A5DB-883DC4663A13}" sibTransId="{77C9F78C-24AE-43E2-A89D-A73B65B6477D}"/>
    <dgm:cxn modelId="{0E92AA58-E728-40B5-8FAD-A268DD363AD2}" type="presOf" srcId="{6926DE6F-E479-447B-B566-A0B51B08F95F}" destId="{B206DAC4-D1DF-4053-8506-5DE426BC8BEF}" srcOrd="0" destOrd="1" presId="urn:microsoft.com/office/officeart/2005/8/layout/hList1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ABD3ED91-48BF-409E-8F1B-0A64ADAFF61C}" srcId="{FD45624C-83CF-47B9-8EDE-C4DE60E9F279}" destId="{C62E56C2-A436-42BC-A9F6-93E9F0E9D994}" srcOrd="5" destOrd="0" parTransId="{9F3973D0-421C-4FF6-AC3B-AE35B7D4374A}" sibTransId="{9A5E36FB-1A73-4297-8828-606D9A030445}"/>
    <dgm:cxn modelId="{5E97BE9A-0EC4-4964-9BAB-538F2E31EA0A}" type="presOf" srcId="{C62E56C2-A436-42BC-A9F6-93E9F0E9D994}" destId="{400F4E5D-F016-41EA-97FB-BF5BA36522C2}" srcOrd="0" destOrd="5" presId="urn:microsoft.com/office/officeart/2005/8/layout/hList1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024E27BF-4283-4070-8A71-57036F7BDDA1}" srcId="{FD45624C-83CF-47B9-8EDE-C4DE60E9F279}" destId="{98A8E548-7B97-43B3-AE20-23CF22D75172}" srcOrd="1" destOrd="0" parTransId="{3368A7E3-8E07-4507-876D-96C513DE2ED6}" sibTransId="{B78A0E44-7280-46BE-A0BF-604C7A387E14}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BCC494C6-C735-4CE6-B828-6DA42F02B69F}" srcId="{FD45624C-83CF-47B9-8EDE-C4DE60E9F279}" destId="{C5AEAD13-757C-4EF2-BAE5-50B158E98BD9}" srcOrd="2" destOrd="0" parTransId="{1DB3C668-B9D9-4C2B-9117-871D9B18FEF6}" sibTransId="{F548494A-2443-427D-B5C3-E73C66B30D19}"/>
    <dgm:cxn modelId="{EB2D37CE-6D11-47C4-B3DD-6733A8DDE369}" srcId="{FD45624C-83CF-47B9-8EDE-C4DE60E9F279}" destId="{1D41AD67-41E5-4B80-8891-B8636C4B96E4}" srcOrd="4" destOrd="0" parTransId="{65B0B1C5-FC09-4AF0-B207-9EBDA91D8304}" sibTransId="{7E5F87E7-FA4D-490B-AB62-FE619EC0B307}"/>
    <dgm:cxn modelId="{5804DEE6-CEA8-4A88-A0B8-AC3FAB828776}" srcId="{861A968E-9660-4770-82EB-9C2FFC889440}" destId="{6926DE6F-E479-447B-B566-A0B51B08F95F}" srcOrd="1" destOrd="0" parTransId="{0675D088-C432-4236-81F7-55BA558D52EE}" sibTransId="{45526495-5886-4602-ADFF-392B16E5ABFC}"/>
    <dgm:cxn modelId="{F70F9CEA-6432-4F5E-A720-B5694D3F5608}" type="presOf" srcId="{98A8E548-7B97-43B3-AE20-23CF22D75172}" destId="{400F4E5D-F016-41EA-97FB-BF5BA36522C2}" srcOrd="0" destOrd="1" presId="urn:microsoft.com/office/officeart/2005/8/layout/hList1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895172" y="-2254143"/>
          <a:ext cx="1332392" cy="6175406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3600" kern="1200" dirty="0"/>
            <a:t>Сдача</a:t>
          </a:r>
          <a:r>
            <a:rPr lang="ru-RU" sz="3600" kern="1200" baseline="0" dirty="0"/>
            <a:t> экзаменов качественно на высокий балл</a:t>
          </a:r>
          <a:endParaRPr lang="ru-RU" sz="3600" kern="1200" dirty="0"/>
        </a:p>
      </dsp:txBody>
      <dsp:txXfrm rot="-5400000">
        <a:off x="3473665" y="232406"/>
        <a:ext cx="6110364" cy="1202308"/>
      </dsp:txXfrm>
    </dsp:sp>
    <dsp:sp modelId="{25CE82D9-9946-4501-ADAF-4D9AD60E2680}">
      <dsp:nvSpPr>
        <dsp:cNvPr id="0" name=""/>
        <dsp:cNvSpPr/>
      </dsp:nvSpPr>
      <dsp:spPr>
        <a:xfrm>
          <a:off x="0" y="814"/>
          <a:ext cx="3473665" cy="1665490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000" kern="1200" dirty="0"/>
            <a:t>Школьники</a:t>
          </a:r>
        </a:p>
      </dsp:txBody>
      <dsp:txXfrm>
        <a:off x="81303" y="82117"/>
        <a:ext cx="3311059" cy="15028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РАМ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Потенциал</a:t>
          </a:r>
        </a:p>
      </dsp:txBody>
      <dsp:txXfrm>
        <a:off x="2081947" y="221200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0820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ТАМ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Перспектива</a:t>
          </a:r>
        </a:p>
      </dsp:txBody>
      <dsp:txXfrm>
        <a:off x="2081947" y="1097153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373221" y="1769602"/>
          <a:ext cx="2654404" cy="2654404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SAM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Стратегия и конкуренты</a:t>
          </a:r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>
        <a:xfrm>
          <a:off x="1815622" y="2654404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SOM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Тактика</a:t>
          </a:r>
        </a:p>
      </dsp:txBody>
      <dsp:txXfrm>
        <a:off x="2074774" y="3096804"/>
        <a:ext cx="1251298" cy="8848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3137" y="468526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Конкуренты Продукты/Услуги</a:t>
          </a:r>
        </a:p>
      </dsp:txBody>
      <dsp:txXfrm>
        <a:off x="3137" y="468526"/>
        <a:ext cx="3059169" cy="897196"/>
      </dsp:txXfrm>
    </dsp:sp>
    <dsp:sp modelId="{B206DAC4-D1DF-4053-8506-5DE426BC8BEF}">
      <dsp:nvSpPr>
        <dsp:cNvPr id="0" name=""/>
        <dsp:cNvSpPr/>
      </dsp:nvSpPr>
      <dsp:spPr>
        <a:xfrm>
          <a:off x="0" y="1320337"/>
          <a:ext cx="3059169" cy="2926169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1. Традиционные курсы подготовки к экзаменам, которые проводятся физически на месте.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2. Онлайн-ресурсы и приложения, которые предлагают материалы для самостоятельной подготовки, такие как веб-сайты, подкасты и видеоуроки.</a:t>
          </a:r>
        </a:p>
      </dsp:txBody>
      <dsp:txXfrm>
        <a:off x="0" y="1320337"/>
        <a:ext cx="3059169" cy="2926169"/>
      </dsp:txXfrm>
    </dsp:sp>
    <dsp:sp modelId="{34E68AF3-FEED-4A3D-869A-6E2B7BBFBA4D}">
      <dsp:nvSpPr>
        <dsp:cNvPr id="0" name=""/>
        <dsp:cNvSpPr/>
      </dsp:nvSpPr>
      <dsp:spPr>
        <a:xfrm>
          <a:off x="3490590" y="468526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Фирмы конкуренты</a:t>
          </a:r>
        </a:p>
      </dsp:txBody>
      <dsp:txXfrm>
        <a:off x="3490590" y="468526"/>
        <a:ext cx="3059169" cy="897196"/>
      </dsp:txXfrm>
    </dsp:sp>
    <dsp:sp modelId="{400F4E5D-F016-41EA-97FB-BF5BA36522C2}">
      <dsp:nvSpPr>
        <dsp:cNvPr id="0" name=""/>
        <dsp:cNvSpPr/>
      </dsp:nvSpPr>
      <dsp:spPr>
        <a:xfrm>
          <a:off x="3490590" y="1376051"/>
          <a:ext cx="3059169" cy="2926169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altLang="ru-RU" sz="2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Фоксфорд</a:t>
          </a:r>
          <a:endParaRPr lang="ru-RU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altLang="ru-RU" sz="2600" kern="1200">
              <a:latin typeface="Times New Roman" panose="02020603050405020304" pitchFamily="18" charset="0"/>
              <a:cs typeface="Times New Roman" panose="02020603050405020304" pitchFamily="18" charset="0"/>
            </a:rPr>
            <a:t>TutorOnline</a:t>
          </a:r>
          <a:endParaRPr lang="ru-RU" altLang="ru-RU" sz="2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altLang="ru-RU" sz="2600" kern="1200">
              <a:latin typeface="Times New Roman" panose="02020603050405020304" pitchFamily="18" charset="0"/>
              <a:cs typeface="Times New Roman" panose="02020603050405020304" pitchFamily="18" charset="0"/>
            </a:rPr>
            <a:t>Сотка</a:t>
          </a:r>
          <a:endParaRPr lang="ru-RU" altLang="ru-RU" sz="2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altLang="ru-RU" sz="2600" kern="1200">
              <a:latin typeface="Times New Roman" panose="02020603050405020304" pitchFamily="18" charset="0"/>
              <a:cs typeface="Times New Roman" panose="02020603050405020304" pitchFamily="18" charset="0"/>
            </a:rPr>
            <a:t>Умскул</a:t>
          </a:r>
          <a:endParaRPr lang="ru-RU" altLang="ru-RU" sz="2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altLang="ru-RU" sz="2600" kern="1200">
              <a:latin typeface="Times New Roman" panose="02020603050405020304" pitchFamily="18" charset="0"/>
              <a:cs typeface="Times New Roman" panose="02020603050405020304" pitchFamily="18" charset="0"/>
            </a:rPr>
            <a:t>ЕГЭленд</a:t>
          </a:r>
          <a:endParaRPr lang="ru-RU" altLang="ru-RU" sz="2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ru-RU" sz="2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Lomonosov.school</a:t>
          </a:r>
          <a:endParaRPr lang="ru-RU" altLang="ru-RU" sz="2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90590" y="1376051"/>
        <a:ext cx="3059169" cy="2926169"/>
      </dsp:txXfrm>
    </dsp:sp>
    <dsp:sp modelId="{869E6585-1C72-4E82-914E-39E2C4E28665}">
      <dsp:nvSpPr>
        <dsp:cNvPr id="0" name=""/>
        <dsp:cNvSpPr/>
      </dsp:nvSpPr>
      <dsp:spPr>
        <a:xfrm>
          <a:off x="6981180" y="461097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Наши преимущества</a:t>
          </a:r>
        </a:p>
      </dsp:txBody>
      <dsp:txXfrm>
        <a:off x="6981180" y="461097"/>
        <a:ext cx="3059169" cy="897196"/>
      </dsp:txXfrm>
    </dsp:sp>
    <dsp:sp modelId="{0C85A15E-56D2-44B3-8E52-7FFFB1AE2983}">
      <dsp:nvSpPr>
        <dsp:cNvPr id="0" name=""/>
        <dsp:cNvSpPr/>
      </dsp:nvSpPr>
      <dsp:spPr>
        <a:xfrm>
          <a:off x="6978043" y="1365722"/>
          <a:ext cx="3059169" cy="2926169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Создание личного кабинета для каждого ученика, где он может просматривать свою статистику, успеваемость и т.д. А также за хорошие успехи в учебе ученикам выдаются виртуальные жетончики, на которые он может приобрести себе некий </a:t>
          </a:r>
          <a:r>
            <a:rPr lang="ru-RU" sz="1600" kern="1200" dirty="0" err="1"/>
            <a:t>мерч</a:t>
          </a:r>
          <a:r>
            <a:rPr lang="ru-RU" sz="1600" kern="1200" dirty="0"/>
            <a:t> от нашей онлайн-школы</a:t>
          </a:r>
        </a:p>
      </dsp:txBody>
      <dsp:txXfrm>
        <a:off x="6978043" y="1365722"/>
        <a:ext cx="3059169" cy="29261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287784" y="2023190"/>
            <a:ext cx="6731280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6000" b="1" dirty="0">
                <a:solidFill>
                  <a:srgbClr val="008C9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Бизнес – проект</a:t>
            </a:r>
          </a:p>
          <a:p>
            <a:pPr algn="ctr">
              <a:lnSpc>
                <a:spcPct val="100000"/>
              </a:lnSpc>
            </a:pPr>
            <a:r>
              <a:rPr lang="ru-RU" sz="6000" b="1" dirty="0">
                <a:solidFill>
                  <a:srgbClr val="008C9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«Онлайн школа </a:t>
            </a:r>
            <a:r>
              <a:rPr lang="ru-RU" sz="6000" b="1" dirty="0" err="1">
                <a:solidFill>
                  <a:srgbClr val="008C9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ЕГЭclub</a:t>
            </a:r>
            <a:r>
              <a:rPr lang="ru-RU" sz="6000" b="1" dirty="0">
                <a:solidFill>
                  <a:srgbClr val="008C9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</a:p>
          <a:p>
            <a:pPr algn="ctr">
              <a:lnSpc>
                <a:spcPct val="100000"/>
              </a:lnSpc>
            </a:pPr>
            <a:r>
              <a:rPr lang="ru-RU" sz="2800" dirty="0">
                <a:solidFill>
                  <a:srgbClr val="008C9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Команда</a:t>
            </a:r>
            <a:r>
              <a:rPr lang="en-US" sz="2800" dirty="0">
                <a:solidFill>
                  <a:srgbClr val="008C9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ru-RU" sz="2800" dirty="0">
                <a:solidFill>
                  <a:srgbClr val="008C9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</a:t>
            </a:r>
            <a:r>
              <a:rPr lang="en-US" sz="2800" dirty="0">
                <a:solidFill>
                  <a:srgbClr val="008C9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west</a:t>
            </a:r>
            <a:r>
              <a:rPr lang="ru-RU" sz="2800" dirty="0" err="1">
                <a:solidFill>
                  <a:srgbClr val="008C9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иции</a:t>
            </a:r>
            <a:endParaRPr lang="ru-RU" sz="2800" dirty="0">
              <a:solidFill>
                <a:srgbClr val="008C9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14198F5-21CB-4C28-AACC-DF4ABFD6860A}"/>
              </a:ext>
            </a:extLst>
          </p:cNvPr>
          <p:cNvSpPr txBox="1"/>
          <p:nvPr/>
        </p:nvSpPr>
        <p:spPr>
          <a:xfrm>
            <a:off x="863848" y="4144447"/>
            <a:ext cx="40324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/>
              <a:t>Выполнили: </a:t>
            </a:r>
          </a:p>
          <a:p>
            <a:r>
              <a:rPr lang="ru-RU"/>
              <a:t>Рябинина Полина, </a:t>
            </a:r>
          </a:p>
          <a:p>
            <a:r>
              <a:rPr lang="ru-RU"/>
              <a:t>Шаймарданов Руслан, </a:t>
            </a:r>
          </a:p>
          <a:p>
            <a:r>
              <a:rPr lang="ru-RU"/>
              <a:t>ИИиС, 1 курс, история.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</p:spPr>
        <p:txBody>
          <a:bodyPr lIns="720000"/>
          <a:lstStyle/>
          <a:p>
            <a:r>
              <a:rPr lang="ru-RU" sz="4000" dirty="0">
                <a:latin typeface="+mj-lt"/>
                <a:ea typeface="MS Gothic" pitchFamily="49" charset="-128"/>
              </a:rPr>
              <a:t>Команда проекта</a:t>
            </a:r>
            <a:endParaRPr sz="4000" dirty="0">
              <a:latin typeface="+mj-lt"/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789068" y="3309923"/>
            <a:ext cx="2883092" cy="1685592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11" name="Содержимое 2">
            <a:extLst>
              <a:ext uri="{FF2B5EF4-FFF2-40B4-BE49-F238E27FC236}">
                <a16:creationId xmlns:a16="http://schemas.microsoft.com/office/drawing/2014/main" id="{B6BC7D94-11CA-43FA-938D-5F079F0094FB}"/>
              </a:ext>
            </a:extLst>
          </p:cNvPr>
          <p:cNvSpPr txBox="1">
            <a:spLocks/>
          </p:cNvSpPr>
          <p:nvPr/>
        </p:nvSpPr>
        <p:spPr>
          <a:xfrm>
            <a:off x="5256336" y="1827163"/>
            <a:ext cx="4251245" cy="677480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9600" dirty="0">
                <a:solidFill>
                  <a:srgbClr val="008C9D"/>
                </a:solidFill>
              </a:rPr>
              <a:t>Рябинина Полина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9600" dirty="0">
              <a:solidFill>
                <a:srgbClr val="008C9D"/>
              </a:solidFill>
            </a:endParaRPr>
          </a:p>
          <a:p>
            <a:pPr marL="1143000" marR="0" lvl="0" indent="-114300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9600" dirty="0">
                <a:solidFill>
                  <a:srgbClr val="008C9D"/>
                </a:solidFill>
              </a:rPr>
              <a:t>Руководитель проекта</a:t>
            </a:r>
          </a:p>
          <a:p>
            <a:pPr marL="1143000" marR="0" lvl="0" indent="-114300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9600" dirty="0">
                <a:solidFill>
                  <a:srgbClr val="008C9D"/>
                </a:solidFill>
              </a:rPr>
              <a:t>Специалист по продажам</a:t>
            </a:r>
          </a:p>
          <a:p>
            <a:pPr marL="1143000" marR="0" lvl="0" indent="-114300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9600" dirty="0">
                <a:solidFill>
                  <a:srgbClr val="008C9D"/>
                </a:solidFill>
              </a:rPr>
              <a:t>Финансовый менеджер</a:t>
            </a:r>
          </a:p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B157FFF-F049-4534-A4C9-68B6C3CA9E59}"/>
              </a:ext>
            </a:extLst>
          </p:cNvPr>
          <p:cNvSpPr/>
          <p:nvPr/>
        </p:nvSpPr>
        <p:spPr>
          <a:xfrm>
            <a:off x="1007864" y="1827163"/>
            <a:ext cx="5038725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err="1">
                <a:solidFill>
                  <a:srgbClr val="008C9D"/>
                </a:solidFill>
              </a:rPr>
              <a:t>Шаймарданов</a:t>
            </a:r>
            <a:r>
              <a:rPr lang="ru-RU" sz="2400" dirty="0">
                <a:solidFill>
                  <a:srgbClr val="008C9D"/>
                </a:solidFill>
              </a:rPr>
              <a:t> Руслан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8C9D"/>
                </a:solidFill>
              </a:rPr>
              <a:t>Специалист по ИТ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8C9D"/>
                </a:solidFill>
              </a:rPr>
              <a:t>Генератор идей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14254" y="3220627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ea typeface="MS Gothic" pitchFamily="49" charset="-128"/>
              </a:rPr>
              <a:t>Решение проблемы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1" y="-12629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+mj-lt"/>
                <a:ea typeface="MS Gothic" pitchFamily="49" charset="-128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8038879"/>
              </p:ext>
            </p:extLst>
          </p:nvPr>
        </p:nvGraphicFramePr>
        <p:xfrm>
          <a:off x="71760" y="1366240"/>
          <a:ext cx="9649072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88F937D5-7A8C-46E4-93C5-5F240095F2DD}"/>
              </a:ext>
            </a:extLst>
          </p:cNvPr>
          <p:cNvSpPr txBox="1"/>
          <p:nvPr/>
        </p:nvSpPr>
        <p:spPr>
          <a:xfrm>
            <a:off x="287784" y="4203427"/>
            <a:ext cx="777686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Создание Онлайн-школы для подготовки детей к Экзаменам.</a:t>
            </a:r>
          </a:p>
          <a:p>
            <a:endParaRPr lang="ru-RU" dirty="0"/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3372B4C5-C1C3-4668-B5B9-E1D98C55C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</p:spPr>
        <p:txBody>
          <a:bodyPr lIns="720000"/>
          <a:lstStyle/>
          <a:p>
            <a:r>
              <a:rPr lang="ru-RU" sz="4400" dirty="0">
                <a:latin typeface="+mn-lt"/>
              </a:rPr>
              <a:t>О проекте. </a:t>
            </a:r>
            <a:br>
              <a:rPr lang="ru-RU" sz="4400" dirty="0">
                <a:latin typeface="+mn-lt"/>
              </a:rPr>
            </a:br>
            <a:r>
              <a:rPr lang="ru-RU" sz="4400" dirty="0">
                <a:latin typeface="+mn-lt"/>
              </a:rPr>
              <a:t>Что есть сейчас.</a:t>
            </a: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215776" y="1539131"/>
            <a:ext cx="9393370" cy="3220814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sz="1400" kern="0" dirty="0">
              <a:solidFill>
                <a:srgbClr val="666666"/>
              </a:solidFill>
            </a:endParaRPr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>
              <a:solidFill>
                <a:srgbClr val="666666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07B870F-029A-4071-8A08-AC6EEB5C69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411" y="1560897"/>
            <a:ext cx="9144793" cy="320067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itchFamily="49" charset="-128"/>
              </a:rPr>
              <a:t>Роль проекта в обеспечении </a:t>
            </a:r>
            <a:br>
              <a:rPr lang="ru-RU" sz="2800" dirty="0">
                <a:ea typeface="MS Gothic" pitchFamily="49" charset="-128"/>
              </a:rPr>
            </a:br>
            <a:r>
              <a:rPr lang="ru-RU" sz="2800" dirty="0"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772329"/>
              </p:ext>
            </p:extLst>
          </p:nvPr>
        </p:nvGraphicFramePr>
        <p:xfrm>
          <a:off x="503808" y="1251099"/>
          <a:ext cx="9217024" cy="37556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1353847585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 err="1"/>
                        <a:t>Инновационность</a:t>
                      </a:r>
                      <a:r>
                        <a:rPr lang="ru-RU" dirty="0"/>
                        <a:t> </a:t>
                      </a:r>
                    </a:p>
                    <a:p>
                      <a:r>
                        <a:rPr lang="ru-RU" dirty="0"/>
                        <a:t>(отметьте нужное)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Инновация мирового</a:t>
                      </a:r>
                      <a:r>
                        <a:rPr lang="ru-RU" baseline="0" dirty="0"/>
                        <a:t> уровня</a:t>
                      </a:r>
                      <a:endParaRPr lang="ru-RU" dirty="0"/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/>
                        <a:t>Россия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Регион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err="1"/>
                        <a:t>Импортозамещение</a:t>
                      </a:r>
                      <a:endParaRPr lang="ru-RU" dirty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Нет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Рынок НТИ</a:t>
                      </a:r>
                    </a:p>
                    <a:p>
                      <a:r>
                        <a:rPr lang="ru-RU" dirty="0"/>
                        <a:t>(отметьте нужное)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SafeNet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NeuroNet 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WearNet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      </a:t>
                      </a:r>
                      <a:r>
                        <a:rPr lang="ru-RU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Нейротехнологии</a:t>
                      </a:r>
                      <a:r>
                        <a:rPr lang="ru-RU" sz="18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 искусственный интеллект</a:t>
                      </a:r>
                    </a:p>
                    <a:p>
                      <a:r>
                        <a:rPr lang="ru-RU"/>
                        <a:t> </a:t>
                      </a: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943538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071504D-CA3B-45DA-8B78-FE41F9ED75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120" y="4400296"/>
            <a:ext cx="330037" cy="242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3E01CC-4B1D-4F09-A925-4AB4E0FDEE93}"/>
              </a:ext>
            </a:extLst>
          </p:cNvPr>
          <p:cNvSpPr txBox="1"/>
          <p:nvPr/>
        </p:nvSpPr>
        <p:spPr>
          <a:xfrm>
            <a:off x="431800" y="1424938"/>
            <a:ext cx="1008062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000" b="1" dirty="0">
                <a:solidFill>
                  <a:srgbClr val="008C9D"/>
                </a:solidFill>
              </a:rPr>
              <a:t>Школьники с 8 по 9 класс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000" b="1" dirty="0">
                <a:solidFill>
                  <a:srgbClr val="008C9D"/>
                </a:solidFill>
              </a:rPr>
              <a:t>Школьники с 10 по 11 класс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000" b="1" dirty="0">
                <a:solidFill>
                  <a:srgbClr val="008C9D"/>
                </a:solidFill>
              </a:rPr>
              <a:t>Люди, уже окончившие школу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3EEFD3-2E28-4824-B1AB-52BAE4CA005F}"/>
              </a:ext>
            </a:extLst>
          </p:cNvPr>
          <p:cNvSpPr txBox="1"/>
          <p:nvPr/>
        </p:nvSpPr>
        <p:spPr>
          <a:xfrm>
            <a:off x="1024402" y="3514140"/>
            <a:ext cx="74722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rgbClr val="008C9D"/>
                </a:solidFill>
              </a:rPr>
              <a:t>Доход: Родительские деньги</a:t>
            </a:r>
          </a:p>
          <a:p>
            <a:r>
              <a:rPr lang="ru-RU" sz="3600" dirty="0">
                <a:solidFill>
                  <a:srgbClr val="008C9D"/>
                </a:solidFill>
              </a:rPr>
              <a:t>Пол: мужской и женский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</p:spPr>
        <p:txBody>
          <a:bodyPr lIns="540000"/>
          <a:lstStyle/>
          <a:p>
            <a:r>
              <a:rPr lang="ru" sz="4400" dirty="0"/>
              <a:t>Потенциальный объем рынка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6937093"/>
              </p:ext>
            </p:extLst>
          </p:nvPr>
        </p:nvGraphicFramePr>
        <p:xfrm>
          <a:off x="-432296" y="1083417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71BE8D6-196E-41C8-BA47-838D526FF8FF}"/>
              </a:ext>
            </a:extLst>
          </p:cNvPr>
          <p:cNvSpPr txBox="1"/>
          <p:nvPr/>
        </p:nvSpPr>
        <p:spPr>
          <a:xfrm>
            <a:off x="4464001" y="891058"/>
            <a:ext cx="5610685" cy="47286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sz="1200" b="1" i="1" dirty="0">
                <a:effectLst/>
              </a:rPr>
              <a:t>PAM (</a:t>
            </a:r>
            <a:r>
              <a:rPr lang="ru-RU" sz="1200" b="1" i="1" dirty="0" err="1">
                <a:effectLst/>
              </a:rPr>
              <a:t>Potential</a:t>
            </a:r>
            <a:r>
              <a:rPr lang="ru-RU" sz="1200" b="1" i="1" dirty="0">
                <a:effectLst/>
              </a:rPr>
              <a:t> </a:t>
            </a:r>
            <a:r>
              <a:rPr lang="ru-RU" sz="1200" b="1" i="1" dirty="0" err="1">
                <a:effectLst/>
              </a:rPr>
              <a:t>Available</a:t>
            </a:r>
            <a:r>
              <a:rPr lang="ru-RU" sz="1200" b="1" i="1" dirty="0">
                <a:effectLst/>
              </a:rPr>
              <a:t> </a:t>
            </a:r>
            <a:r>
              <a:rPr lang="ru-RU" sz="1200" b="1" i="1" dirty="0" err="1">
                <a:effectLst/>
              </a:rPr>
              <a:t>Market</a:t>
            </a:r>
            <a:r>
              <a:rPr lang="ru-RU" sz="1200" b="1" i="1" dirty="0">
                <a:effectLst/>
              </a:rPr>
              <a:t>) 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–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1200" i="1" dirty="0"/>
              <a:t>Всего на Единый государственный экзамен в этом году зарегистрировалось более 724 тысяч человек.</a:t>
            </a:r>
          </a:p>
          <a:p>
            <a:r>
              <a:rPr lang="ru-RU" sz="1200" i="1" dirty="0"/>
              <a:t>ОГЭ в 9 классе сдают 1,3 миллиона школьников.</a:t>
            </a:r>
          </a:p>
          <a:p>
            <a:endParaRPr lang="ru-RU" sz="1200" b="1" i="1" dirty="0">
              <a:effectLst/>
            </a:endParaRPr>
          </a:p>
          <a:p>
            <a:r>
              <a:rPr lang="ru-RU" sz="1200" b="1" i="1" dirty="0">
                <a:effectLst/>
              </a:rPr>
              <a:t>TAM (</a:t>
            </a:r>
            <a:r>
              <a:rPr lang="ru-RU" sz="1200" b="1" i="1" dirty="0" err="1">
                <a:effectLst/>
              </a:rPr>
              <a:t>Total</a:t>
            </a:r>
            <a:r>
              <a:rPr lang="ru-RU" sz="1200" b="1" i="1" dirty="0">
                <a:effectLst/>
              </a:rPr>
              <a:t> </a:t>
            </a:r>
            <a:r>
              <a:rPr lang="ru-RU" sz="1200" b="1" i="1" dirty="0" err="1">
                <a:effectLst/>
              </a:rPr>
              <a:t>Addressable</a:t>
            </a:r>
            <a:r>
              <a:rPr lang="ru-RU" sz="1200" b="1" i="1" dirty="0">
                <a:effectLst/>
              </a:rPr>
              <a:t> </a:t>
            </a:r>
            <a:r>
              <a:rPr lang="ru-RU" sz="1200" b="1" i="1" dirty="0" err="1">
                <a:effectLst/>
              </a:rPr>
              <a:t>Market</a:t>
            </a:r>
            <a:r>
              <a:rPr lang="ru-RU" sz="1200" b="1" i="1" dirty="0">
                <a:effectLst/>
              </a:rPr>
              <a:t>) 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– </a:t>
            </a:r>
            <a:r>
              <a:rPr lang="ru-RU" sz="1200" i="1" dirty="0"/>
              <a:t>TAM для онлайн школ подготовки к ЕГЭ в России составляет примерно 743 тысяч человек. Однако, не все студенты будут использовать онлайн школы, а многие могут выбрать другие формы подготовки, такие как курсы в </a:t>
            </a:r>
            <a:r>
              <a:rPr lang="ru-RU" sz="1200" i="1" dirty="0" err="1"/>
              <a:t>offline</a:t>
            </a:r>
            <a:r>
              <a:rPr lang="ru-RU" sz="1200" i="1" dirty="0"/>
              <a:t> школах, репетиторство или самостоятельную подготовку. Поэтому TAM для онлайн школы подготовки к ЕГЭ будет меньше, чем рыночная величина ЕГЭ, а также будет зависеть от конкурентного окружения и цен на услуги.</a:t>
            </a:r>
          </a:p>
          <a:p>
            <a:endParaRPr lang="ru-RU" sz="1200" i="1" dirty="0"/>
          </a:p>
          <a:p>
            <a:r>
              <a:rPr lang="ru-RU" sz="1200" b="1" i="1" dirty="0">
                <a:effectLst/>
              </a:rPr>
              <a:t>SAM (</a:t>
            </a:r>
            <a:r>
              <a:rPr lang="ru-RU" sz="1200" b="1" i="1" dirty="0" err="1">
                <a:effectLst/>
              </a:rPr>
              <a:t>Serviceable</a:t>
            </a:r>
            <a:r>
              <a:rPr lang="ru-RU" sz="1200" b="1" i="1" dirty="0">
                <a:effectLst/>
              </a:rPr>
              <a:t> </a:t>
            </a:r>
            <a:r>
              <a:rPr lang="ru-RU" sz="1200" b="1" i="1" dirty="0" err="1">
                <a:effectLst/>
              </a:rPr>
              <a:t>Available</a:t>
            </a:r>
            <a:r>
              <a:rPr lang="ru-RU" sz="1200" b="1" i="1" dirty="0">
                <a:effectLst/>
              </a:rPr>
              <a:t> </a:t>
            </a:r>
            <a:r>
              <a:rPr lang="ru-RU" sz="1200" b="1" i="1" dirty="0" err="1">
                <a:effectLst/>
              </a:rPr>
              <a:t>Market</a:t>
            </a:r>
            <a:r>
              <a:rPr lang="ru-RU" sz="1200" b="1" i="1" dirty="0">
                <a:effectLst/>
              </a:rPr>
              <a:t>) – 200 000 учеников занимаются в различных онлайн школах</a:t>
            </a:r>
            <a:endParaRPr lang="ru-RU" sz="1200" b="0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endParaRPr lang="ru-RU" sz="1200" b="1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r>
              <a:rPr lang="ru-RU" sz="1200" b="1" i="1" dirty="0">
                <a:effectLst/>
              </a:rPr>
              <a:t>SOM (</a:t>
            </a:r>
            <a:r>
              <a:rPr lang="ru-RU" sz="1200" b="1" i="1" dirty="0" err="1">
                <a:effectLst/>
              </a:rPr>
              <a:t>Serviceable</a:t>
            </a:r>
            <a:r>
              <a:rPr lang="ru-RU" sz="1200" b="1" i="1" dirty="0">
                <a:effectLst/>
              </a:rPr>
              <a:t> &amp; </a:t>
            </a:r>
            <a:r>
              <a:rPr lang="ru-RU" sz="1200" b="1" i="1" dirty="0" err="1">
                <a:effectLst/>
              </a:rPr>
              <a:t>Obtainable</a:t>
            </a:r>
            <a:r>
              <a:rPr lang="ru-RU" sz="1200" b="1" i="1" dirty="0">
                <a:effectLst/>
              </a:rPr>
              <a:t> </a:t>
            </a:r>
            <a:r>
              <a:rPr lang="ru-RU" sz="1200" b="1" i="1" dirty="0" err="1">
                <a:effectLst/>
              </a:rPr>
              <a:t>Market</a:t>
            </a:r>
            <a:r>
              <a:rPr lang="ru-RU" sz="1200" b="1" i="1" dirty="0">
                <a:effectLst/>
              </a:rPr>
              <a:t>) 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– </a:t>
            </a:r>
            <a:r>
              <a:rPr lang="ru-RU" sz="1200" i="1" dirty="0">
                <a:effectLst/>
              </a:rPr>
              <a:t>18 560 школьников сдают экзамены в Удмуртии</a:t>
            </a:r>
            <a:endParaRPr lang="ru-RU" sz="1200" i="1" dirty="0"/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487" cy="982800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Анализ конкурентов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15737709"/>
              </p:ext>
            </p:extLst>
          </p:nvPr>
        </p:nvGraphicFramePr>
        <p:xfrm>
          <a:off x="20138" y="595135"/>
          <a:ext cx="10040350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ea typeface="MS Gothic" pitchFamily="49" charset="-128"/>
              </a:rPr>
              <a:t>Бизнес-модель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165834"/>
              </p:ext>
            </p:extLst>
          </p:nvPr>
        </p:nvGraphicFramePr>
        <p:xfrm>
          <a:off x="0" y="931307"/>
          <a:ext cx="10080626" cy="464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569390149"/>
                    </a:ext>
                  </a:extLst>
                </a:gridCol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2279285"/>
                  </a:ext>
                </a:extLst>
              </a:tr>
              <a:tr h="1546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141242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A9434DA-AB57-458B-ABDB-EA1B176EC3F8}"/>
              </a:ext>
            </a:extLst>
          </p:cNvPr>
          <p:cNvSpPr txBox="1"/>
          <p:nvPr/>
        </p:nvSpPr>
        <p:spPr>
          <a:xfrm>
            <a:off x="8098283" y="1526726"/>
            <a:ext cx="18719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i="1" dirty="0">
              <a:solidFill>
                <a:srgbClr val="008C9D"/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i="1" dirty="0">
                <a:solidFill>
                  <a:srgbClr val="008C9D"/>
                </a:solidFill>
              </a:rPr>
              <a:t>Массовый рынок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i="1" dirty="0">
                <a:solidFill>
                  <a:srgbClr val="008C9D"/>
                </a:solidFill>
              </a:rPr>
              <a:t>Нишевой рынок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i="1" dirty="0">
                <a:solidFill>
                  <a:srgbClr val="008C9D"/>
                </a:solidFill>
              </a:rPr>
              <a:t>Многопрофильные платформы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550915-D032-4573-90CB-201A188317EF}"/>
              </a:ext>
            </a:extLst>
          </p:cNvPr>
          <p:cNvSpPr txBox="1"/>
          <p:nvPr/>
        </p:nvSpPr>
        <p:spPr>
          <a:xfrm>
            <a:off x="4068203" y="1488520"/>
            <a:ext cx="19442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600" i="1" dirty="0">
                <a:solidFill>
                  <a:srgbClr val="008C9D"/>
                </a:solidFill>
              </a:rPr>
              <a:t>Цена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600" i="1" dirty="0">
                <a:solidFill>
                  <a:srgbClr val="008C9D"/>
                </a:solidFill>
              </a:rPr>
              <a:t>Сокращение расходов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600" i="1" dirty="0">
                <a:solidFill>
                  <a:srgbClr val="008C9D"/>
                </a:solidFill>
              </a:rPr>
              <a:t>Доступность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600" i="1" dirty="0">
                <a:solidFill>
                  <a:srgbClr val="008C9D"/>
                </a:solidFill>
              </a:rPr>
              <a:t>Удобство при использовании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593FF6-DBE7-4402-A77C-0B148DED1794}"/>
              </a:ext>
            </a:extLst>
          </p:cNvPr>
          <p:cNvSpPr txBox="1"/>
          <p:nvPr/>
        </p:nvSpPr>
        <p:spPr>
          <a:xfrm>
            <a:off x="6065430" y="2692539"/>
            <a:ext cx="1871960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ru-RU" sz="1400" i="1" dirty="0">
              <a:solidFill>
                <a:srgbClr val="008C9D"/>
              </a:solidFill>
            </a:endParaRPr>
          </a:p>
          <a:p>
            <a:r>
              <a:rPr lang="ru-RU" sz="1400" b="1" i="1" dirty="0">
                <a:solidFill>
                  <a:srgbClr val="008C9D"/>
                </a:solidFill>
              </a:rPr>
              <a:t>Прямые </a:t>
            </a:r>
            <a:r>
              <a:rPr lang="ru-RU" sz="1400" i="1" dirty="0">
                <a:solidFill>
                  <a:srgbClr val="008C9D"/>
                </a:solidFill>
              </a:rPr>
              <a:t>(торговые агенты, продажи через интернет, фирменные магазины)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81C09C-5AB1-4DDC-A1FF-5BCC5D71F70B}"/>
              </a:ext>
            </a:extLst>
          </p:cNvPr>
          <p:cNvSpPr txBox="1"/>
          <p:nvPr/>
        </p:nvSpPr>
        <p:spPr>
          <a:xfrm>
            <a:off x="6119371" y="1382542"/>
            <a:ext cx="197891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600" i="1" dirty="0">
                <a:solidFill>
                  <a:srgbClr val="008C9D"/>
                </a:solidFill>
              </a:rPr>
              <a:t>Персональная поддержка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600" i="1" dirty="0">
                <a:solidFill>
                  <a:srgbClr val="008C9D"/>
                </a:solidFill>
              </a:rPr>
              <a:t>Самообслуживание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94357B-2D23-4FCD-B5C5-38AAC0299F7B}"/>
              </a:ext>
            </a:extLst>
          </p:cNvPr>
          <p:cNvSpPr txBox="1"/>
          <p:nvPr/>
        </p:nvSpPr>
        <p:spPr>
          <a:xfrm>
            <a:off x="5040311" y="4215662"/>
            <a:ext cx="5040314" cy="1080000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Пример: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Разовые сделки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Регулярные доходы от периодических платежей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Продажа продукта / актива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Плата за использование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Оплата подписки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Аренда / лизинг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Лицензия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Комиссионные проценты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Реклама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CE1D43-83B7-45A8-B096-166712F58DCA}"/>
              </a:ext>
            </a:extLst>
          </p:cNvPr>
          <p:cNvSpPr txBox="1"/>
          <p:nvPr/>
        </p:nvSpPr>
        <p:spPr>
          <a:xfrm>
            <a:off x="2085860" y="2565705"/>
            <a:ext cx="1871960" cy="16619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rgbClr val="008C9D"/>
                </a:solidFill>
              </a:rPr>
              <a:t>Материальные 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rgbClr val="008C9D"/>
                </a:solidFill>
              </a:rPr>
              <a:t>Интеллектуальные 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rgbClr val="008C9D"/>
                </a:solidFill>
              </a:rPr>
              <a:t>Персонал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rgbClr val="008C9D"/>
                </a:solidFill>
              </a:rPr>
              <a:t>Финансы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8AE428-4C2F-4E0C-8D37-FD408E4E4639}"/>
              </a:ext>
            </a:extLst>
          </p:cNvPr>
          <p:cNvSpPr txBox="1"/>
          <p:nvPr/>
        </p:nvSpPr>
        <p:spPr>
          <a:xfrm>
            <a:off x="2089291" y="1596723"/>
            <a:ext cx="1978912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rgbClr val="008C9D"/>
                </a:solidFill>
              </a:rPr>
              <a:t>Разрешение проблем (сфера услуг)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8C98E2-0025-4FB8-B7E2-295E6215AAB3}"/>
              </a:ext>
            </a:extLst>
          </p:cNvPr>
          <p:cNvSpPr txBox="1"/>
          <p:nvPr/>
        </p:nvSpPr>
        <p:spPr>
          <a:xfrm>
            <a:off x="53007" y="1526726"/>
            <a:ext cx="187196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Пример: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Партнёры (делаем вместе)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Посредники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Поставщики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A9E95C-9ADE-4F77-9636-FB94B462239A}"/>
              </a:ext>
            </a:extLst>
          </p:cNvPr>
          <p:cNvSpPr txBox="1"/>
          <p:nvPr/>
        </p:nvSpPr>
        <p:spPr>
          <a:xfrm>
            <a:off x="0" y="4305725"/>
            <a:ext cx="5040314" cy="1585049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050" i="1" dirty="0">
                <a:solidFill>
                  <a:srgbClr val="008C9D"/>
                </a:solidFill>
              </a:rPr>
              <a:t>Фиксированные (постоянные) издержки</a:t>
            </a:r>
            <a:r>
              <a:rPr lang="en-US" sz="1050" i="1" dirty="0">
                <a:solidFill>
                  <a:srgbClr val="008C9D"/>
                </a:solidFill>
              </a:rPr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i="1" dirty="0">
                <a:solidFill>
                  <a:srgbClr val="008C9D"/>
                </a:solidFill>
              </a:rPr>
              <a:t> </a:t>
            </a:r>
            <a:r>
              <a:rPr lang="ru-RU" sz="900" i="1" dirty="0">
                <a:solidFill>
                  <a:srgbClr val="008C9D"/>
                </a:solidFill>
              </a:rPr>
              <a:t>Зарплаты и комиссии для сотрудников поддержки, учителей и других рабочих.</a:t>
            </a:r>
            <a:endParaRPr lang="en-US" sz="900" i="1" dirty="0">
              <a:solidFill>
                <a:srgbClr val="008C9D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i="1" dirty="0">
                <a:solidFill>
                  <a:srgbClr val="008C9D"/>
                </a:solidFill>
              </a:rPr>
              <a:t> </a:t>
            </a:r>
            <a:r>
              <a:rPr lang="ru-RU" sz="900" i="1" dirty="0">
                <a:solidFill>
                  <a:srgbClr val="008C9D"/>
                </a:solidFill>
              </a:rPr>
              <a:t>Стоимость программного обеспечения, включая программы для управления курсами и платформы для онлайн обучения.</a:t>
            </a:r>
          </a:p>
          <a:p>
            <a:endParaRPr lang="ru-RU" sz="900" i="1" dirty="0">
              <a:solidFill>
                <a:srgbClr val="008C9D"/>
              </a:solidFill>
            </a:endParaRPr>
          </a:p>
          <a:p>
            <a:endParaRPr lang="ru-RU" sz="900" i="1" dirty="0">
              <a:solidFill>
                <a:srgbClr val="008C9D"/>
              </a:solidFill>
            </a:endParaRPr>
          </a:p>
          <a:p>
            <a:endParaRPr lang="ru-RU" sz="900" i="1" dirty="0">
              <a:solidFill>
                <a:srgbClr val="008C9D"/>
              </a:solidFill>
            </a:endParaRPr>
          </a:p>
          <a:p>
            <a:r>
              <a:rPr lang="ru-RU" sz="1000" i="1" dirty="0">
                <a:solidFill>
                  <a:srgbClr val="008C9D"/>
                </a:solidFill>
              </a:rPr>
              <a:t>Переменные издержки</a:t>
            </a:r>
            <a:r>
              <a:rPr lang="en-US" sz="1000" i="1" dirty="0">
                <a:solidFill>
                  <a:srgbClr val="008C9D"/>
                </a:solidFill>
              </a:rPr>
              <a:t>:</a:t>
            </a:r>
            <a:endParaRPr lang="ru-RU" sz="1000" i="1" dirty="0">
              <a:solidFill>
                <a:srgbClr val="008C9D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00" i="1" dirty="0">
                <a:solidFill>
                  <a:srgbClr val="008C9D"/>
                </a:solidFill>
              </a:rPr>
              <a:t>Расходы на материалы для курсов, </a:t>
            </a:r>
            <a:r>
              <a:rPr lang="ru-RU" sz="1000" i="1" dirty="0">
                <a:solidFill>
                  <a:srgbClr val="008C9D"/>
                </a:solidFill>
              </a:rPr>
              <a:t>такие </a:t>
            </a:r>
            <a:r>
              <a:rPr lang="ru-RU" sz="900" i="1" dirty="0">
                <a:solidFill>
                  <a:srgbClr val="008C9D"/>
                </a:solidFill>
              </a:rPr>
              <a:t>как учебники, макеты заданий, презентации и т.д.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00" i="1" dirty="0">
                <a:solidFill>
                  <a:srgbClr val="008C9D"/>
                </a:solidFill>
              </a:rPr>
              <a:t>Стоимость </a:t>
            </a:r>
            <a:r>
              <a:rPr lang="en-US" sz="900" i="1" dirty="0">
                <a:solidFill>
                  <a:srgbClr val="008C9D"/>
                </a:solidFill>
              </a:rPr>
              <a:t>IT-</a:t>
            </a:r>
            <a:r>
              <a:rPr lang="ru-RU" sz="900" i="1" dirty="0">
                <a:solidFill>
                  <a:srgbClr val="008C9D"/>
                </a:solidFill>
              </a:rPr>
              <a:t>поддержки и обслуживания.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0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8295" y="130469"/>
            <a:ext cx="10047100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Процесс производства товара (оказания услуги)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B26197-33EF-4007-8B95-352595CBA408}"/>
              </a:ext>
            </a:extLst>
          </p:cNvPr>
          <p:cNvSpPr txBox="1"/>
          <p:nvPr/>
        </p:nvSpPr>
        <p:spPr>
          <a:xfrm>
            <a:off x="359792" y="1251099"/>
            <a:ext cx="936104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1. Регистрация и оплата: потенциальные студенты должны зарегистрироваться на сайте онлайн-школы и выполнить оплату за услуги до начала курсов.</a:t>
            </a:r>
          </a:p>
          <a:p>
            <a:r>
              <a:rPr lang="ru-RU" sz="1600" dirty="0"/>
              <a:t>2. Выбор курса: в зависимости от целевого экзамена, студенты должны выбрать подходящий курс. Онлайн-школа может предоставлять выбор из нескольких курсов с различными функциями и ценами.</a:t>
            </a:r>
          </a:p>
          <a:p>
            <a:r>
              <a:rPr lang="ru-RU" sz="1600" dirty="0"/>
              <a:t>3. Доступ к материалам для курса: студенты могут получить доступ к курсу и материалам онлайн, используя логин и пароль. Материалы могут включать в себя вебинары, видеоуроки, учебники, задания и тесты.</a:t>
            </a:r>
          </a:p>
          <a:p>
            <a:r>
              <a:rPr lang="ru-RU" sz="1600" dirty="0"/>
              <a:t>4. Общение с учителями и другими студентами: студенты могут получать поддержку и помощь учителей и других студентов через форумы, чаты, видеоконференции и другие инструменты.</a:t>
            </a:r>
          </a:p>
          <a:p>
            <a:r>
              <a:rPr lang="ru-RU" sz="1600" dirty="0"/>
              <a:t>5. Решение заданий и прохождение тестов: студенты должны решать задания и проходить тесты, чтобы выработать навыки и знания, необходимые для сдачи экзамена.</a:t>
            </a:r>
          </a:p>
          <a:p>
            <a:r>
              <a:rPr lang="ru-RU" sz="1600" dirty="0"/>
              <a:t>6. Оценка успеваемости: онлайн-школа может проводить регулярные оценки успеваемости, чтобы оценить прогресс студентов и определить, на каких этапах им нуждается больше поддержки.</a:t>
            </a:r>
          </a:p>
          <a:p>
            <a:r>
              <a:rPr lang="ru-RU" sz="1600" dirty="0"/>
              <a:t>7. Подготовка к экзамену: после завершения курса студенты могут продолжать получать поддержку и помощь в подготовке к экзамену.</a:t>
            </a:r>
          </a:p>
        </p:txBody>
      </p:sp>
    </p:spTree>
    <p:extLst>
      <p:ext uri="{BB962C8B-B14F-4D97-AF65-F5344CB8AC3E}">
        <p14:creationId xmlns:p14="http://schemas.microsoft.com/office/powerpoint/2010/main" val="463787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Цель проекта по </a:t>
            </a:r>
            <a:r>
              <a:rPr lang="en-US" sz="4000" dirty="0">
                <a:latin typeface="+mn-lt"/>
              </a:rPr>
              <a:t>SMART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FA16822-1EBD-48C3-ABD8-321338550588}"/>
              </a:ext>
            </a:extLst>
          </p:cNvPr>
          <p:cNvSpPr txBox="1"/>
          <p:nvPr/>
        </p:nvSpPr>
        <p:spPr>
          <a:xfrm>
            <a:off x="431800" y="1251099"/>
            <a:ext cx="878497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Пример цели проекта для онлайн-школы подготовки к экзаменам, сформулированного по принципу SMART: </a:t>
            </a:r>
          </a:p>
          <a:p>
            <a:r>
              <a:rPr lang="ru-RU" b="1" dirty="0"/>
              <a:t>Цель</a:t>
            </a:r>
            <a:r>
              <a:rPr lang="ru-RU" dirty="0"/>
              <a:t>: Увеличить количество студентов на 30% к концу следующего квартала.</a:t>
            </a:r>
          </a:p>
          <a:p>
            <a:r>
              <a:rPr lang="ru-RU" dirty="0"/>
              <a:t>SMART:</a:t>
            </a:r>
          </a:p>
          <a:p>
            <a:r>
              <a:rPr lang="ru-RU" b="1" dirty="0"/>
              <a:t>- </a:t>
            </a:r>
            <a:r>
              <a:rPr lang="ru-RU" b="1" dirty="0" err="1"/>
              <a:t>Specific</a:t>
            </a:r>
            <a:r>
              <a:rPr lang="ru-RU" b="1" dirty="0"/>
              <a:t> </a:t>
            </a:r>
            <a:r>
              <a:rPr lang="ru-RU" dirty="0"/>
              <a:t>(конкретность): Увеличение количества студентов на 30%.</a:t>
            </a:r>
          </a:p>
          <a:p>
            <a:r>
              <a:rPr lang="ru-RU" b="1" dirty="0"/>
              <a:t>- </a:t>
            </a:r>
            <a:r>
              <a:rPr lang="ru-RU" b="1" dirty="0" err="1"/>
              <a:t>Measurable</a:t>
            </a:r>
            <a:r>
              <a:rPr lang="ru-RU" b="1" dirty="0"/>
              <a:t> </a:t>
            </a:r>
            <a:r>
              <a:rPr lang="ru-RU" dirty="0"/>
              <a:t>(измеримость): Количество клиентов можно измерить в конце квартала с помощью статистических данных. </a:t>
            </a:r>
          </a:p>
          <a:p>
            <a:r>
              <a:rPr lang="ru-RU" b="1" dirty="0"/>
              <a:t>- </a:t>
            </a:r>
            <a:r>
              <a:rPr lang="ru-RU" b="1" dirty="0" err="1"/>
              <a:t>Achievable</a:t>
            </a:r>
            <a:r>
              <a:rPr lang="ru-RU" b="1" dirty="0"/>
              <a:t> </a:t>
            </a:r>
            <a:r>
              <a:rPr lang="ru-RU" dirty="0"/>
              <a:t>(достижимость): Эта цель является реалистичной, учитывая маркетинговые и рекламные инструменты онлайн-школы и текущие конкурентные позиции на рынке.</a:t>
            </a:r>
          </a:p>
          <a:p>
            <a:r>
              <a:rPr lang="ru-RU" b="1" dirty="0"/>
              <a:t>- </a:t>
            </a:r>
            <a:r>
              <a:rPr lang="ru-RU" b="1" dirty="0" err="1"/>
              <a:t>Relevant</a:t>
            </a:r>
            <a:r>
              <a:rPr lang="ru-RU" b="1" dirty="0"/>
              <a:t> </a:t>
            </a:r>
            <a:r>
              <a:rPr lang="ru-RU" dirty="0"/>
              <a:t>(соответствие): Увеличение количества студентов является приоритетным для онлайн-школы в соответствии с ее планами развития и общей стратегией бизнеса.</a:t>
            </a:r>
          </a:p>
          <a:p>
            <a:r>
              <a:rPr lang="ru-RU" b="1" dirty="0"/>
              <a:t>- </a:t>
            </a:r>
            <a:r>
              <a:rPr lang="ru-RU" b="1" dirty="0" err="1"/>
              <a:t>Time-bound</a:t>
            </a:r>
            <a:r>
              <a:rPr lang="ru-RU" b="1" dirty="0"/>
              <a:t> </a:t>
            </a:r>
            <a:r>
              <a:rPr lang="ru-RU" dirty="0"/>
              <a:t>(ограниченность по времени): К концу следующего квартала.</a:t>
            </a:r>
          </a:p>
        </p:txBody>
      </p:sp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Стартовые инвестиции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:a16="http://schemas.microsoft.com/office/drawing/2014/main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0009960"/>
              </p:ext>
            </p:extLst>
          </p:nvPr>
        </p:nvGraphicFramePr>
        <p:xfrm>
          <a:off x="143768" y="1467123"/>
          <a:ext cx="9793089" cy="39727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442"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300" dirty="0"/>
                        <a:t>Создание сайта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45000 (в первый месяц)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300" dirty="0"/>
                        <a:t>Разработка контента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50000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/>
                        <a:t>Оплата труда учителей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460000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кредит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/>
                        <a:t>Маркетинг и продвижение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150000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кредит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3741289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/>
                        <a:t>ИТОГО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705000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392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060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>
                <a:latin typeface="+mn-lt"/>
              </a:rPr>
              <a:t>Организационный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F916904-F9B3-4FD2-AE2B-914189CC849E}"/>
              </a:ext>
            </a:extLst>
          </p:cNvPr>
          <p:cNvSpPr/>
          <p:nvPr/>
        </p:nvSpPr>
        <p:spPr>
          <a:xfrm>
            <a:off x="503808" y="1083904"/>
            <a:ext cx="914501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/>
              <a:t>Индивидуальный предприниматель </a:t>
            </a:r>
            <a:r>
              <a:rPr lang="ru-RU" sz="3200" dirty="0"/>
              <a:t>–</a:t>
            </a:r>
          </a:p>
          <a:p>
            <a:r>
              <a:rPr lang="ru-RU" sz="3200" dirty="0"/>
              <a:t>наиболее простая и доступная форма для создания онлайн-школы.</a:t>
            </a:r>
          </a:p>
          <a:p>
            <a:endParaRPr lang="ru-RU" sz="3200" dirty="0"/>
          </a:p>
          <a:p>
            <a:r>
              <a:rPr lang="ru-RU" sz="3200" b="1" dirty="0"/>
              <a:t>Упрощенная система (УСН) – 6%.</a:t>
            </a:r>
          </a:p>
          <a:p>
            <a:endParaRPr lang="ru-RU" sz="3200" dirty="0"/>
          </a:p>
          <a:p>
            <a:r>
              <a:rPr lang="ru-RU" sz="3200" dirty="0"/>
              <a:t>Дает возможность уменьшить налоговую нагрузку и упростить процедуры по учету и уплате налогов.</a:t>
            </a: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725" y="0"/>
            <a:ext cx="10064899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Финансовый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972659"/>
              </p:ext>
            </p:extLst>
          </p:nvPr>
        </p:nvGraphicFramePr>
        <p:xfrm>
          <a:off x="15725" y="1081"/>
          <a:ext cx="9921126" cy="58057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3">
                  <a:extLst>
                    <a:ext uri="{9D8B030D-6E8A-4147-A177-3AD203B41FA5}">
                      <a16:colId xmlns:a16="http://schemas.microsoft.com/office/drawing/2014/main" val="3224622018"/>
                    </a:ext>
                  </a:extLst>
                </a:gridCol>
                <a:gridCol w="3202748">
                  <a:extLst>
                    <a:ext uri="{9D8B030D-6E8A-4147-A177-3AD203B41FA5}">
                      <a16:colId xmlns:a16="http://schemas.microsoft.com/office/drawing/2014/main" val="715545213"/>
                    </a:ext>
                  </a:extLst>
                </a:gridCol>
                <a:gridCol w="469660">
                  <a:extLst>
                    <a:ext uri="{9D8B030D-6E8A-4147-A177-3AD203B41FA5}">
                      <a16:colId xmlns:a16="http://schemas.microsoft.com/office/drawing/2014/main" val="1343009925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230580302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284032906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366597553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2971157715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290506229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1813536630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526129982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577892672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866846988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415884959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639598960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1701735119"/>
                    </a:ext>
                  </a:extLst>
                </a:gridCol>
                <a:gridCol w="1260927">
                  <a:extLst>
                    <a:ext uri="{9D8B030D-6E8A-4147-A177-3AD203B41FA5}">
                      <a16:colId xmlns:a16="http://schemas.microsoft.com/office/drawing/2014/main" val="2280980107"/>
                    </a:ext>
                  </a:extLst>
                </a:gridCol>
              </a:tblGrid>
              <a:tr h="40934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Ед.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изм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Месяц (за 1 год/либо до срока окупаемости)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3464860"/>
                  </a:ext>
                </a:extLst>
              </a:tr>
              <a:tr h="2323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054789"/>
                  </a:ext>
                </a:extLst>
              </a:tr>
              <a:tr h="232376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044102"/>
                  </a:ext>
                </a:extLst>
              </a:tr>
              <a:tr h="27803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ДОХОДЫ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 млн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 млн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 млн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 млн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 млн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 млн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 млн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 млн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 млн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18 млн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4757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620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тыс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620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тыс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620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тыс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620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тыс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620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тыс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620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тыс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620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тыс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620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тыс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620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тыс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5 580 000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775521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Постоянные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510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тыс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510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тыс</a:t>
                      </a:r>
                      <a:endParaRPr lang="ru-RU" sz="1400" u="none" strike="noStrike" dirty="0"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510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тыс</a:t>
                      </a:r>
                      <a:endParaRPr lang="ru-RU" sz="1400" u="none" strike="noStrike" dirty="0"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510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тыс</a:t>
                      </a:r>
                      <a:endParaRPr lang="ru-RU" sz="1400" u="none" strike="noStrike" dirty="0"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510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тыс</a:t>
                      </a:r>
                      <a:endParaRPr lang="ru-RU" sz="1400" u="none" strike="noStrike" dirty="0"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510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тыс</a:t>
                      </a:r>
                      <a:endParaRPr lang="ru-RU" sz="1400" u="none" strike="noStrike" dirty="0"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510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тыс</a:t>
                      </a:r>
                      <a:endParaRPr lang="ru-RU" sz="1400" u="none" strike="noStrike" dirty="0"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510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тыс</a:t>
                      </a:r>
                      <a:endParaRPr lang="ru-RU" sz="1400" u="none" strike="noStrike" dirty="0"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510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тыс</a:t>
                      </a:r>
                      <a:endParaRPr lang="ru-RU" sz="1400" u="none" strike="noStrike" dirty="0"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4 590 000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1173379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Аренда …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1351755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Переменные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110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тыс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110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тыс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110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тыс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110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тыс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110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тыс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110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тыс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110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тыс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110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тыс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110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тыс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990 000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512174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Материалы…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5375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2926052"/>
                  </a:ext>
                </a:extLst>
              </a:tr>
              <a:tr h="10406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533256"/>
                  </a:ext>
                </a:extLst>
              </a:tr>
              <a:tr h="30221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ПРИБЫЛЬ ДО НАЛОГООБЛОЖЕНИ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1,38млн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1,38млн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1,38млн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1,38млн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1,38млн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1,38млн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1,38млн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1,38млн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1,38млн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12 420 000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84210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НАЛОГИ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82 800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82 800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82 800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82 800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82 800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82 800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82 800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82 800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82 800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745 200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75493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1 297 200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1 297 200 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1 297 200 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1 297 200 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1 297 200 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1 297 200 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1 297 200 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1 297 200 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1 297 200 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11 674 800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235069"/>
                  </a:ext>
                </a:extLst>
              </a:tr>
              <a:tr h="223441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ИНВЕСТИЦИОННОЙ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866590"/>
                  </a:ext>
                </a:extLst>
              </a:tr>
              <a:tr h="28106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705тыс</a:t>
                      </a:r>
                    </a:p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705 000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251287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32296" y="-32015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ea typeface="MS Gothic" pitchFamily="49" charset="-128"/>
              </a:rPr>
              <a:t>Экономика проекта</a:t>
            </a:r>
            <a:br>
              <a:rPr lang="ru-RU" sz="4000" dirty="0">
                <a:ea typeface="MS Gothic" pitchFamily="49" charset="-128"/>
              </a:rPr>
            </a:br>
            <a:br>
              <a:rPr lang="ru-RU" sz="4000" dirty="0">
                <a:ea typeface="MS Gothic" pitchFamily="49" charset="-128"/>
              </a:rPr>
            </a:br>
            <a:r>
              <a:rPr lang="en-US" sz="1400" i="1" dirty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(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Указать показатели за период окупаемости стартовых инвестиций, но нем менее 1 года)</a:t>
            </a: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0070177"/>
              </p:ext>
            </p:extLst>
          </p:nvPr>
        </p:nvGraphicFramePr>
        <p:xfrm>
          <a:off x="269280" y="1410432"/>
          <a:ext cx="9721080" cy="42037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:a16="http://schemas.microsoft.com/office/drawing/2014/main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:a16="http://schemas.microsoft.com/office/drawing/2014/main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800 курсов в месяц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/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7200 в год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2500 за 1 курс. В общем 18 000 000 (в год)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50737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5 580 000 в год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11 674 800 в год 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36932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00584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705000 в месяц</a:t>
                      </a: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73784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3,68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81594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1,84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07624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План реализации проекта</a:t>
            </a:r>
            <a:endParaRPr sz="40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4992550A-216E-4084-8700-AE5A5C1891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2456466"/>
              </p:ext>
            </p:extLst>
          </p:nvPr>
        </p:nvGraphicFramePr>
        <p:xfrm>
          <a:off x="215776" y="1035075"/>
          <a:ext cx="9721080" cy="45665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0360">
                  <a:extLst>
                    <a:ext uri="{9D8B030D-6E8A-4147-A177-3AD203B41FA5}">
                      <a16:colId xmlns:a16="http://schemas.microsoft.com/office/drawing/2014/main" val="412402195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871833669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163249065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14311567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844643444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1063789974"/>
                    </a:ext>
                  </a:extLst>
                </a:gridCol>
                <a:gridCol w="405045">
                  <a:extLst>
                    <a:ext uri="{9D8B030D-6E8A-4147-A177-3AD203B41FA5}">
                      <a16:colId xmlns:a16="http://schemas.microsoft.com/office/drawing/2014/main" val="521419868"/>
                    </a:ext>
                  </a:extLst>
                </a:gridCol>
                <a:gridCol w="405045">
                  <a:extLst>
                    <a:ext uri="{9D8B030D-6E8A-4147-A177-3AD203B41FA5}">
                      <a16:colId xmlns:a16="http://schemas.microsoft.com/office/drawing/2014/main" val="1980912176"/>
                    </a:ext>
                  </a:extLst>
                </a:gridCol>
                <a:gridCol w="405045">
                  <a:extLst>
                    <a:ext uri="{9D8B030D-6E8A-4147-A177-3AD203B41FA5}">
                      <a16:colId xmlns:a16="http://schemas.microsoft.com/office/drawing/2014/main" val="4174379734"/>
                    </a:ext>
                  </a:extLst>
                </a:gridCol>
                <a:gridCol w="405045">
                  <a:extLst>
                    <a:ext uri="{9D8B030D-6E8A-4147-A177-3AD203B41FA5}">
                      <a16:colId xmlns:a16="http://schemas.microsoft.com/office/drawing/2014/main" val="42733746"/>
                    </a:ext>
                  </a:extLst>
                </a:gridCol>
                <a:gridCol w="405045">
                  <a:extLst>
                    <a:ext uri="{9D8B030D-6E8A-4147-A177-3AD203B41FA5}">
                      <a16:colId xmlns:a16="http://schemas.microsoft.com/office/drawing/2014/main" val="612358589"/>
                    </a:ext>
                  </a:extLst>
                </a:gridCol>
                <a:gridCol w="405045">
                  <a:extLst>
                    <a:ext uri="{9D8B030D-6E8A-4147-A177-3AD203B41FA5}">
                      <a16:colId xmlns:a16="http://schemas.microsoft.com/office/drawing/2014/main" val="41009197"/>
                    </a:ext>
                  </a:extLst>
                </a:gridCol>
                <a:gridCol w="405045">
                  <a:extLst>
                    <a:ext uri="{9D8B030D-6E8A-4147-A177-3AD203B41FA5}">
                      <a16:colId xmlns:a16="http://schemas.microsoft.com/office/drawing/2014/main" val="1260793819"/>
                    </a:ext>
                  </a:extLst>
                </a:gridCol>
                <a:gridCol w="405045">
                  <a:extLst>
                    <a:ext uri="{9D8B030D-6E8A-4147-A177-3AD203B41FA5}">
                      <a16:colId xmlns:a16="http://schemas.microsoft.com/office/drawing/2014/main" val="2307187086"/>
                    </a:ext>
                  </a:extLst>
                </a:gridCol>
              </a:tblGrid>
              <a:tr h="37804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r>
                        <a:rPr lang="ru-RU" dirty="0"/>
                        <a:t>1 месяц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r>
                        <a:rPr lang="ru-RU" dirty="0"/>
                        <a:t>2 месяц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675183"/>
                  </a:ext>
                </a:extLst>
              </a:tr>
              <a:tr h="378041">
                <a:tc>
                  <a:txBody>
                    <a:bodyPr/>
                    <a:lstStyle/>
                    <a:p>
                      <a:r>
                        <a:rPr lang="ru-RU" dirty="0"/>
                        <a:t>Числа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007090"/>
                  </a:ext>
                </a:extLst>
              </a:tr>
              <a:tr h="378041">
                <a:tc>
                  <a:txBody>
                    <a:bodyPr/>
                    <a:lstStyle/>
                    <a:p>
                      <a:r>
                        <a:rPr lang="ru-RU" dirty="0"/>
                        <a:t>Открытие ИП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507145"/>
                  </a:ext>
                </a:extLst>
              </a:tr>
              <a:tr h="378041">
                <a:tc>
                  <a:txBody>
                    <a:bodyPr/>
                    <a:lstStyle/>
                    <a:p>
                      <a:r>
                        <a:rPr lang="ru-RU" dirty="0"/>
                        <a:t>Закупка оборудования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801299"/>
                  </a:ext>
                </a:extLst>
              </a:tr>
              <a:tr h="378041">
                <a:tc>
                  <a:txBody>
                    <a:bodyPr/>
                    <a:lstStyle/>
                    <a:p>
                      <a:r>
                        <a:rPr lang="ru-RU" dirty="0"/>
                        <a:t>Обучение сотрудников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D5F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D5F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D5F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D5F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3235978"/>
                  </a:ext>
                </a:extLst>
              </a:tr>
              <a:tr h="378041">
                <a:tc>
                  <a:txBody>
                    <a:bodyPr/>
                    <a:lstStyle/>
                    <a:p>
                      <a:r>
                        <a:rPr lang="ru-RU" dirty="0"/>
                        <a:t>Установление оборудования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8257115"/>
                  </a:ext>
                </a:extLst>
              </a:tr>
              <a:tr h="378041">
                <a:tc>
                  <a:txBody>
                    <a:bodyPr/>
                    <a:lstStyle/>
                    <a:p>
                      <a:r>
                        <a:rPr lang="ru-RU" dirty="0" err="1"/>
                        <a:t>Товаронаполнение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086755"/>
                  </a:ext>
                </a:extLst>
              </a:tr>
              <a:tr h="378041">
                <a:tc>
                  <a:txBody>
                    <a:bodyPr/>
                    <a:lstStyle/>
                    <a:p>
                      <a:r>
                        <a:rPr lang="ru-RU" dirty="0"/>
                        <a:t>Создание рекламной продукции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262873"/>
                  </a:ext>
                </a:extLst>
              </a:tr>
              <a:tr h="378041">
                <a:tc>
                  <a:txBody>
                    <a:bodyPr/>
                    <a:lstStyle/>
                    <a:p>
                      <a:r>
                        <a:rPr lang="ru-RU" dirty="0"/>
                        <a:t>Распространение рекламной продукции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7853917"/>
                  </a:ext>
                </a:extLst>
              </a:tr>
              <a:tr h="378041">
                <a:tc>
                  <a:txBody>
                    <a:bodyPr/>
                    <a:lstStyle/>
                    <a:p>
                      <a:r>
                        <a:rPr lang="ru-RU" dirty="0"/>
                        <a:t>Открытие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24428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27389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Координаты команды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7102F9B5-637E-4104-9E9B-169CC3E72A94}"/>
              </a:ext>
            </a:extLst>
          </p:cNvPr>
          <p:cNvSpPr txBox="1">
            <a:spLocks/>
          </p:cNvSpPr>
          <p:nvPr/>
        </p:nvSpPr>
        <p:spPr>
          <a:xfrm>
            <a:off x="332853" y="3251884"/>
            <a:ext cx="3399333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 err="1">
                <a:solidFill>
                  <a:srgbClr val="008C9D"/>
                </a:solidFill>
              </a:rPr>
              <a:t>Шаймарданов</a:t>
            </a:r>
            <a:r>
              <a:rPr lang="ru-RU" sz="1400" b="1" dirty="0">
                <a:solidFill>
                  <a:srgbClr val="008C9D"/>
                </a:solidFill>
              </a:rPr>
              <a:t> Руслан</a:t>
            </a:r>
          </a:p>
          <a:p>
            <a:pPr marL="285750" indent="-285750" algn="ctr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08C9D"/>
                </a:solidFill>
              </a:rPr>
              <a:t>89501577305</a:t>
            </a:r>
          </a:p>
          <a:p>
            <a:pPr marL="285750" indent="-285750" algn="ctr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08C9D"/>
                </a:solidFill>
              </a:rPr>
              <a:t>sajmardanovruslan3@gmail.com</a:t>
            </a:r>
          </a:p>
          <a:p>
            <a:pPr marL="285750" indent="-285750" algn="ctr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08C9D"/>
                </a:solidFill>
              </a:rPr>
              <a:t>@ruslanus18</a:t>
            </a:r>
            <a:endParaRPr lang="ru-RU" sz="1400" b="1" dirty="0">
              <a:solidFill>
                <a:srgbClr val="008C9D"/>
              </a:solidFill>
            </a:endParaRPr>
          </a:p>
        </p:txBody>
      </p:sp>
      <p:sp>
        <p:nvSpPr>
          <p:cNvPr id="9" name="Содержимое 2">
            <a:extLst>
              <a:ext uri="{FF2B5EF4-FFF2-40B4-BE49-F238E27FC236}">
                <a16:creationId xmlns:a16="http://schemas.microsoft.com/office/drawing/2014/main" id="{6C0C4E4A-6767-430D-BCD2-99AC244BD098}"/>
              </a:ext>
            </a:extLst>
          </p:cNvPr>
          <p:cNvSpPr txBox="1">
            <a:spLocks/>
          </p:cNvSpPr>
          <p:nvPr/>
        </p:nvSpPr>
        <p:spPr>
          <a:xfrm>
            <a:off x="6057311" y="3250571"/>
            <a:ext cx="30184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>
                <a:solidFill>
                  <a:srgbClr val="008C9D"/>
                </a:solidFill>
              </a:rPr>
              <a:t>Рябинина Полина</a:t>
            </a:r>
          </a:p>
          <a:p>
            <a:pPr marL="285750" indent="-285750" algn="ctr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08C9D"/>
                </a:solidFill>
              </a:rPr>
              <a:t>89124525603</a:t>
            </a:r>
          </a:p>
          <a:p>
            <a:pPr marL="285750" indent="-285750" algn="ctr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08C9D"/>
                </a:solidFill>
              </a:rPr>
              <a:t>polinarabinina18@gmail.com</a:t>
            </a:r>
          </a:p>
          <a:p>
            <a:pPr marL="285750" indent="-285750" algn="ctr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08C9D"/>
                </a:solidFill>
              </a:rPr>
              <a:t>@</a:t>
            </a:r>
            <a:r>
              <a:rPr lang="en-US" sz="1400" b="1" dirty="0" err="1">
                <a:solidFill>
                  <a:srgbClr val="008C9D"/>
                </a:solidFill>
              </a:rPr>
              <a:t>kkoya</a:t>
            </a:r>
            <a:r>
              <a:rPr lang="ru-RU" sz="1400" b="1" dirty="0">
                <a:solidFill>
                  <a:srgbClr val="008C9D"/>
                </a:solidFill>
              </a:rPr>
              <a:t>а</a:t>
            </a:r>
            <a:endParaRPr lang="ru-RU" sz="1400" dirty="0">
              <a:solidFill>
                <a:srgbClr val="008C9D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47652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8092</TotalTime>
  <Words>1513</Words>
  <Application>Microsoft Office PowerPoint</Application>
  <PresentationFormat>Произвольный</PresentationFormat>
  <Paragraphs>475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28" baseType="lpstr">
      <vt:lpstr>MS Gothic</vt:lpstr>
      <vt:lpstr>Arial</vt:lpstr>
      <vt:lpstr>Futura PT</vt:lpstr>
      <vt:lpstr>Sitka Text</vt:lpstr>
      <vt:lpstr>Symbol</vt:lpstr>
      <vt:lpstr>Times New Roman</vt:lpstr>
      <vt:lpstr>Wingdings</vt:lpstr>
      <vt:lpstr>Office Theme</vt:lpstr>
      <vt:lpstr>Office Theme</vt:lpstr>
      <vt:lpstr>Office Theme</vt:lpstr>
      <vt:lpstr>Презентация PowerPoint</vt:lpstr>
      <vt:lpstr>Команда проекта</vt:lpstr>
      <vt:lpstr>Презентация PowerPoint</vt:lpstr>
      <vt:lpstr>О проекте.  Что есть сейчас.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производства товара (оказания услуги)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 ( Указать показатели за период окупаемости стартовых инвестиций, но нем менее 1 года)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Пользователь</cp:lastModifiedBy>
  <cp:revision>39</cp:revision>
  <dcterms:created xsi:type="dcterms:W3CDTF">2022-10-14T10:42:52Z</dcterms:created>
  <dcterms:modified xsi:type="dcterms:W3CDTF">2023-07-08T04:33:49Z</dcterms:modified>
  <dc:language>ru-RU</dc:language>
</cp:coreProperties>
</file>