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  <p:sldId id="264" r:id="rId10"/>
    <p:sldId id="265" r:id="rId11"/>
    <p:sldId id="266" r:id="rId12"/>
    <p:sldId id="267" r:id="rId13"/>
    <p:sldId id="268" r:id="rId14"/>
  </p:sldIdLst>
  <p:sldSz cx="15119350" cy="10691813"/>
  <p:notesSz cx="9928225" cy="14357350"/>
  <p:embeddedFontLst>
    <p:embeddedFont>
      <p:font typeface="Arial Black" panose="020B0A04020102020204" pitchFamily="34" charset="0"/>
      <p:regular r:id="rId16"/>
      <p:bold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Verdana" panose="020B0604030504040204" pitchFamily="3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6" roundtripDataSignature="AMtx7mg0RT9Mn/mWsYYOe7DBRi+aLfV1H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F00F81F-99A9-4AD1-85AA-324F888A0568}">
  <a:tblStyle styleId="{4F00F81F-99A9-4AD1-85AA-324F888A056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1445" y="58"/>
      </p:cViewPr>
      <p:guideLst>
        <p:guide orient="horz" pos="6543"/>
        <p:guide orient="horz" pos="238"/>
        <p:guide orient="horz" pos="986"/>
        <p:guide orient="horz" pos="2234"/>
        <p:guide pos="5148"/>
        <p:guide pos="9253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3b46915845_0_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g13b46915845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071354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5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1" name="Google Shape;26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8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18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2" name="Google Shape;22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18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1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1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1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18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18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18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9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0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20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2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1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2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22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22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2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3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23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23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3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3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4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2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5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5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2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26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" name="Google Shape;82;p26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26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26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26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26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26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26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26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26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26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26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26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26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26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6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6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b="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b="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b="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b="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"/>
          <p:cNvSpPr txBox="1"/>
          <p:nvPr/>
        </p:nvSpPr>
        <p:spPr>
          <a:xfrm>
            <a:off x="693550" y="3647275"/>
            <a:ext cx="78210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ru-RU" sz="50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Платформа для автоматизации конструкторских работ на основе </a:t>
            </a:r>
            <a:r>
              <a:rPr lang="ru-RU" sz="5000" dirty="0" err="1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Fidesys</a:t>
            </a:r>
            <a:endParaRPr sz="5000" b="0" i="0" u="none" strike="noStrike" cap="none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9" name="Google Shape;109;p1"/>
          <p:cNvSpPr txBox="1"/>
          <p:nvPr/>
        </p:nvSpPr>
        <p:spPr>
          <a:xfrm>
            <a:off x="681726" y="9612325"/>
            <a:ext cx="9935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Ссылка на проект на сайте Архипелага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 txBox="1"/>
          <p:nvPr/>
        </p:nvSpPr>
        <p:spPr>
          <a:xfrm>
            <a:off x="693550" y="7242049"/>
            <a:ext cx="7400100" cy="19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413775" y="244870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/>
          <p:nvPr/>
        </p:nvSpPr>
        <p:spPr>
          <a:xfrm>
            <a:off x="790575" y="2091005"/>
            <a:ext cx="13898700" cy="73209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2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2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2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sp>
        <p:nvSpPr>
          <p:cNvPr id="122" name="Google Shape;122;p2"/>
          <p:cNvSpPr txBox="1"/>
          <p:nvPr/>
        </p:nvSpPr>
        <p:spPr>
          <a:xfrm>
            <a:off x="992700" y="2316950"/>
            <a:ext cx="13234200" cy="5381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1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1" dirty="0">
                <a:solidFill>
                  <a:schemeClr val="lt1"/>
                </a:solidFill>
              </a:rPr>
              <a:t> НИОКР, всегда сопряжены с издержками: </a:t>
            </a:r>
            <a:endParaRPr sz="2500" b="1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1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1" dirty="0">
                <a:solidFill>
                  <a:schemeClr val="lt1"/>
                </a:solidFill>
              </a:rPr>
              <a:t>Издержки:</a:t>
            </a:r>
            <a:endParaRPr sz="2500" b="1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1" dirty="0">
                <a:solidFill>
                  <a:schemeClr val="lt1"/>
                </a:solidFill>
              </a:rPr>
              <a:t>- ФОТ (поддержание штата экспертов)</a:t>
            </a:r>
            <a:endParaRPr sz="2500" b="1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1" dirty="0">
                <a:solidFill>
                  <a:schemeClr val="lt1"/>
                </a:solidFill>
              </a:rPr>
              <a:t>- Время на предварительные расчеты</a:t>
            </a:r>
            <a:endParaRPr sz="2500" b="1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1" dirty="0">
                <a:solidFill>
                  <a:schemeClr val="lt1"/>
                </a:solidFill>
              </a:rPr>
              <a:t>- Деньги + время на тестирование гипотез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1" dirty="0">
                <a:solidFill>
                  <a:schemeClr val="lt1"/>
                </a:solidFill>
              </a:rPr>
              <a:t>- Риск потери клиента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1" dirty="0">
                <a:solidFill>
                  <a:schemeClr val="lt1"/>
                </a:solidFill>
              </a:rPr>
              <a:t>Новые технологии       —&gt;   Новые расчеты этапов производства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1" dirty="0">
                <a:solidFill>
                  <a:schemeClr val="lt1"/>
                </a:solidFill>
              </a:rPr>
              <a:t>Новые заказы               —&gt;   Изменение параметров уже “привычного” изделия</a:t>
            </a:r>
            <a:endParaRPr sz="2500" b="1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"/>
          <p:cNvSpPr/>
          <p:nvPr/>
        </p:nvSpPr>
        <p:spPr>
          <a:xfrm>
            <a:off x="790575" y="2091004"/>
            <a:ext cx="13898700" cy="67377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sp>
        <p:nvSpPr>
          <p:cNvPr id="134" name="Google Shape;134;p3"/>
          <p:cNvSpPr txBox="1"/>
          <p:nvPr/>
        </p:nvSpPr>
        <p:spPr>
          <a:xfrm>
            <a:off x="992700" y="2316950"/>
            <a:ext cx="13234200" cy="5381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dirty="0">
                <a:solidFill>
                  <a:schemeClr val="lt1"/>
                </a:solidFill>
              </a:rPr>
              <a:t> Идея: что если будет автоматизированная платформа, которая снизит издержки?</a:t>
            </a:r>
            <a:endParaRPr sz="2500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dirty="0">
                <a:solidFill>
                  <a:schemeClr val="lt1"/>
                </a:solidFill>
              </a:rPr>
              <a:t>Экспресс-решения на основе </a:t>
            </a:r>
            <a:r>
              <a:rPr lang="ru-RU" sz="2500" dirty="0" err="1">
                <a:solidFill>
                  <a:schemeClr val="lt1"/>
                </a:solidFill>
              </a:rPr>
              <a:t>Фидесис</a:t>
            </a:r>
            <a:r>
              <a:rPr lang="ru-RU" sz="2500" dirty="0">
                <a:solidFill>
                  <a:schemeClr val="lt1"/>
                </a:solidFill>
              </a:rPr>
              <a:t>: </a:t>
            </a:r>
            <a:endParaRPr sz="25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1" dirty="0">
                <a:solidFill>
                  <a:schemeClr val="lt1"/>
                </a:solidFill>
              </a:rPr>
              <a:t>+ Не требует поддержания штата экспертов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1" dirty="0">
                <a:solidFill>
                  <a:schemeClr val="lt1"/>
                </a:solidFill>
              </a:rPr>
              <a:t>+ Снижает затраты времени на расчеты 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1" dirty="0">
                <a:solidFill>
                  <a:schemeClr val="lt1"/>
                </a:solidFill>
              </a:rPr>
              <a:t>+ Ускоряет и удешевляет тестирование гипотез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1" dirty="0">
                <a:solidFill>
                  <a:schemeClr val="lt1"/>
                </a:solidFill>
              </a:rPr>
              <a:t>+ Снижает риск потери клиента</a:t>
            </a:r>
            <a:endParaRPr sz="2500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1" dirty="0">
                <a:solidFill>
                  <a:schemeClr val="lt1"/>
                </a:solidFill>
              </a:rPr>
              <a:t>Новые технологии производства       —&gt;   Быстрые расчеты этапов производства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1" dirty="0">
                <a:solidFill>
                  <a:schemeClr val="lt1"/>
                </a:solidFill>
              </a:rPr>
              <a:t>Новые заказы        —&gt;   Перерасчет модели изделия, без углубленного редактирования</a:t>
            </a:r>
            <a:endParaRPr sz="2500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"/>
          <p:cNvSpPr/>
          <p:nvPr/>
        </p:nvSpPr>
        <p:spPr>
          <a:xfrm>
            <a:off x="790575" y="2091005"/>
            <a:ext cx="13898700" cy="69777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p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  <p:sp>
        <p:nvSpPr>
          <p:cNvPr id="146" name="Google Shape;146;p4"/>
          <p:cNvSpPr txBox="1"/>
          <p:nvPr/>
        </p:nvSpPr>
        <p:spPr>
          <a:xfrm>
            <a:off x="992700" y="2316950"/>
            <a:ext cx="13234200" cy="26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br>
              <a:rPr lang="ru-RU" sz="2500">
                <a:solidFill>
                  <a:schemeClr val="lt1"/>
                </a:solidFill>
              </a:rPr>
            </a:br>
            <a:r>
              <a:rPr lang="ru-RU" sz="2500">
                <a:solidFill>
                  <a:schemeClr val="lt1"/>
                </a:solidFill>
              </a:rPr>
              <a:t>Скриптовый язык Fidesys позволяет создать параметрическую модель конструкции, размеры и свойства которой зависят от изменяемых переменных, затем интегрировать ее в программу.</a:t>
            </a:r>
            <a:endParaRPr sz="250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33101" y="5329296"/>
            <a:ext cx="2921875" cy="310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36288" y="5462150"/>
            <a:ext cx="2921875" cy="2967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939495" y="5002008"/>
            <a:ext cx="2921875" cy="3474354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4"/>
          <p:cNvSpPr txBox="1"/>
          <p:nvPr/>
        </p:nvSpPr>
        <p:spPr>
          <a:xfrm>
            <a:off x="1400125" y="4418550"/>
            <a:ext cx="12461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1" baseline="30000">
                <a:latin typeface="Verdana"/>
                <a:ea typeface="Verdana"/>
                <a:cs typeface="Verdana"/>
                <a:sym typeface="Verdana"/>
              </a:rPr>
              <a:t>Геометрическая модель </a:t>
            </a:r>
            <a:r>
              <a:rPr lang="ru-RU" sz="3000" b="1" baseline="30000"/>
              <a:t>Fidesys –&gt; Расчетная модель Fidesys –&gt;ЭР→ Результат прочностных расчетов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3b46915845_0_9"/>
          <p:cNvSpPr/>
          <p:nvPr/>
        </p:nvSpPr>
        <p:spPr>
          <a:xfrm>
            <a:off x="790575" y="2091005"/>
            <a:ext cx="13898700" cy="69777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8" name="Google Shape;158;g13b46915845_0_9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9" y="2391854"/>
            <a:ext cx="9271000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g13b46915845_0_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1" y="1033786"/>
            <a:ext cx="5437800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0" name="Google Shape;160;g13b46915845_0_9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1" name="Google Shape;161;g13b46915845_0_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sp>
        <p:nvSpPr>
          <p:cNvPr id="162" name="Google Shape;162;g13b46915845_0_9"/>
          <p:cNvSpPr txBox="1"/>
          <p:nvPr/>
        </p:nvSpPr>
        <p:spPr>
          <a:xfrm>
            <a:off x="992700" y="2316950"/>
            <a:ext cx="13234200" cy="3169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dirty="0">
                <a:solidFill>
                  <a:schemeClr val="lt1"/>
                </a:solidFill>
              </a:rPr>
              <a:t>Наше потенциальные ЦА это СМП, занимающимся серийным производством.</a:t>
            </a:r>
            <a:br>
              <a:rPr lang="ru-RU" sz="2500" dirty="0">
                <a:solidFill>
                  <a:schemeClr val="lt1"/>
                </a:solidFill>
              </a:rPr>
            </a:br>
            <a:r>
              <a:rPr lang="ru-RU" sz="2500" dirty="0">
                <a:solidFill>
                  <a:schemeClr val="lt1"/>
                </a:solidFill>
              </a:rPr>
              <a:t>Примеры:</a:t>
            </a:r>
            <a:endParaRPr sz="2500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dirty="0">
                <a:solidFill>
                  <a:schemeClr val="lt1"/>
                </a:solidFill>
              </a:rPr>
              <a:t>3D печать     </a:t>
            </a:r>
            <a:endParaRPr sz="2500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dirty="0">
                <a:solidFill>
                  <a:schemeClr val="lt1"/>
                </a:solidFill>
              </a:rPr>
              <a:t>Изготовление промышленных вентиляторов      </a:t>
            </a:r>
            <a:endParaRPr sz="2500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dirty="0">
                <a:solidFill>
                  <a:schemeClr val="lt1"/>
                </a:solidFill>
              </a:rPr>
              <a:t>Изготовление\сборка сложных электронных устройств</a:t>
            </a:r>
            <a:br>
              <a:rPr lang="ru-RU" sz="2500" dirty="0">
                <a:solidFill>
                  <a:schemeClr val="lt1"/>
                </a:solidFill>
              </a:rPr>
            </a:br>
            <a:endParaRPr sz="2500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b46915845_0_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4" name="Google Shape;164;g13b46915845_0_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0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g13b46915845_0_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63585" y="4686750"/>
            <a:ext cx="7572200" cy="4165078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g13b46915845_0_9"/>
          <p:cNvSpPr txBox="1"/>
          <p:nvPr/>
        </p:nvSpPr>
        <p:spPr>
          <a:xfrm>
            <a:off x="9250025" y="5102900"/>
            <a:ext cx="4244400" cy="3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lt1"/>
                </a:solidFill>
              </a:rPr>
              <a:t>- Экспресс-оценка</a:t>
            </a: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lt1"/>
                </a:solidFill>
              </a:rPr>
              <a:t>прочности типовых</a:t>
            </a: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lt1"/>
                </a:solidFill>
              </a:rPr>
              <a:t>конструктивных решений</a:t>
            </a: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lt1"/>
                </a:solidFill>
              </a:rPr>
              <a:t>- Определение</a:t>
            </a: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lt1"/>
                </a:solidFill>
              </a:rPr>
              <a:t>параметров</a:t>
            </a: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lt1"/>
                </a:solidFill>
              </a:rPr>
              <a:t>технологических процессов</a:t>
            </a: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lt1"/>
                </a:solidFill>
              </a:rPr>
              <a:t>в т.ч. сборки</a:t>
            </a: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lt1"/>
                </a:solidFill>
              </a:rPr>
              <a:t>- Расчет динамических</a:t>
            </a: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lt1"/>
                </a:solidFill>
              </a:rPr>
              <a:t>характеристик</a:t>
            </a: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lt1"/>
                </a:solidFill>
              </a:rPr>
              <a:t>кинематических систем</a:t>
            </a:r>
            <a:endParaRPr sz="2000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"/>
          <p:cNvSpPr/>
          <p:nvPr/>
        </p:nvSpPr>
        <p:spPr>
          <a:xfrm>
            <a:off x="790575" y="2091005"/>
            <a:ext cx="13898700" cy="69858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2" name="Google Shape;172;p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4" name="Google Shape;174;p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5" name="Google Shape;175;p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sp>
        <p:nvSpPr>
          <p:cNvPr id="176" name="Google Shape;176;p5"/>
          <p:cNvSpPr txBox="1"/>
          <p:nvPr/>
        </p:nvSpPr>
        <p:spPr>
          <a:xfrm>
            <a:off x="992700" y="2164550"/>
            <a:ext cx="13557600" cy="5771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1" dirty="0">
              <a:solidFill>
                <a:schemeClr val="lt1"/>
              </a:solidFill>
            </a:endParaRPr>
          </a:p>
          <a:p>
            <a:pPr marL="457200" marR="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Char char="●"/>
            </a:pPr>
            <a:r>
              <a:rPr lang="ru-RU" sz="2300" b="1" dirty="0">
                <a:solidFill>
                  <a:schemeClr val="lt1"/>
                </a:solidFill>
              </a:rPr>
              <a:t>Классические САПР для прочностных расчетов, такие как </a:t>
            </a:r>
            <a:r>
              <a:rPr lang="ru-RU" sz="2300" b="1" dirty="0" err="1">
                <a:solidFill>
                  <a:schemeClr val="lt1"/>
                </a:solidFill>
              </a:rPr>
              <a:t>Ansys</a:t>
            </a:r>
            <a:r>
              <a:rPr lang="ru-RU" sz="2300" b="1" dirty="0">
                <a:solidFill>
                  <a:schemeClr val="lt1"/>
                </a:solidFill>
              </a:rPr>
              <a:t>, </a:t>
            </a:r>
            <a:r>
              <a:rPr lang="ru-RU" sz="2300" b="1" dirty="0" err="1">
                <a:solidFill>
                  <a:schemeClr val="lt1"/>
                </a:solidFill>
              </a:rPr>
              <a:t>SolidWorks</a:t>
            </a:r>
            <a:r>
              <a:rPr lang="ru-RU" sz="2300" b="1" dirty="0">
                <a:solidFill>
                  <a:schemeClr val="lt1"/>
                </a:solidFill>
              </a:rPr>
              <a:t>, Autodesk Fusion 360 и другие</a:t>
            </a:r>
            <a:endParaRPr sz="2300" b="1" dirty="0">
              <a:solidFill>
                <a:schemeClr val="lt1"/>
              </a:solidFill>
            </a:endParaRPr>
          </a:p>
          <a:p>
            <a:pPr marL="9144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b="1" dirty="0">
              <a:solidFill>
                <a:schemeClr val="lt1"/>
              </a:solidFill>
            </a:endParaRPr>
          </a:p>
          <a:p>
            <a:pPr marL="457200" marR="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Char char="●"/>
            </a:pPr>
            <a:r>
              <a:rPr lang="ru-RU" sz="2300" b="1" dirty="0">
                <a:solidFill>
                  <a:schemeClr val="lt1"/>
                </a:solidFill>
              </a:rPr>
              <a:t>Конструкторские бюро (</a:t>
            </a:r>
            <a:r>
              <a:rPr lang="ru-RU" sz="2300" b="1" dirty="0" err="1">
                <a:solidFill>
                  <a:schemeClr val="lt1"/>
                </a:solidFill>
              </a:rPr>
              <a:t>аутсорс</a:t>
            </a:r>
            <a:r>
              <a:rPr lang="ru-RU" sz="2300" b="1" dirty="0">
                <a:solidFill>
                  <a:schemeClr val="lt1"/>
                </a:solidFill>
              </a:rPr>
              <a:t>) </a:t>
            </a:r>
          </a:p>
          <a:p>
            <a:pPr marL="457200" marR="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Char char="●"/>
            </a:pPr>
            <a:endParaRPr lang="ru-RU" sz="2300" b="1" dirty="0">
              <a:solidFill>
                <a:schemeClr val="lt1"/>
              </a:solidFill>
            </a:endParaRPr>
          </a:p>
          <a:p>
            <a:pPr marL="457200" marR="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Char char="●"/>
            </a:pPr>
            <a:r>
              <a:rPr lang="ru-RU" sz="2300" b="1" dirty="0">
                <a:solidFill>
                  <a:schemeClr val="lt1"/>
                </a:solidFill>
              </a:rPr>
              <a:t>Специалисты “старой закалки”, работающие с чертежами</a:t>
            </a:r>
            <a:endParaRPr sz="2300" b="1" dirty="0">
              <a:solidFill>
                <a:schemeClr val="lt1"/>
              </a:solidFill>
            </a:endParaRPr>
          </a:p>
          <a:p>
            <a:pPr marL="9144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b="1" dirty="0">
              <a:solidFill>
                <a:schemeClr val="lt1"/>
              </a:solidFill>
            </a:endParaRPr>
          </a:p>
          <a:p>
            <a:pPr marL="457200" marR="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Char char="●"/>
            </a:pPr>
            <a:r>
              <a:rPr lang="ru-RU" sz="2300" b="1" dirty="0">
                <a:solidFill>
                  <a:schemeClr val="lt1"/>
                </a:solidFill>
              </a:rPr>
              <a:t>Облачные решения, как правило, разработанные гигантами, например </a:t>
            </a:r>
            <a:r>
              <a:rPr lang="ru-RU" sz="2300" b="1" dirty="0" err="1">
                <a:solidFill>
                  <a:schemeClr val="lt1"/>
                </a:solidFill>
              </a:rPr>
              <a:t>Simscale</a:t>
            </a:r>
            <a:r>
              <a:rPr lang="ru-RU" sz="2300" b="1" dirty="0">
                <a:solidFill>
                  <a:schemeClr val="lt1"/>
                </a:solidFill>
              </a:rPr>
              <a:t> </a:t>
            </a:r>
            <a:endParaRPr sz="2300" b="1" dirty="0">
              <a:solidFill>
                <a:schemeClr val="lt1"/>
              </a:solidFill>
            </a:endParaRPr>
          </a:p>
          <a:p>
            <a:pPr marL="0" marR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1" dirty="0">
              <a:solidFill>
                <a:schemeClr val="lt1"/>
              </a:solidFill>
            </a:endParaRPr>
          </a:p>
          <a:p>
            <a:pPr marL="0" marR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lang="ru-RU" sz="23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ru-RU" sz="2300" b="1" dirty="0">
                <a:solidFill>
                  <a:schemeClr val="lt1"/>
                </a:solidFill>
              </a:rPr>
              <a:t>Делать НИОКР с нами значительно быстрее, меньше «лишней» коммуникации(высокий уровень автоматизации), дешевле – не нужны редкие и дорогие специалисты и переделывать работу для каждого нового изделия.</a:t>
            </a:r>
            <a:endParaRPr sz="23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8" name="Google Shape;178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"/>
          <p:cNvSpPr/>
          <p:nvPr/>
        </p:nvSpPr>
        <p:spPr>
          <a:xfrm>
            <a:off x="790575" y="2090999"/>
            <a:ext cx="13898700" cy="69210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4" name="Google Shape;184;p6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6" name="Google Shape;186;p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7" name="Google Shape;187;p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sp>
        <p:nvSpPr>
          <p:cNvPr id="188" name="Google Shape;188;p6"/>
          <p:cNvSpPr txBox="1"/>
          <p:nvPr/>
        </p:nvSpPr>
        <p:spPr>
          <a:xfrm>
            <a:off x="992700" y="2164550"/>
            <a:ext cx="13557600" cy="6213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ru-RU" sz="2300" dirty="0">
                <a:solidFill>
                  <a:schemeClr val="lt1"/>
                </a:solidFill>
              </a:rPr>
              <a:t>Изучение в процессе:</a:t>
            </a:r>
            <a:endParaRPr sz="2300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ru-RU" sz="2300" dirty="0">
                <a:solidFill>
                  <a:schemeClr val="lt1"/>
                </a:solidFill>
              </a:rPr>
              <a:t>Согласно </a:t>
            </a:r>
            <a:r>
              <a:rPr lang="ru-RU" sz="2500" b="1" dirty="0">
                <a:solidFill>
                  <a:schemeClr val="lt1"/>
                </a:solidFill>
              </a:rPr>
              <a:t>NAFEMS </a:t>
            </a:r>
            <a:r>
              <a:rPr lang="ru-RU" sz="2300" dirty="0">
                <a:solidFill>
                  <a:schemeClr val="lt1"/>
                </a:solidFill>
              </a:rPr>
              <a:t>- рынок CAE на 2020 составлял около 80к компаний по всему миру.</a:t>
            </a:r>
            <a:endParaRPr sz="2300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ru-RU" sz="2300" dirty="0">
                <a:solidFill>
                  <a:schemeClr val="lt1"/>
                </a:solidFill>
              </a:rPr>
              <a:t>СМП - не имеют реального доступа к этой технологии ввиду длительного срока освоения и стоимости поддержания (сложность продукта)</a:t>
            </a:r>
            <a:endParaRPr sz="2300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ru-RU" sz="2300" dirty="0">
                <a:solidFill>
                  <a:schemeClr val="lt1"/>
                </a:solidFill>
              </a:rPr>
              <a:t>Демократизация рынка может кратно увеличить его емкость. Пример: </a:t>
            </a:r>
            <a:endParaRPr sz="2300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ru-RU" sz="2300" dirty="0">
                <a:solidFill>
                  <a:schemeClr val="lt1"/>
                </a:solidFill>
              </a:rPr>
              <a:t>Только в Москве в 2021м году было 778,5 тысячи МСП, около 10% которых - потенциальная ЦА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lang="ru-RU" sz="2300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ru-RU" sz="2300" dirty="0">
                <a:solidFill>
                  <a:schemeClr val="lt1"/>
                </a:solidFill>
              </a:rPr>
              <a:t>В перспективе 5 лет, за счет создания автоматизированной платформы, мы сможем охватить до 80% рынка России. </a:t>
            </a:r>
            <a:br>
              <a:rPr lang="ru-RU" sz="2300" dirty="0">
                <a:solidFill>
                  <a:schemeClr val="lt1"/>
                </a:solidFill>
              </a:rPr>
            </a:br>
            <a:endParaRPr sz="2300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0" name="Google Shape;190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7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8" name="Google Shape;198;p7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9" name="Google Shape;199;p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sp>
        <p:nvSpPr>
          <p:cNvPr id="201" name="Google Shape;201;p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Бизнес-модель (</a:t>
            </a:r>
            <a:r>
              <a:rPr lang="en-US" sz="3500" b="0" dirty="0">
                <a:latin typeface="Arial Black"/>
                <a:ea typeface="Arial Black"/>
                <a:cs typeface="Arial Black"/>
                <a:sym typeface="Arial Black"/>
              </a:rPr>
              <a:t>canvas)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02" name="Google Shape;202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9B02A55-9CE5-9840-9EAF-CAECC0A0FF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040" y="1763686"/>
            <a:ext cx="14625269" cy="7612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57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8"/>
          <p:cNvSpPr/>
          <p:nvPr/>
        </p:nvSpPr>
        <p:spPr>
          <a:xfrm>
            <a:off x="790575" y="2090997"/>
            <a:ext cx="13898700" cy="6283866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8" name="Google Shape;208;p8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0" name="Google Shape;210;p8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1" name="Google Shape;211;p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sp>
        <p:nvSpPr>
          <p:cNvPr id="212" name="Google Shape;212;p8"/>
          <p:cNvSpPr txBox="1"/>
          <p:nvPr/>
        </p:nvSpPr>
        <p:spPr>
          <a:xfrm>
            <a:off x="992700" y="2316950"/>
            <a:ext cx="13234200" cy="2284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1" dirty="0">
                <a:solidFill>
                  <a:schemeClr val="lt1"/>
                </a:solidFill>
              </a:rPr>
              <a:t>Протестированы предварительные гипотезы: проведен ряд переговоров с инженерами, конструкторами и управляющими производств.</a:t>
            </a:r>
            <a:endParaRPr sz="2500" b="1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1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1" dirty="0">
                <a:solidFill>
                  <a:schemeClr val="lt1"/>
                </a:solidFill>
              </a:rPr>
              <a:t>Создана пробная параметризованная модель для одного заказчика (все работает) </a:t>
            </a:r>
            <a:endParaRPr sz="2500" b="1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14" name="Google Shape;214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9"/>
          <p:cNvSpPr/>
          <p:nvPr/>
        </p:nvSpPr>
        <p:spPr>
          <a:xfrm>
            <a:off x="790575" y="2091004"/>
            <a:ext cx="13898700" cy="62517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0" name="Google Shape;220;p9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2" name="Google Shape;222;p9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3" name="Google Shape;223;p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  <p:sp>
        <p:nvSpPr>
          <p:cNvPr id="224" name="Google Shape;224;p9"/>
          <p:cNvSpPr txBox="1"/>
          <p:nvPr/>
        </p:nvSpPr>
        <p:spPr>
          <a:xfrm>
            <a:off x="992700" y="2316950"/>
            <a:ext cx="13234200" cy="468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 panose="020B0604020202020204" pitchFamily="34" charset="0"/>
              <a:buChar char="•"/>
            </a:pPr>
            <a:r>
              <a:rPr lang="ru-RU" sz="2500" dirty="0" err="1">
                <a:solidFill>
                  <a:schemeClr val="lt1"/>
                </a:solidFill>
              </a:rPr>
              <a:t>CustDev</a:t>
            </a:r>
            <a:r>
              <a:rPr lang="ru-RU" sz="2500" dirty="0">
                <a:solidFill>
                  <a:schemeClr val="lt1"/>
                </a:solidFill>
              </a:rPr>
              <a:t> (</a:t>
            </a:r>
            <a:r>
              <a:rPr lang="ru-RU" sz="2500" dirty="0" err="1">
                <a:solidFill>
                  <a:schemeClr val="lt1"/>
                </a:solidFill>
              </a:rPr>
              <a:t>vol</a:t>
            </a:r>
            <a:r>
              <a:rPr lang="ru-RU" sz="2500" dirty="0">
                <a:solidFill>
                  <a:schemeClr val="lt1"/>
                </a:solidFill>
              </a:rPr>
              <a:t> 1)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 panose="020B0604020202020204" pitchFamily="34" charset="0"/>
              <a:buChar char="•"/>
            </a:pPr>
            <a:r>
              <a:rPr lang="ru-RU" sz="2500" dirty="0">
                <a:solidFill>
                  <a:schemeClr val="lt1"/>
                </a:solidFill>
              </a:rPr>
              <a:t>Упаковка продукта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 panose="020B0604020202020204" pitchFamily="34" charset="0"/>
              <a:buChar char="•"/>
            </a:pPr>
            <a:r>
              <a:rPr lang="ru-RU" sz="2500" dirty="0">
                <a:solidFill>
                  <a:schemeClr val="lt1"/>
                </a:solidFill>
              </a:rPr>
              <a:t>Закрепление отношений с партнером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 panose="020B0604020202020204" pitchFamily="34" charset="0"/>
              <a:buChar char="•"/>
            </a:pPr>
            <a:r>
              <a:rPr lang="ru-RU" sz="2500" dirty="0">
                <a:solidFill>
                  <a:schemeClr val="lt1"/>
                </a:solidFill>
              </a:rPr>
              <a:t>Первые реальные продажи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 panose="020B0604020202020204" pitchFamily="34" charset="0"/>
              <a:buChar char="•"/>
            </a:pPr>
            <a:r>
              <a:rPr lang="ru-RU" sz="2500" dirty="0">
                <a:solidFill>
                  <a:schemeClr val="lt1"/>
                </a:solidFill>
              </a:rPr>
              <a:t>Сбор и обработка обратной связи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 panose="020B0604020202020204" pitchFamily="34" charset="0"/>
              <a:buChar char="•"/>
            </a:pPr>
            <a:r>
              <a:rPr lang="ru-RU" sz="2500" dirty="0">
                <a:solidFill>
                  <a:schemeClr val="lt1"/>
                </a:solidFill>
              </a:rPr>
              <a:t>Выход на инвесторов (на рекламу, тестирование гипотез, масштабирование)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 panose="020B0604020202020204" pitchFamily="34" charset="0"/>
              <a:buChar char="•"/>
            </a:pPr>
            <a:r>
              <a:rPr lang="ru-RU" sz="2500" dirty="0">
                <a:solidFill>
                  <a:schemeClr val="lt1"/>
                </a:solidFill>
              </a:rPr>
              <a:t>Рекламная компания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 panose="020B0604020202020204" pitchFamily="34" charset="0"/>
              <a:buChar char="•"/>
            </a:pPr>
            <a:r>
              <a:rPr lang="ru-RU" sz="2500" dirty="0">
                <a:solidFill>
                  <a:schemeClr val="lt1"/>
                </a:solidFill>
              </a:rPr>
              <a:t>Автоматизация  (создание платформы)</a:t>
            </a:r>
          </a:p>
        </p:txBody>
      </p:sp>
      <p:sp>
        <p:nvSpPr>
          <p:cNvPr id="225" name="Google Shape;225;p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Планы развития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26" name="Google Shape;226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"/>
          <p:cNvSpPr/>
          <p:nvPr/>
        </p:nvSpPr>
        <p:spPr>
          <a:xfrm>
            <a:off x="790575" y="2091000"/>
            <a:ext cx="13898700" cy="57174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2" name="Google Shape;232;p10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4" name="Google Shape;234;p10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35" name="Google Shape;235;p10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  <p:sp>
        <p:nvSpPr>
          <p:cNvPr id="236" name="Google Shape;236;p10"/>
          <p:cNvSpPr txBox="1"/>
          <p:nvPr/>
        </p:nvSpPr>
        <p:spPr>
          <a:xfrm>
            <a:off x="992700" y="2316950"/>
            <a:ext cx="13234200" cy="399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1">
                <a:solidFill>
                  <a:schemeClr val="lt1"/>
                </a:solidFill>
              </a:rPr>
              <a:t>ООО «Фидесис» - российский разработчик, компания основана в 2009 году  сотрудниками и выпускниками кафедры вычислительной механики МГУ  им. М.В. Ломоносова, член NAFEMS – международного агентства по методам  конечных элементов и стандартизации, член  российской Ассоциации разработчиков программных продуктов (АРПП).</a:t>
            </a:r>
            <a:endParaRPr sz="2500" b="1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1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1">
                <a:solidFill>
                  <a:schemeClr val="lt1"/>
                </a:solidFill>
              </a:rPr>
              <a:t>CAE Fidesys входит в реестры Минсвязи и Минцифры отечественного ПО для ЭВМ</a:t>
            </a:r>
            <a:endParaRPr sz="2500" b="1">
              <a:solidFill>
                <a:schemeClr val="lt1"/>
              </a:solidFill>
            </a:endParaRPr>
          </a:p>
        </p:txBody>
      </p:sp>
      <p:sp>
        <p:nvSpPr>
          <p:cNvPr id="237" name="Google Shape;237;p10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Интеллектуальная собственность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38" name="Google Shape;238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1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5" name="Google Shape;245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6" name="Google Shape;246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  <p:sp>
        <p:nvSpPr>
          <p:cNvPr id="247" name="Google Shape;247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48" name="Google Shape;248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4"/>
          <p:cNvPicPr preferRelativeResize="0"/>
          <p:nvPr/>
        </p:nvPicPr>
        <p:blipFill rotWithShape="1">
          <a:blip r:embed="rId5">
            <a:alphaModFix amt="48000"/>
          </a:blip>
          <a:srcRect l="12509" t="15044" r="19245" b="34924"/>
          <a:stretch/>
        </p:blipFill>
        <p:spPr>
          <a:xfrm>
            <a:off x="2051827" y="472949"/>
            <a:ext cx="13331950" cy="10218851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14"/>
          <p:cNvSpPr/>
          <p:nvPr/>
        </p:nvSpPr>
        <p:spPr>
          <a:xfrm>
            <a:off x="942975" y="2243399"/>
            <a:ext cx="13898700" cy="13032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4"/>
          <p:cNvSpPr txBox="1"/>
          <p:nvPr/>
        </p:nvSpPr>
        <p:spPr>
          <a:xfrm>
            <a:off x="1145100" y="2469350"/>
            <a:ext cx="13234200" cy="13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>
                <a:solidFill>
                  <a:schemeClr val="lt1"/>
                </a:solidFill>
              </a:rPr>
              <a:t>Постоянные члены проектной команды. Мы в данный момент в поисках специалиста по продвижению и ведем переговоры со специалистом по продажам.</a:t>
            </a:r>
            <a:endParaRPr sz="25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4"/>
          <p:cNvSpPr txBox="1">
            <a:spLocks noGrp="1"/>
          </p:cNvSpPr>
          <p:nvPr>
            <p:ph type="body" idx="4294967295"/>
          </p:nvPr>
        </p:nvSpPr>
        <p:spPr>
          <a:xfrm>
            <a:off x="825175" y="8109776"/>
            <a:ext cx="3109500" cy="17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/>
              <a:t>Руководитель проекта</a:t>
            </a:r>
            <a:endParaRPr sz="2200"/>
          </a:p>
        </p:txBody>
      </p:sp>
      <p:sp>
        <p:nvSpPr>
          <p:cNvPr id="253" name="Google Shape;253;p14"/>
          <p:cNvSpPr>
            <a:spLocks noGrp="1"/>
          </p:cNvSpPr>
          <p:nvPr>
            <p:ph type="pic" idx="2"/>
          </p:nvPr>
        </p:nvSpPr>
        <p:spPr>
          <a:xfrm>
            <a:off x="880675" y="3892575"/>
            <a:ext cx="2998500" cy="3000900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4" name="Google Shape;254;p14"/>
          <p:cNvSpPr txBox="1">
            <a:spLocks noGrp="1"/>
          </p:cNvSpPr>
          <p:nvPr>
            <p:ph type="body" idx="4294967295"/>
          </p:nvPr>
        </p:nvSpPr>
        <p:spPr>
          <a:xfrm>
            <a:off x="825178" y="72472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/>
              <a:t>Бляхер Михаил Леонидович</a:t>
            </a:r>
            <a:endParaRPr sz="2400" b="1"/>
          </a:p>
        </p:txBody>
      </p:sp>
      <p:sp>
        <p:nvSpPr>
          <p:cNvPr id="255" name="Google Shape;255;p14"/>
          <p:cNvSpPr txBox="1">
            <a:spLocks noGrp="1"/>
          </p:cNvSpPr>
          <p:nvPr>
            <p:ph type="body" idx="4294967295"/>
          </p:nvPr>
        </p:nvSpPr>
        <p:spPr>
          <a:xfrm>
            <a:off x="4340325" y="8015626"/>
            <a:ext cx="3109500" cy="18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/>
              <a:t>Технический директор проекта</a:t>
            </a:r>
            <a:endParaRPr sz="2200"/>
          </a:p>
        </p:txBody>
      </p:sp>
      <p:pic>
        <p:nvPicPr>
          <p:cNvPr id="256" name="Google Shape;256;p14"/>
          <p:cNvPicPr preferRelativeResize="0">
            <a:picLocks noGrp="1"/>
          </p:cNvPicPr>
          <p:nvPr>
            <p:ph type="pic" idx="3"/>
          </p:nvPr>
        </p:nvPicPr>
        <p:blipFill rotWithShape="1">
          <a:blip r:embed="rId6">
            <a:alphaModFix/>
          </a:blip>
          <a:srcRect l="39" r="39"/>
          <a:stretch/>
        </p:blipFill>
        <p:spPr>
          <a:xfrm>
            <a:off x="4395825" y="3892575"/>
            <a:ext cx="2998501" cy="3000901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57" name="Google Shape;257;p14"/>
          <p:cNvSpPr txBox="1">
            <a:spLocks noGrp="1"/>
          </p:cNvSpPr>
          <p:nvPr>
            <p:ph type="body" idx="4294967295"/>
          </p:nvPr>
        </p:nvSpPr>
        <p:spPr>
          <a:xfrm>
            <a:off x="4340328" y="72472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/>
              <a:t>Попов Вячеслав Юрьевич</a:t>
            </a:r>
            <a:endParaRPr sz="2400" b="1"/>
          </a:p>
        </p:txBody>
      </p:sp>
      <p:pic>
        <p:nvPicPr>
          <p:cNvPr id="258" name="Google Shape;258;p14"/>
          <p:cNvPicPr preferRelativeResize="0"/>
          <p:nvPr/>
        </p:nvPicPr>
        <p:blipFill rotWithShape="1">
          <a:blip r:embed="rId7">
            <a:alphaModFix/>
          </a:blip>
          <a:srcRect t="8451" b="8451"/>
          <a:stretch/>
        </p:blipFill>
        <p:spPr>
          <a:xfrm>
            <a:off x="909975" y="3893750"/>
            <a:ext cx="2969200" cy="300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  <p:sp>
        <p:nvSpPr>
          <p:cNvPr id="264" name="Google Shape;264;p15"/>
          <p:cNvSpPr txBox="1">
            <a:spLocks noGrp="1"/>
          </p:cNvSpPr>
          <p:nvPr>
            <p:ph type="title" idx="4294967295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65" name="Google Shape;265;p15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b="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b="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66" name="Google Shape;266;p15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b="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b="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67" name="Google Shape;267;p15"/>
          <p:cNvGraphicFramePr/>
          <p:nvPr/>
        </p:nvGraphicFramePr>
        <p:xfrm>
          <a:off x="790575" y="6886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{4F00F81F-99A9-4AD1-85AA-324F888A0568}</a:tableStyleId>
              </a:tblPr>
              <a:tblGrid>
                <a:gridCol w="18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190500" marR="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b="1" u="none" strike="noStrike" cap="none">
                          <a:solidFill>
                            <a:schemeClr val="dk1"/>
                          </a:solidFill>
                        </a:rPr>
                        <a:t>Сайт 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>
                          <a:solidFill>
                            <a:schemeClr val="dk1"/>
                          </a:solidFill>
                        </a:rPr>
                        <a:t>Website.ru </a:t>
                      </a:r>
                      <a:endParaRPr sz="1400" u="none" strike="noStrike" cap="none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marR="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b="1" u="none" strike="noStrike" cap="none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>
                          <a:solidFill>
                            <a:schemeClr val="dk1"/>
                          </a:solidFill>
                        </a:rPr>
                        <a:t>+7 (___) ___-__-__</a:t>
                      </a:r>
                      <a:endParaRPr sz="1400" u="none" strike="noStrike" cap="none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marR="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b="1" u="none" strike="noStrike" cap="none">
                          <a:solidFill>
                            <a:schemeClr val="dk1"/>
                          </a:solidFill>
                        </a:rPr>
                        <a:t>email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>
                          <a:solidFill>
                            <a:schemeClr val="dk1"/>
                          </a:solidFill>
                        </a:rPr>
                        <a:t>email@mailto.ru</a:t>
                      </a:r>
                      <a:endParaRPr sz="1400" u="none" strike="noStrike" cap="none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592</Words>
  <Application>Microsoft Office PowerPoint</Application>
  <PresentationFormat>Произвольный</PresentationFormat>
  <Paragraphs>114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 Black</vt:lpstr>
      <vt:lpstr>Verdana</vt:lpstr>
      <vt:lpstr>Arial</vt:lpstr>
      <vt:lpstr>Calibri</vt:lpstr>
      <vt:lpstr>2_Тема Office</vt:lpstr>
      <vt:lpstr>Архипелаг 2022: #НастоящееБудущее</vt:lpstr>
      <vt:lpstr>Проблема</vt:lpstr>
      <vt:lpstr>Решение</vt:lpstr>
      <vt:lpstr>Продукт</vt:lpstr>
      <vt:lpstr>Продукт</vt:lpstr>
      <vt:lpstr>Конкуренты</vt:lpstr>
      <vt:lpstr>Рынок</vt:lpstr>
      <vt:lpstr>Бизнес-модель (canvas)</vt:lpstr>
      <vt:lpstr>Текущие результаты</vt:lpstr>
      <vt:lpstr>Планы развития</vt:lpstr>
      <vt:lpstr>Интеллектуальная собственность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cp:lastModifiedBy>Mikhail Bliakher</cp:lastModifiedBy>
  <cp:revision>1</cp:revision>
  <dcterms:modified xsi:type="dcterms:W3CDTF">2022-07-12T10:07:52Z</dcterms:modified>
</cp:coreProperties>
</file>