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0" r:id="rId2"/>
    <p:sldId id="281" r:id="rId3"/>
    <p:sldId id="28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9F00FF"/>
    <a:srgbClr val="FF2F2D"/>
    <a:srgbClr val="8F00FF"/>
    <a:srgbClr val="FBB3C1"/>
    <a:srgbClr val="FCAF17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 autoAdjust="0"/>
    <p:restoredTop sz="94694"/>
  </p:normalViewPr>
  <p:slideViewPr>
    <p:cSldViewPr snapToGrid="0" snapToObjects="1" showGuides="1">
      <p:cViewPr varScale="1">
        <p:scale>
          <a:sx n="73" d="100"/>
          <a:sy n="73" d="100"/>
        </p:scale>
        <p:origin x="588" y="6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9D47AA-BBA5-4D26-9B5A-2A9710655C8D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75BFA2E9-4DDD-487F-B11E-53DF437F12A8}">
      <dgm:prSet phldrT="[Текст]"/>
      <dgm:spPr/>
      <dgm:t>
        <a:bodyPr/>
        <a:lstStyle/>
        <a:p>
          <a:endParaRPr lang="ru-RU" dirty="0"/>
        </a:p>
      </dgm:t>
    </dgm:pt>
    <dgm:pt modelId="{654A00F7-C552-40F7-B91F-39D62369A703}" type="parTrans" cxnId="{C4AB6181-39C9-4D1D-8F26-8C5B382BDC98}">
      <dgm:prSet/>
      <dgm:spPr/>
      <dgm:t>
        <a:bodyPr/>
        <a:lstStyle/>
        <a:p>
          <a:endParaRPr lang="ru-RU"/>
        </a:p>
      </dgm:t>
    </dgm:pt>
    <dgm:pt modelId="{4957E5FB-F8F1-4044-9ED6-AE4C40E70BAA}" type="sibTrans" cxnId="{C4AB6181-39C9-4D1D-8F26-8C5B382BDC98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989" r="-54011"/>
          </a:stretch>
        </a:blipFill>
      </dgm:spPr>
      <dgm:t>
        <a:bodyPr/>
        <a:lstStyle/>
        <a:p>
          <a:endParaRPr lang="ru-RU"/>
        </a:p>
      </dgm:t>
    </dgm:pt>
    <dgm:pt modelId="{226D96D5-687D-4FC6-BD6D-0202875460DE}" type="pres">
      <dgm:prSet presAssocID="{5C9D47AA-BBA5-4D26-9B5A-2A9710655C8D}" presName="Name0" presStyleCnt="0">
        <dgm:presLayoutVars>
          <dgm:dir/>
        </dgm:presLayoutVars>
      </dgm:prSet>
      <dgm:spPr/>
    </dgm:pt>
    <dgm:pt modelId="{22DB765F-CB16-4D62-A635-1FCD95B9BD5C}" type="pres">
      <dgm:prSet presAssocID="{4957E5FB-F8F1-4044-9ED6-AE4C40E70BAA}" presName="picture_1" presStyleLbl="bgImgPlace1" presStyleIdx="0" presStyleCnt="1" custLinFactNeighborX="717" custLinFactNeighborY="-300"/>
      <dgm:spPr/>
    </dgm:pt>
    <dgm:pt modelId="{94D97418-569F-4EA8-A4E3-E6F97A5F8677}" type="pres">
      <dgm:prSet presAssocID="{75BFA2E9-4DDD-487F-B11E-53DF437F12A8}" presName="text_1" presStyleLbl="node1" presStyleIdx="0" presStyleCnt="0">
        <dgm:presLayoutVars>
          <dgm:bulletEnabled val="1"/>
        </dgm:presLayoutVars>
      </dgm:prSet>
      <dgm:spPr/>
    </dgm:pt>
    <dgm:pt modelId="{27924A9F-0595-43BC-991C-8B460E04D5E7}" type="pres">
      <dgm:prSet presAssocID="{5C9D47AA-BBA5-4D26-9B5A-2A9710655C8D}" presName="maxNode" presStyleCnt="0"/>
      <dgm:spPr/>
    </dgm:pt>
    <dgm:pt modelId="{6EE166C4-C8E4-41E1-B31B-DFB0CF5E05D8}" type="pres">
      <dgm:prSet presAssocID="{5C9D47AA-BBA5-4D26-9B5A-2A9710655C8D}" presName="Name33" presStyleCnt="0"/>
      <dgm:spPr/>
    </dgm:pt>
  </dgm:ptLst>
  <dgm:cxnLst>
    <dgm:cxn modelId="{C4AB6181-39C9-4D1D-8F26-8C5B382BDC98}" srcId="{5C9D47AA-BBA5-4D26-9B5A-2A9710655C8D}" destId="{75BFA2E9-4DDD-487F-B11E-53DF437F12A8}" srcOrd="0" destOrd="0" parTransId="{654A00F7-C552-40F7-B91F-39D62369A703}" sibTransId="{4957E5FB-F8F1-4044-9ED6-AE4C40E70BAA}"/>
    <dgm:cxn modelId="{8A9D228E-3917-40B9-8B64-7531A9BBD831}" type="presOf" srcId="{5C9D47AA-BBA5-4D26-9B5A-2A9710655C8D}" destId="{226D96D5-687D-4FC6-BD6D-0202875460DE}" srcOrd="0" destOrd="0" presId="urn:microsoft.com/office/officeart/2008/layout/AccentedPicture"/>
    <dgm:cxn modelId="{2290B6C5-FD05-4041-8E77-4E32DC843AA2}" type="presOf" srcId="{4957E5FB-F8F1-4044-9ED6-AE4C40E70BAA}" destId="{22DB765F-CB16-4D62-A635-1FCD95B9BD5C}" srcOrd="0" destOrd="0" presId="urn:microsoft.com/office/officeart/2008/layout/AccentedPicture"/>
    <dgm:cxn modelId="{502B1AD7-D196-4A7C-9419-4B7B0B011724}" type="presOf" srcId="{75BFA2E9-4DDD-487F-B11E-53DF437F12A8}" destId="{94D97418-569F-4EA8-A4E3-E6F97A5F8677}" srcOrd="0" destOrd="0" presId="urn:microsoft.com/office/officeart/2008/layout/AccentedPicture"/>
    <dgm:cxn modelId="{6A0F2CFE-362B-480F-A7C1-9502E0AF0597}" type="presParOf" srcId="{226D96D5-687D-4FC6-BD6D-0202875460DE}" destId="{22DB765F-CB16-4D62-A635-1FCD95B9BD5C}" srcOrd="0" destOrd="0" presId="urn:microsoft.com/office/officeart/2008/layout/AccentedPicture"/>
    <dgm:cxn modelId="{B6468D71-74BF-43F3-8863-D6348474205F}" type="presParOf" srcId="{226D96D5-687D-4FC6-BD6D-0202875460DE}" destId="{94D97418-569F-4EA8-A4E3-E6F97A5F8677}" srcOrd="1" destOrd="0" presId="urn:microsoft.com/office/officeart/2008/layout/AccentedPicture"/>
    <dgm:cxn modelId="{A5D9D880-0A5D-4679-B1A5-40723A6BCD97}" type="presParOf" srcId="{226D96D5-687D-4FC6-BD6D-0202875460DE}" destId="{27924A9F-0595-43BC-991C-8B460E04D5E7}" srcOrd="2" destOrd="0" presId="urn:microsoft.com/office/officeart/2008/layout/AccentedPicture"/>
    <dgm:cxn modelId="{9B0926FB-F8A3-443D-B282-D824A85D0FE2}" type="presParOf" srcId="{27924A9F-0595-43BC-991C-8B460E04D5E7}" destId="{6EE166C4-C8E4-41E1-B31B-DFB0CF5E05D8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710119-BF03-4489-A626-67D28DB5C77B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491D7ACC-F11F-4AAB-B3F6-797CAA4242B8}">
      <dgm:prSet phldrT="[Текст]"/>
      <dgm:spPr/>
      <dgm:t>
        <a:bodyPr/>
        <a:lstStyle/>
        <a:p>
          <a:endParaRPr lang="ru-RU" dirty="0"/>
        </a:p>
      </dgm:t>
    </dgm:pt>
    <dgm:pt modelId="{3F5C9C56-15DD-4349-97ED-2C130B4D467C}" type="sibTrans" cxnId="{BBEBF4F2-C344-49D3-8677-341346FF7757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4" b="-11436"/>
          </a:stretch>
        </a:blipFill>
      </dgm:spPr>
      <dgm:t>
        <a:bodyPr/>
        <a:lstStyle/>
        <a:p>
          <a:endParaRPr lang="ru-RU"/>
        </a:p>
      </dgm:t>
    </dgm:pt>
    <dgm:pt modelId="{2846AF60-FBD6-40BA-BE8E-29D9B4ECDC03}" type="parTrans" cxnId="{BBEBF4F2-C344-49D3-8677-341346FF7757}">
      <dgm:prSet/>
      <dgm:spPr/>
      <dgm:t>
        <a:bodyPr/>
        <a:lstStyle/>
        <a:p>
          <a:endParaRPr lang="ru-RU"/>
        </a:p>
      </dgm:t>
    </dgm:pt>
    <dgm:pt modelId="{1774EB02-4EAD-4A39-9DB9-DA9455E9D42E}" type="pres">
      <dgm:prSet presAssocID="{9E710119-BF03-4489-A626-67D28DB5C77B}" presName="Name0" presStyleCnt="0">
        <dgm:presLayoutVars>
          <dgm:dir/>
        </dgm:presLayoutVars>
      </dgm:prSet>
      <dgm:spPr/>
    </dgm:pt>
    <dgm:pt modelId="{A461FB8A-5F94-46E5-9565-4956D1BA07AE}" type="pres">
      <dgm:prSet presAssocID="{3F5C9C56-15DD-4349-97ED-2C130B4D467C}" presName="picture_1" presStyleLbl="bgImgPlace1" presStyleIdx="0" presStyleCnt="1" custScaleY="103339" custLinFactNeighborX="-1433" custLinFactNeighborY="-6936"/>
      <dgm:spPr/>
    </dgm:pt>
    <dgm:pt modelId="{520F94E0-0F7A-40D6-B3EF-5FA27EFFF695}" type="pres">
      <dgm:prSet presAssocID="{491D7ACC-F11F-4AAB-B3F6-797CAA4242B8}" presName="text_1" presStyleLbl="node1" presStyleIdx="0" presStyleCnt="0">
        <dgm:presLayoutVars>
          <dgm:bulletEnabled val="1"/>
        </dgm:presLayoutVars>
      </dgm:prSet>
      <dgm:spPr/>
    </dgm:pt>
    <dgm:pt modelId="{D9F540DF-FCD7-42A6-89F6-1CB83BABFF5C}" type="pres">
      <dgm:prSet presAssocID="{9E710119-BF03-4489-A626-67D28DB5C77B}" presName="maxNode" presStyleCnt="0"/>
      <dgm:spPr/>
    </dgm:pt>
    <dgm:pt modelId="{76508F99-A29D-42CC-9B4C-3523934DFFA8}" type="pres">
      <dgm:prSet presAssocID="{9E710119-BF03-4489-A626-67D28DB5C77B}" presName="Name33" presStyleCnt="0"/>
      <dgm:spPr/>
    </dgm:pt>
  </dgm:ptLst>
  <dgm:cxnLst>
    <dgm:cxn modelId="{9CE8BD2C-4025-4FC8-9C6D-03BCEA9FC76D}" type="presOf" srcId="{491D7ACC-F11F-4AAB-B3F6-797CAA4242B8}" destId="{520F94E0-0F7A-40D6-B3EF-5FA27EFFF695}" srcOrd="0" destOrd="0" presId="urn:microsoft.com/office/officeart/2008/layout/AccentedPicture"/>
    <dgm:cxn modelId="{AB41EEDD-C525-4BA7-9213-DD586AA0858A}" type="presOf" srcId="{9E710119-BF03-4489-A626-67D28DB5C77B}" destId="{1774EB02-4EAD-4A39-9DB9-DA9455E9D42E}" srcOrd="0" destOrd="0" presId="urn:microsoft.com/office/officeart/2008/layout/AccentedPicture"/>
    <dgm:cxn modelId="{C6823EE8-40B3-4A79-A0F6-7018581AD905}" type="presOf" srcId="{3F5C9C56-15DD-4349-97ED-2C130B4D467C}" destId="{A461FB8A-5F94-46E5-9565-4956D1BA07AE}" srcOrd="0" destOrd="0" presId="urn:microsoft.com/office/officeart/2008/layout/AccentedPicture"/>
    <dgm:cxn modelId="{BBEBF4F2-C344-49D3-8677-341346FF7757}" srcId="{9E710119-BF03-4489-A626-67D28DB5C77B}" destId="{491D7ACC-F11F-4AAB-B3F6-797CAA4242B8}" srcOrd="0" destOrd="0" parTransId="{2846AF60-FBD6-40BA-BE8E-29D9B4ECDC03}" sibTransId="{3F5C9C56-15DD-4349-97ED-2C130B4D467C}"/>
    <dgm:cxn modelId="{CD7FD38C-5B3E-4244-838A-52D1FBD485FB}" type="presParOf" srcId="{1774EB02-4EAD-4A39-9DB9-DA9455E9D42E}" destId="{A461FB8A-5F94-46E5-9565-4956D1BA07AE}" srcOrd="0" destOrd="0" presId="urn:microsoft.com/office/officeart/2008/layout/AccentedPicture"/>
    <dgm:cxn modelId="{9FC129C3-D6FA-41C4-803F-8930D64E0D81}" type="presParOf" srcId="{1774EB02-4EAD-4A39-9DB9-DA9455E9D42E}" destId="{520F94E0-0F7A-40D6-B3EF-5FA27EFFF695}" srcOrd="1" destOrd="0" presId="urn:microsoft.com/office/officeart/2008/layout/AccentedPicture"/>
    <dgm:cxn modelId="{A2DA4065-16DD-436F-9E7A-9B06722945A5}" type="presParOf" srcId="{1774EB02-4EAD-4A39-9DB9-DA9455E9D42E}" destId="{D9F540DF-FCD7-42A6-89F6-1CB83BABFF5C}" srcOrd="2" destOrd="0" presId="urn:microsoft.com/office/officeart/2008/layout/AccentedPicture"/>
    <dgm:cxn modelId="{65D2FF39-C92E-4649-A594-E5EB2260404F}" type="presParOf" srcId="{D9F540DF-FCD7-42A6-89F6-1CB83BABFF5C}" destId="{76508F99-A29D-42CC-9B4C-3523934DFFA8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E635C8-16EF-4D07-9957-B83C10618F3A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23D671E1-9194-4E9B-9539-8B2B7E678953}">
      <dgm:prSet phldrT="[Текст]"/>
      <dgm:spPr/>
      <dgm:t>
        <a:bodyPr/>
        <a:lstStyle/>
        <a:p>
          <a:endParaRPr lang="ru-RU" dirty="0"/>
        </a:p>
      </dgm:t>
    </dgm:pt>
    <dgm:pt modelId="{92B61932-8D66-4947-AF20-5760A14024FB}" type="parTrans" cxnId="{3DD33971-5516-4C37-B01A-FE895F14DF07}">
      <dgm:prSet/>
      <dgm:spPr/>
      <dgm:t>
        <a:bodyPr/>
        <a:lstStyle/>
        <a:p>
          <a:endParaRPr lang="ru-RU"/>
        </a:p>
      </dgm:t>
    </dgm:pt>
    <dgm:pt modelId="{6232AD8D-214F-4553-A85D-FC1F87C38C78}" type="sibTrans" cxnId="{3DD33971-5516-4C37-B01A-FE895F14DF07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Александр Сергеевич Царегородцев">
            <a:extLst>
              <a:ext uri="{FF2B5EF4-FFF2-40B4-BE49-F238E27FC236}">
                <a16:creationId xmlns:a16="http://schemas.microsoft.com/office/drawing/2014/main" id="{1C68F321-0748-4019-A9D9-2B7E88BB894E}"/>
              </a:ext>
            </a:extLst>
          </dgm14:cNvPr>
        </a:ext>
      </dgm:extLst>
    </dgm:pt>
    <dgm:pt modelId="{73C11AC6-9284-4753-8B9B-78DE314E6044}" type="pres">
      <dgm:prSet presAssocID="{72E635C8-16EF-4D07-9957-B83C10618F3A}" presName="Name0" presStyleCnt="0">
        <dgm:presLayoutVars>
          <dgm:dir/>
        </dgm:presLayoutVars>
      </dgm:prSet>
      <dgm:spPr/>
    </dgm:pt>
    <dgm:pt modelId="{BB51E687-7DA6-42BC-AA61-972F31D64420}" type="pres">
      <dgm:prSet presAssocID="{6232AD8D-214F-4553-A85D-FC1F87C38C78}" presName="picture_1" presStyleLbl="bgImgPlace1" presStyleIdx="0" presStyleCnt="1"/>
      <dgm:spPr/>
    </dgm:pt>
    <dgm:pt modelId="{5084ECA7-F2C4-4D1F-A1EC-ECD5BC734D5C}" type="pres">
      <dgm:prSet presAssocID="{23D671E1-9194-4E9B-9539-8B2B7E678953}" presName="text_1" presStyleLbl="node1" presStyleIdx="0" presStyleCnt="0">
        <dgm:presLayoutVars>
          <dgm:bulletEnabled val="1"/>
        </dgm:presLayoutVars>
      </dgm:prSet>
      <dgm:spPr/>
    </dgm:pt>
    <dgm:pt modelId="{6F4522D5-9960-4474-A2AA-5EF982F7F12C}" type="pres">
      <dgm:prSet presAssocID="{72E635C8-16EF-4D07-9957-B83C10618F3A}" presName="maxNode" presStyleCnt="0"/>
      <dgm:spPr/>
    </dgm:pt>
    <dgm:pt modelId="{34B03679-E8E4-42AD-B092-003E965D6BF9}" type="pres">
      <dgm:prSet presAssocID="{72E635C8-16EF-4D07-9957-B83C10618F3A}" presName="Name33" presStyleCnt="0"/>
      <dgm:spPr/>
    </dgm:pt>
  </dgm:ptLst>
  <dgm:cxnLst>
    <dgm:cxn modelId="{3DD33971-5516-4C37-B01A-FE895F14DF07}" srcId="{72E635C8-16EF-4D07-9957-B83C10618F3A}" destId="{23D671E1-9194-4E9B-9539-8B2B7E678953}" srcOrd="0" destOrd="0" parTransId="{92B61932-8D66-4947-AF20-5760A14024FB}" sibTransId="{6232AD8D-214F-4553-A85D-FC1F87C38C78}"/>
    <dgm:cxn modelId="{17D45A53-A84C-45C9-BC75-AC07602D20A0}" type="presOf" srcId="{72E635C8-16EF-4D07-9957-B83C10618F3A}" destId="{73C11AC6-9284-4753-8B9B-78DE314E6044}" srcOrd="0" destOrd="0" presId="urn:microsoft.com/office/officeart/2008/layout/AccentedPicture"/>
    <dgm:cxn modelId="{74D2F97A-F362-42F8-80B7-B637FBAEFA04}" type="presOf" srcId="{23D671E1-9194-4E9B-9539-8B2B7E678953}" destId="{5084ECA7-F2C4-4D1F-A1EC-ECD5BC734D5C}" srcOrd="0" destOrd="0" presId="urn:microsoft.com/office/officeart/2008/layout/AccentedPicture"/>
    <dgm:cxn modelId="{B273D0BE-D801-4A1D-86B6-5724C1787E51}" type="presOf" srcId="{6232AD8D-214F-4553-A85D-FC1F87C38C78}" destId="{BB51E687-7DA6-42BC-AA61-972F31D64420}" srcOrd="0" destOrd="0" presId="urn:microsoft.com/office/officeart/2008/layout/AccentedPicture"/>
    <dgm:cxn modelId="{3A42770B-C961-40E8-996D-E9DD5BE5FA35}" type="presParOf" srcId="{73C11AC6-9284-4753-8B9B-78DE314E6044}" destId="{BB51E687-7DA6-42BC-AA61-972F31D64420}" srcOrd="0" destOrd="0" presId="urn:microsoft.com/office/officeart/2008/layout/AccentedPicture"/>
    <dgm:cxn modelId="{C4980704-04F5-4359-8899-D6224F3368C8}" type="presParOf" srcId="{73C11AC6-9284-4753-8B9B-78DE314E6044}" destId="{5084ECA7-F2C4-4D1F-A1EC-ECD5BC734D5C}" srcOrd="1" destOrd="0" presId="urn:microsoft.com/office/officeart/2008/layout/AccentedPicture"/>
    <dgm:cxn modelId="{F0AD0CB3-E58B-4B2C-B697-D66728B0C35D}" type="presParOf" srcId="{73C11AC6-9284-4753-8B9B-78DE314E6044}" destId="{6F4522D5-9960-4474-A2AA-5EF982F7F12C}" srcOrd="2" destOrd="0" presId="urn:microsoft.com/office/officeart/2008/layout/AccentedPicture"/>
    <dgm:cxn modelId="{7B21FC2D-342A-4491-93A9-0021AC635CED}" type="presParOf" srcId="{6F4522D5-9960-4474-A2AA-5EF982F7F12C}" destId="{34B03679-E8E4-42AD-B092-003E965D6BF9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B765F-CB16-4D62-A635-1FCD95B9BD5C}">
      <dsp:nvSpPr>
        <dsp:cNvPr id="0" name=""/>
        <dsp:cNvSpPr/>
      </dsp:nvSpPr>
      <dsp:spPr>
        <a:xfrm>
          <a:off x="47568" y="0"/>
          <a:ext cx="3316753" cy="4230553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989" r="-54011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97418-569F-4EA8-A4E3-E6F97A5F8677}">
      <dsp:nvSpPr>
        <dsp:cNvPr id="0" name=""/>
        <dsp:cNvSpPr/>
      </dsp:nvSpPr>
      <dsp:spPr>
        <a:xfrm>
          <a:off x="156457" y="1692221"/>
          <a:ext cx="2553900" cy="25383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156457" y="1692221"/>
        <a:ext cx="2553900" cy="2538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1FB8A-5F94-46E5-9565-4956D1BA07AE}">
      <dsp:nvSpPr>
        <dsp:cNvPr id="0" name=""/>
        <dsp:cNvSpPr/>
      </dsp:nvSpPr>
      <dsp:spPr>
        <a:xfrm>
          <a:off x="0" y="-41544"/>
          <a:ext cx="3272077" cy="4312923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4" b="-1143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F94E0-0F7A-40D6-B3EF-5FA27EFFF695}">
      <dsp:nvSpPr>
        <dsp:cNvPr id="0" name=""/>
        <dsp:cNvSpPr/>
      </dsp:nvSpPr>
      <dsp:spPr>
        <a:xfrm>
          <a:off x="130883" y="1697560"/>
          <a:ext cx="2519499" cy="25041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130883" y="1697560"/>
        <a:ext cx="2519499" cy="25041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1E687-7DA6-42BC-AA61-972F31D64420}">
      <dsp:nvSpPr>
        <dsp:cNvPr id="0" name=""/>
        <dsp:cNvSpPr/>
      </dsp:nvSpPr>
      <dsp:spPr>
        <a:xfrm>
          <a:off x="135480" y="0"/>
          <a:ext cx="3316755" cy="4230555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4ECA7-F2C4-4D1F-A1EC-ECD5BC734D5C}">
      <dsp:nvSpPr>
        <dsp:cNvPr id="0" name=""/>
        <dsp:cNvSpPr/>
      </dsp:nvSpPr>
      <dsp:spPr>
        <a:xfrm>
          <a:off x="268151" y="1692222"/>
          <a:ext cx="2553901" cy="253833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268151" y="1692222"/>
        <a:ext cx="2553901" cy="2538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587838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svg"/><Relationship Id="rId21" Type="http://schemas.openxmlformats.org/officeDocument/2006/relationships/image" Target="../media/image21.sv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svg"/><Relationship Id="rId41" Type="http://schemas.openxmlformats.org/officeDocument/2006/relationships/image" Target="../media/image4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svg"/><Relationship Id="rId40" Type="http://schemas.openxmlformats.org/officeDocument/2006/relationships/image" Target="../media/image40.pn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31" Type="http://schemas.openxmlformats.org/officeDocument/2006/relationships/image" Target="../media/image31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Relationship Id="rId30" Type="http://schemas.openxmlformats.org/officeDocument/2006/relationships/image" Target="../media/image30.png"/><Relationship Id="rId35" Type="http://schemas.openxmlformats.org/officeDocument/2006/relationships/image" Target="../media/image35.svg"/><Relationship Id="rId43" Type="http://schemas.openxmlformats.org/officeDocument/2006/relationships/image" Target="../media/image43.svg"/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33" Type="http://schemas.openxmlformats.org/officeDocument/2006/relationships/image" Target="../media/image33.svg"/><Relationship Id="rId38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5.svg"/><Relationship Id="rId7" Type="http://schemas.openxmlformats.org/officeDocument/2006/relationships/image" Target="../media/image23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460371" y="830003"/>
            <a:ext cx="5200038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Автоматизация системы управления доступа в помещение для сотрудников «ФГБОУ ВО ПГТУ»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БУДОРАЦКИЙ</a:t>
            </a:r>
            <a:r>
              <a:rPr dirty="0"/>
              <a:t> </a:t>
            </a:r>
            <a:r>
              <a:rPr lang="ru-RU" dirty="0"/>
              <a:t>ДМИТРИЙ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Аналитик 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D341B8-DBF8-4931-9781-FC38FD9BA1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27932" y="2286562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B66522-0434-49F6-B9BC-670D125BF2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42047" y="4674799"/>
            <a:ext cx="720000" cy="72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4C04F9-D1B7-495C-AA59-8687C56297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32828" y="5896157"/>
            <a:ext cx="720000" cy="7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75FB1D-4BA5-44B4-B236-82A7BBAA00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23465" y="5896157"/>
            <a:ext cx="720000" cy="7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B69849-6BD9-4CC8-8767-9F3B9A49807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36849" y="2286562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87F9E61-1F4C-4A8B-918E-14EC4D566D5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36849" y="3468663"/>
            <a:ext cx="720000" cy="7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5C12D92-8B6C-496D-A9C2-9675770D473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27932" y="3468663"/>
            <a:ext cx="720000" cy="72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4A44294-B59A-45B8-9924-FB93DDB77CE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23465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3F25006-CE24-4FD5-B5EC-60F34A717AF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483693" y="363720"/>
            <a:ext cx="720000" cy="72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1DF8D97-95B1-435E-84B3-99BAC66FEEC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83693" y="5774280"/>
            <a:ext cx="720000" cy="720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2EAA007-CCEC-4074-8BD6-AD58CB49540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585066" y="5774280"/>
            <a:ext cx="720000" cy="720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9389D1-2D94-4384-ACB2-638B5297F49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14588" y="2492882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C993F29-4068-4EA9-A9C4-0A7D2AF05F3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445185" y="2455509"/>
            <a:ext cx="720000" cy="720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9FE41DE-1485-4399-B0F0-EC7EA3263467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483693" y="1360513"/>
            <a:ext cx="720000" cy="720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3D56144-5B51-487B-B4D3-60299B5BEE7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92610" y="1417472"/>
            <a:ext cx="720000" cy="720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402FD2A-F216-449B-843B-07C3ED6D49C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92610" y="355982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0AF76F9-4F41-44E3-B360-3CA0C4F48BA1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676344" y="4465671"/>
            <a:ext cx="720000" cy="72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412DF50-3E69-4B60-8538-96C7B174A536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489219" y="4512619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06BBC6D-C566-404E-907D-11B6ACD90F4B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7614588" y="3451092"/>
            <a:ext cx="720000" cy="720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106C788-9F0A-4B12-8436-FC4F146C061B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6485229" y="346866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2" y="88784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1729510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Первая проблема заключается в том, что процесс формирования БКД (бесконтактная карта доступа) и синхронизация штата сотрудников производится вручную, что требует больших затрат времени и ресурсов. Это может приводить к ошибкам и неточностям в данных, а также затрудняет обновление информации и отчётность.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1" name="Прямоугольник">
            <a:extLst>
              <a:ext uri="{FF2B5EF4-FFF2-40B4-BE49-F238E27FC236}">
                <a16:creationId xmlns:a16="http://schemas.microsoft.com/office/drawing/2014/main" id="{EE5D146B-91F5-4236-BA75-B41159A79792}"/>
              </a:ext>
            </a:extLst>
          </p:cNvPr>
          <p:cNvSpPr/>
          <p:nvPr/>
        </p:nvSpPr>
        <p:spPr>
          <a:xfrm>
            <a:off x="6822609" y="1"/>
            <a:ext cx="5379903" cy="6872394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94" name="Текст 2"/>
          <p:cNvSpPr txBox="1"/>
          <p:nvPr/>
        </p:nvSpPr>
        <p:spPr>
          <a:xfrm>
            <a:off x="609151" y="3775001"/>
            <a:ext cx="498979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Вторая проблема заключается в отсутствии программы, которая могла бы создавать пропуска по шаблону. Это может создавать неудобства и затруднять организацию работы в местах, где требуется использование пропусков.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Квадрат"/>
          <p:cNvSpPr/>
          <p:nvPr/>
        </p:nvSpPr>
        <p:spPr>
          <a:xfrm>
            <a:off x="8731875" y="4728239"/>
            <a:ext cx="3460124" cy="740394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Квадрат"/>
          <p:cNvSpPr/>
          <p:nvPr/>
        </p:nvSpPr>
        <p:spPr>
          <a:xfrm>
            <a:off x="6812098" y="6143223"/>
            <a:ext cx="5379901" cy="722146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Прямоугольник"/>
          <p:cNvSpPr/>
          <p:nvPr/>
        </p:nvSpPr>
        <p:spPr>
          <a:xfrm>
            <a:off x="7705474" y="5459436"/>
            <a:ext cx="4486525" cy="67676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2099" y="6152394"/>
            <a:ext cx="720000" cy="72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2048" y="4752146"/>
            <a:ext cx="720000" cy="720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5473" y="5437434"/>
            <a:ext cx="720000" cy="720000"/>
          </a:xfrm>
          <a:prstGeom prst="rect">
            <a:avLst/>
          </a:prstGeom>
        </p:spPr>
      </p:pic>
      <p:pic>
        <p:nvPicPr>
          <p:cNvPr id="1026" name="Picture 2" descr="Проблема – Бесплатные иконки: люди">
            <a:extLst>
              <a:ext uri="{FF2B5EF4-FFF2-40B4-BE49-F238E27FC236}">
                <a16:creationId xmlns:a16="http://schemas.microsoft.com/office/drawing/2014/main" id="{536CB606-63D2-42D8-8514-8C876509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323" y="-120055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1810249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решения данной проблемы предлагается внедрить автоматизированную систему.</a:t>
            </a:r>
          </a:p>
        </p:txBody>
      </p:sp>
      <p:sp>
        <p:nvSpPr>
          <p:cNvPr id="19" name="Квадрат">
            <a:extLst>
              <a:ext uri="{FF2B5EF4-FFF2-40B4-BE49-F238E27FC236}">
                <a16:creationId xmlns:a16="http://schemas.microsoft.com/office/drawing/2014/main" id="{9BD89E7E-E013-48DB-A07A-3A39E27FACAF}"/>
              </a:ext>
            </a:extLst>
          </p:cNvPr>
          <p:cNvSpPr/>
          <p:nvPr/>
        </p:nvSpPr>
        <p:spPr>
          <a:xfrm>
            <a:off x="6902833" y="0"/>
            <a:ext cx="5289167" cy="6865369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3" name="Квадрат">
            <a:extLst>
              <a:ext uri="{FF2B5EF4-FFF2-40B4-BE49-F238E27FC236}">
                <a16:creationId xmlns:a16="http://schemas.microsoft.com/office/drawing/2014/main" id="{A2EAE1FB-6235-40B8-95E6-9CDF3C2925B6}"/>
              </a:ext>
            </a:extLst>
          </p:cNvPr>
          <p:cNvSpPr/>
          <p:nvPr/>
        </p:nvSpPr>
        <p:spPr>
          <a:xfrm>
            <a:off x="6902833" y="4004295"/>
            <a:ext cx="5326223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Прямоугольник">
            <a:extLst>
              <a:ext uri="{FF2B5EF4-FFF2-40B4-BE49-F238E27FC236}">
                <a16:creationId xmlns:a16="http://schemas.microsoft.com/office/drawing/2014/main" id="{4359F587-0D50-49A1-858C-765B5CECA986}"/>
              </a:ext>
            </a:extLst>
          </p:cNvPr>
          <p:cNvSpPr/>
          <p:nvPr/>
        </p:nvSpPr>
        <p:spPr>
          <a:xfrm>
            <a:off x="11022662" y="0"/>
            <a:ext cx="1206394" cy="6875879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0CBA0753-FA3A-4EA1-98F2-86FBDB5C2FB3}"/>
              </a:ext>
            </a:extLst>
          </p:cNvPr>
          <p:cNvSpPr/>
          <p:nvPr/>
        </p:nvSpPr>
        <p:spPr>
          <a:xfrm>
            <a:off x="6902833" y="5366821"/>
            <a:ext cx="5326223" cy="151956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82889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B9DFF0-E71A-4C87-AA74-9EE9C61FA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640" y="81813"/>
            <a:ext cx="2933701" cy="29337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AA1B8A-4E23-4415-8F89-775A54F3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485" y="2900497"/>
            <a:ext cx="3458029" cy="3458029"/>
          </a:xfrm>
          <a:prstGeom prst="rect">
            <a:avLst/>
          </a:prstGeom>
        </p:spPr>
      </p:pic>
      <p:sp>
        <p:nvSpPr>
          <p:cNvPr id="25" name="Текст 2">
            <a:extLst>
              <a:ext uri="{FF2B5EF4-FFF2-40B4-BE49-F238E27FC236}">
                <a16:creationId xmlns:a16="http://schemas.microsoft.com/office/drawing/2014/main" id="{A873E265-F2CC-4628-9EBA-B079FF21718F}"/>
              </a:ext>
            </a:extLst>
          </p:cNvPr>
          <p:cNvSpPr txBox="1"/>
          <p:nvPr/>
        </p:nvSpPr>
        <p:spPr>
          <a:xfrm>
            <a:off x="673166" y="317341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DE610B-A229-440E-82C8-12120E73E00E}"/>
              </a:ext>
            </a:extLst>
          </p:cNvPr>
          <p:cNvSpPr txBox="1"/>
          <p:nvPr/>
        </p:nvSpPr>
        <p:spPr>
          <a:xfrm>
            <a:off x="609152" y="2735893"/>
            <a:ext cx="6125028" cy="3293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latin typeface="Gilroy-Light"/>
              </a:rPr>
              <a:t>Процесс взаимодействия систем будет следующим: после заведения кадра сотрудника в 1С, данные о нем будут автоматически передаваться в отдел безопасности для дальнейшей обработки. Затем отчет, сгенерированный в 1С, будет загружаться в специальную программу.</a:t>
            </a:r>
            <a:br>
              <a:rPr lang="ru-RU" sz="1600" dirty="0">
                <a:latin typeface="Gilroy-Light"/>
              </a:rPr>
            </a:br>
            <a:br>
              <a:rPr lang="ru-RU" sz="1600" dirty="0">
                <a:latin typeface="Gilroy-Light"/>
              </a:rPr>
            </a:br>
            <a:r>
              <a:rPr lang="ru-RU" sz="1600" dirty="0">
                <a:latin typeface="Gilroy-Light"/>
              </a:rPr>
              <a:t>Автоматизированная система сможет с легкостью управлять процессом создания кадров сотрудников, обеспечивая точную и достоверную передачу данных о них в отдел безопасности и упрощая процесс создания пропусков. Отчеты, сгенерированные в 1С, будут легко загружаться в специализированную программу, где производится заполнение информации о сотруднике в соответствии с предварительно разработанным макетом.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96755" y="1736267"/>
            <a:ext cx="49897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Целью проекта является упрощение процесса оформления кадров сотрудников и передачи информации в отдел безопасности для создания пропусков.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Система будет обеспечивать синхронизацию информации о сотрудниках между программой 1С и программой управления доступом. Кроме того, система позволит загружать отчет из 1С в программу создания БКД, используя определенный шаблон.</a:t>
            </a:r>
          </a:p>
        </p:txBody>
      </p:sp>
      <p:sp>
        <p:nvSpPr>
          <p:cNvPr id="19" name="Квадрат">
            <a:extLst>
              <a:ext uri="{FF2B5EF4-FFF2-40B4-BE49-F238E27FC236}">
                <a16:creationId xmlns:a16="http://schemas.microsoft.com/office/drawing/2014/main" id="{3D957997-1321-4282-945D-3EA0B7D4D3B2}"/>
              </a:ext>
            </a:extLst>
          </p:cNvPr>
          <p:cNvSpPr/>
          <p:nvPr/>
        </p:nvSpPr>
        <p:spPr>
          <a:xfrm>
            <a:off x="6406066" y="24270"/>
            <a:ext cx="5785933" cy="68580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FDCF6198-5A4C-44A5-A8CC-6B028A4C2BFB}"/>
              </a:ext>
            </a:extLst>
          </p:cNvPr>
          <p:cNvSpPr/>
          <p:nvPr/>
        </p:nvSpPr>
        <p:spPr>
          <a:xfrm>
            <a:off x="6406067" y="0"/>
            <a:ext cx="5785934" cy="5936343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90938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ЦЕЛЬ ПРОЕКТА</a:t>
            </a:r>
          </a:p>
        </p:txBody>
      </p:sp>
      <p:sp>
        <p:nvSpPr>
          <p:cNvPr id="21" name="Квадрат">
            <a:extLst>
              <a:ext uri="{FF2B5EF4-FFF2-40B4-BE49-F238E27FC236}">
                <a16:creationId xmlns:a16="http://schemas.microsoft.com/office/drawing/2014/main" id="{4E0C9548-B240-4268-A9C0-DA2D424C6C46}"/>
              </a:ext>
            </a:extLst>
          </p:cNvPr>
          <p:cNvSpPr/>
          <p:nvPr/>
        </p:nvSpPr>
        <p:spPr>
          <a:xfrm>
            <a:off x="6406067" y="0"/>
            <a:ext cx="1840887" cy="688227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3" name="Прямоугольник 9">
            <a:extLst>
              <a:ext uri="{FF2B5EF4-FFF2-40B4-BE49-F238E27FC236}">
                <a16:creationId xmlns:a16="http://schemas.microsoft.com/office/drawing/2014/main" id="{0E54999D-3919-4F9C-A416-0077D2395101}"/>
              </a:ext>
            </a:extLst>
          </p:cNvPr>
          <p:cNvSpPr/>
          <p:nvPr/>
        </p:nvSpPr>
        <p:spPr>
          <a:xfrm>
            <a:off x="10383772" y="-36310"/>
            <a:ext cx="1840887" cy="688227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0DE19620-F57E-4DA4-80B2-4D2E3334BB5F}"/>
              </a:ext>
            </a:extLst>
          </p:cNvPr>
          <p:cNvSpPr/>
          <p:nvPr/>
        </p:nvSpPr>
        <p:spPr>
          <a:xfrm>
            <a:off x="7276471" y="2278743"/>
            <a:ext cx="4915527" cy="200297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356CE1-6F4E-4AE4-8B0D-F2680CEC4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24" y="741039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77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Квадрат">
            <a:extLst>
              <a:ext uri="{FF2B5EF4-FFF2-40B4-BE49-F238E27FC236}">
                <a16:creationId xmlns:a16="http://schemas.microsoft.com/office/drawing/2014/main" id="{A2F8A0ED-6CFC-4669-BCC4-B2E1AFBB58AC}"/>
              </a:ext>
            </a:extLst>
          </p:cNvPr>
          <p:cNvSpPr/>
          <p:nvPr/>
        </p:nvSpPr>
        <p:spPr>
          <a:xfrm>
            <a:off x="6902833" y="0"/>
            <a:ext cx="5289167" cy="6865369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5" name="Квадрат">
            <a:extLst>
              <a:ext uri="{FF2B5EF4-FFF2-40B4-BE49-F238E27FC236}">
                <a16:creationId xmlns:a16="http://schemas.microsoft.com/office/drawing/2014/main" id="{741471E8-44B7-442A-ACC8-ED58F676A185}"/>
              </a:ext>
            </a:extLst>
          </p:cNvPr>
          <p:cNvSpPr/>
          <p:nvPr/>
        </p:nvSpPr>
        <p:spPr>
          <a:xfrm>
            <a:off x="6902833" y="4004295"/>
            <a:ext cx="5326223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6" name="Прямоугольник">
            <a:extLst>
              <a:ext uri="{FF2B5EF4-FFF2-40B4-BE49-F238E27FC236}">
                <a16:creationId xmlns:a16="http://schemas.microsoft.com/office/drawing/2014/main" id="{B6E70A29-B1C6-43ED-A2D9-950672460F78}"/>
              </a:ext>
            </a:extLst>
          </p:cNvPr>
          <p:cNvSpPr/>
          <p:nvPr/>
        </p:nvSpPr>
        <p:spPr>
          <a:xfrm>
            <a:off x="11022662" y="10510"/>
            <a:ext cx="1206394" cy="6865369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" name="Прямоугольник">
            <a:extLst>
              <a:ext uri="{FF2B5EF4-FFF2-40B4-BE49-F238E27FC236}">
                <a16:creationId xmlns:a16="http://schemas.microsoft.com/office/drawing/2014/main" id="{6968546E-4091-430A-926A-90C4A5ACD6D7}"/>
              </a:ext>
            </a:extLst>
          </p:cNvPr>
          <p:cNvSpPr/>
          <p:nvPr/>
        </p:nvSpPr>
        <p:spPr>
          <a:xfrm>
            <a:off x="6902833" y="5366821"/>
            <a:ext cx="5326223" cy="151956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>
                <a:solidFill>
                  <a:schemeClr val="tx1"/>
                </a:solidFill>
              </a:rPr>
              <a:t>ТЕХНОЛОГИЯ</a:t>
            </a:r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1644069"/>
            <a:ext cx="4989789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Центральным элементом является мощная и надежная платформа 1С, которая обеспечивает полный контроль и управление всеми бизнес-процессами в рамках проекта.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Дополнительно, я внедряю инновационную систему контроля доступа PERCO-s-20, которая обеспечивает безопасность и контроль за передвижением сотрудников в помещении.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Также была разработана программа для автоматической генерации пропусков, основанная на заранее созданном шаблоне в FIGMA – ведущей платформе для дизайна интерфейсов. Это позволяет нам создавать эстетически привлекательные и удобные пропуска, сохраняя единый стиль и формат.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95122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ТЕХНОЛОГИЯ</a:t>
            </a:r>
            <a:endParaRPr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FBEE62-74EB-40FC-9283-0C5F742C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716" y="160200"/>
            <a:ext cx="1841948" cy="1841948"/>
          </a:xfrm>
          <a:prstGeom prst="rect">
            <a:avLst/>
          </a:prstGeom>
        </p:spPr>
      </p:pic>
      <p:pic>
        <p:nvPicPr>
          <p:cNvPr id="4098" name="Picture 2" descr="1С Акционерное общество">
            <a:extLst>
              <a:ext uri="{FF2B5EF4-FFF2-40B4-BE49-F238E27FC236}">
                <a16:creationId xmlns:a16="http://schemas.microsoft.com/office/drawing/2014/main" id="{AECC7925-6D65-4747-BE47-571D48A5F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784" y="172389"/>
            <a:ext cx="3659517" cy="365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ограммное обеспечение системы безопасности S-20 | PERCo">
            <a:extLst>
              <a:ext uri="{FF2B5EF4-FFF2-40B4-BE49-F238E27FC236}">
                <a16:creationId xmlns:a16="http://schemas.microsoft.com/office/drawing/2014/main" id="{C7689F64-AA99-4956-90EA-126267D53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855" y="3339240"/>
            <a:ext cx="3143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F2AF33-325C-4EFC-9B3A-639CC4C58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5598" y="4705969"/>
            <a:ext cx="20764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9733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Квадрат">
            <a:extLst>
              <a:ext uri="{FF2B5EF4-FFF2-40B4-BE49-F238E27FC236}">
                <a16:creationId xmlns:a16="http://schemas.microsoft.com/office/drawing/2014/main" id="{B2C263F1-8851-4026-AA7D-A0109A3F5FA8}"/>
              </a:ext>
            </a:extLst>
          </p:cNvPr>
          <p:cNvSpPr/>
          <p:nvPr/>
        </p:nvSpPr>
        <p:spPr>
          <a:xfrm>
            <a:off x="6827409" y="-1"/>
            <a:ext cx="5364592" cy="6865369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47231" y="168787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Автоматизированная система с возможностью создания уникального дизайна пропуска под каждое учреждение - это инновационное решение, которое полностью трансформирует бизнес процесс в организации. Сочетая в себе современные технологии и эстетически привлекательный дизайн, данная система обеспечивает удобство и безопасность для всех пользователей.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96435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</a:t>
            </a:r>
            <a:endParaRPr sz="3600" dirty="0"/>
          </a:p>
        </p:txBody>
      </p:sp>
      <p:sp>
        <p:nvSpPr>
          <p:cNvPr id="22" name="Прямоугольник">
            <a:extLst>
              <a:ext uri="{FF2B5EF4-FFF2-40B4-BE49-F238E27FC236}">
                <a16:creationId xmlns:a16="http://schemas.microsoft.com/office/drawing/2014/main" id="{A819E63F-9187-4FDB-AA86-97D00A8B8536}"/>
              </a:ext>
            </a:extLst>
          </p:cNvPr>
          <p:cNvSpPr/>
          <p:nvPr/>
        </p:nvSpPr>
        <p:spPr>
          <a:xfrm>
            <a:off x="6827408" y="2949"/>
            <a:ext cx="5364592" cy="2277912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75841C-5D66-4F39-8117-4C9CB544F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269" y="378770"/>
            <a:ext cx="2855362" cy="2855362"/>
          </a:xfrm>
          <a:prstGeom prst="rect">
            <a:avLst/>
          </a:prstGeom>
        </p:spPr>
      </p:pic>
      <p:sp>
        <p:nvSpPr>
          <p:cNvPr id="23" name="Прямоугольник">
            <a:extLst>
              <a:ext uri="{FF2B5EF4-FFF2-40B4-BE49-F238E27FC236}">
                <a16:creationId xmlns:a16="http://schemas.microsoft.com/office/drawing/2014/main" id="{2C651769-8B1E-4346-835A-19126E3A012B}"/>
              </a:ext>
            </a:extLst>
          </p:cNvPr>
          <p:cNvSpPr/>
          <p:nvPr/>
        </p:nvSpPr>
        <p:spPr>
          <a:xfrm>
            <a:off x="6827408" y="5893643"/>
            <a:ext cx="5364593" cy="971725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4" name="Квадрат">
            <a:extLst>
              <a:ext uri="{FF2B5EF4-FFF2-40B4-BE49-F238E27FC236}">
                <a16:creationId xmlns:a16="http://schemas.microsoft.com/office/drawing/2014/main" id="{0575FA5C-0531-4F7F-AC65-82F0EC5368E6}"/>
              </a:ext>
            </a:extLst>
          </p:cNvPr>
          <p:cNvSpPr/>
          <p:nvPr/>
        </p:nvSpPr>
        <p:spPr>
          <a:xfrm>
            <a:off x="10477500" y="2949"/>
            <a:ext cx="1714500" cy="686242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93AE6B-EFE9-46CA-A695-68590F85B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249" y="3429000"/>
            <a:ext cx="3180763" cy="318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002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ЦЕЛЕВОЙ 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1603507"/>
            <a:ext cx="4931150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Государственные учреждения, такие как правительственные офисы, посольства и консульства.</a:t>
            </a:r>
            <a:br>
              <a:rPr lang="ru-RU" dirty="0"/>
            </a:b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Военные объекты, включая военные базы, аэродромы и порты.</a:t>
            </a:r>
            <a:br>
              <a:rPr lang="ru-RU" dirty="0"/>
            </a:b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3. Банки и финансовые учреждения, где требуется контроль доступа к конфиденциальной информации и активам.</a:t>
            </a:r>
            <a:br>
              <a:rPr lang="ru-RU" dirty="0"/>
            </a:b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4. Медицинские учреждения, включая больницы и клиники, чтобы обеспечить безопасность пациентов и персонала.</a:t>
            </a:r>
            <a:br>
              <a:rPr lang="ru-RU" dirty="0"/>
            </a:b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5. Образовательные учреждения, включая школы, колледжи и университеты, чтобы обеспечить безопасность студентов и персонала.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81826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ЦЕЛЕВОЙ РЫНОК</a:t>
            </a:r>
            <a:endParaRPr sz="3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B2932D-622E-4C7D-ABB1-62E443439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686" y="1004797"/>
            <a:ext cx="4876800" cy="4876800"/>
          </a:xfrm>
          <a:prstGeom prst="rect">
            <a:avLst/>
          </a:prstGeom>
        </p:spPr>
      </p:pic>
      <p:sp>
        <p:nvSpPr>
          <p:cNvPr id="19" name="Квадрат">
            <a:extLst>
              <a:ext uri="{FF2B5EF4-FFF2-40B4-BE49-F238E27FC236}">
                <a16:creationId xmlns:a16="http://schemas.microsoft.com/office/drawing/2014/main" id="{B9A63F6C-3CEC-4DF5-BDD8-6E99B5B92099}"/>
              </a:ext>
            </a:extLst>
          </p:cNvPr>
          <p:cNvSpPr/>
          <p:nvPr/>
        </p:nvSpPr>
        <p:spPr>
          <a:xfrm>
            <a:off x="6587686" y="0"/>
            <a:ext cx="5604314" cy="685800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Квадрат">
            <a:extLst>
              <a:ext uri="{FF2B5EF4-FFF2-40B4-BE49-F238E27FC236}">
                <a16:creationId xmlns:a16="http://schemas.microsoft.com/office/drawing/2014/main" id="{1256C821-6E5F-4E4F-A1FA-3C36B9D811B5}"/>
              </a:ext>
            </a:extLst>
          </p:cNvPr>
          <p:cNvSpPr/>
          <p:nvPr/>
        </p:nvSpPr>
        <p:spPr>
          <a:xfrm>
            <a:off x="6587686" y="-19939"/>
            <a:ext cx="5604314" cy="160350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Прямоугольник">
            <a:extLst>
              <a:ext uri="{FF2B5EF4-FFF2-40B4-BE49-F238E27FC236}">
                <a16:creationId xmlns:a16="http://schemas.microsoft.com/office/drawing/2014/main" id="{C722997B-B11E-4D77-8382-73970BD8DACC}"/>
              </a:ext>
            </a:extLst>
          </p:cNvPr>
          <p:cNvSpPr/>
          <p:nvPr/>
        </p:nvSpPr>
        <p:spPr>
          <a:xfrm>
            <a:off x="10560956" y="0"/>
            <a:ext cx="1631044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Квадрат">
            <a:extLst>
              <a:ext uri="{FF2B5EF4-FFF2-40B4-BE49-F238E27FC236}">
                <a16:creationId xmlns:a16="http://schemas.microsoft.com/office/drawing/2014/main" id="{A926F47C-71D1-45D5-B4D4-F69141F61CE4}"/>
              </a:ext>
            </a:extLst>
          </p:cNvPr>
          <p:cNvSpPr/>
          <p:nvPr/>
        </p:nvSpPr>
        <p:spPr>
          <a:xfrm>
            <a:off x="6587686" y="5480320"/>
            <a:ext cx="5604314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Квадрат">
            <a:extLst>
              <a:ext uri="{FF2B5EF4-FFF2-40B4-BE49-F238E27FC236}">
                <a16:creationId xmlns:a16="http://schemas.microsoft.com/office/drawing/2014/main" id="{3934B542-A25D-44D3-BC88-762EAC38578C}"/>
              </a:ext>
            </a:extLst>
          </p:cNvPr>
          <p:cNvSpPr/>
          <p:nvPr/>
        </p:nvSpPr>
        <p:spPr>
          <a:xfrm>
            <a:off x="6587686" y="4364738"/>
            <a:ext cx="5604314" cy="221122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F03D443-82BB-4FB5-9AC1-B3D65DFC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182" y="55225"/>
            <a:ext cx="3398015" cy="339801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F1F8FB8-8086-4AE8-A875-D19A4EE56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699" y="3864799"/>
            <a:ext cx="2747147" cy="274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1122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1667743"/>
            <a:ext cx="4989789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Конкурентами моей автоматизированной системы контроля управления доступом могут быть другие СКУД системы, которые предлагают аналогичные функциональные возможности. Однако, в отличие от моей системы, эти конкурирующие системы не предусматривают возможности создания массовых партий пропусков за раз с уникальным дизайном для каждого учреждения.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Конкурирующие системы СКУД могут предлагать стандартные шаблоны или ограниченные возможности настройки, что может ограничивать клиентов в создании системы и ограничивать их возможности для интеграции со существующими элементами.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85380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AE05BF18-1A1D-4F14-939A-B4271653B633}"/>
              </a:ext>
            </a:extLst>
          </p:cNvPr>
          <p:cNvSpPr/>
          <p:nvPr/>
        </p:nvSpPr>
        <p:spPr>
          <a:xfrm>
            <a:off x="6529047" y="0"/>
            <a:ext cx="5662953" cy="685387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4E2F5FF1-BC7F-4837-AC90-C86B44D0C2F3}"/>
              </a:ext>
            </a:extLst>
          </p:cNvPr>
          <p:cNvSpPr/>
          <p:nvPr/>
        </p:nvSpPr>
        <p:spPr>
          <a:xfrm>
            <a:off x="6529047" y="4296228"/>
            <a:ext cx="5700009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Квадрат">
            <a:extLst>
              <a:ext uri="{FF2B5EF4-FFF2-40B4-BE49-F238E27FC236}">
                <a16:creationId xmlns:a16="http://schemas.microsoft.com/office/drawing/2014/main" id="{E2363986-4FD5-489E-AC43-CC20E9408FB3}"/>
              </a:ext>
            </a:extLst>
          </p:cNvPr>
          <p:cNvSpPr/>
          <p:nvPr/>
        </p:nvSpPr>
        <p:spPr>
          <a:xfrm>
            <a:off x="10560956" y="-41818"/>
            <a:ext cx="1668100" cy="6899817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B47E0B-8643-4F30-874E-6EBCFC7F3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982" y="692501"/>
            <a:ext cx="4876800" cy="4876800"/>
          </a:xfrm>
          <a:prstGeom prst="rect">
            <a:avLst/>
          </a:prstGeom>
        </p:spPr>
      </p:pic>
      <p:sp>
        <p:nvSpPr>
          <p:cNvPr id="19" name="Квадрат">
            <a:extLst>
              <a:ext uri="{FF2B5EF4-FFF2-40B4-BE49-F238E27FC236}">
                <a16:creationId xmlns:a16="http://schemas.microsoft.com/office/drawing/2014/main" id="{AB83496A-786A-4587-95AF-8736D7BEE201}"/>
              </a:ext>
            </a:extLst>
          </p:cNvPr>
          <p:cNvSpPr/>
          <p:nvPr/>
        </p:nvSpPr>
        <p:spPr>
          <a:xfrm>
            <a:off x="6529047" y="-41818"/>
            <a:ext cx="5700009" cy="637244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295992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Квадрат">
            <a:extLst>
              <a:ext uri="{FF2B5EF4-FFF2-40B4-BE49-F238E27FC236}">
                <a16:creationId xmlns:a16="http://schemas.microsoft.com/office/drawing/2014/main" id="{4897AC8C-1D5E-4AEE-A9D9-CF56DA4E2F82}"/>
              </a:ext>
            </a:extLst>
          </p:cNvPr>
          <p:cNvSpPr/>
          <p:nvPr/>
        </p:nvSpPr>
        <p:spPr>
          <a:xfrm>
            <a:off x="6827409" y="-1"/>
            <a:ext cx="5364592" cy="6865369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5" name="Прямоугольник">
            <a:extLst>
              <a:ext uri="{FF2B5EF4-FFF2-40B4-BE49-F238E27FC236}">
                <a16:creationId xmlns:a16="http://schemas.microsoft.com/office/drawing/2014/main" id="{F052C2F1-7237-49ED-A942-81F1002FD4C5}"/>
              </a:ext>
            </a:extLst>
          </p:cNvPr>
          <p:cNvSpPr/>
          <p:nvPr/>
        </p:nvSpPr>
        <p:spPr>
          <a:xfrm>
            <a:off x="6827408" y="2949"/>
            <a:ext cx="5364592" cy="2277912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6" name="Прямоугольник">
            <a:extLst>
              <a:ext uri="{FF2B5EF4-FFF2-40B4-BE49-F238E27FC236}">
                <a16:creationId xmlns:a16="http://schemas.microsoft.com/office/drawing/2014/main" id="{C5F2EBAF-8430-40BE-9E9D-DC6B6A88C433}"/>
              </a:ext>
            </a:extLst>
          </p:cNvPr>
          <p:cNvSpPr/>
          <p:nvPr/>
        </p:nvSpPr>
        <p:spPr>
          <a:xfrm>
            <a:off x="6827408" y="5893643"/>
            <a:ext cx="5364593" cy="971725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7" name="Квадрат">
            <a:extLst>
              <a:ext uri="{FF2B5EF4-FFF2-40B4-BE49-F238E27FC236}">
                <a16:creationId xmlns:a16="http://schemas.microsoft.com/office/drawing/2014/main" id="{F100B9BF-E819-46E5-B26E-70C01001BE04}"/>
              </a:ext>
            </a:extLst>
          </p:cNvPr>
          <p:cNvSpPr/>
          <p:nvPr/>
        </p:nvSpPr>
        <p:spPr>
          <a:xfrm>
            <a:off x="10477500" y="2949"/>
            <a:ext cx="1714500" cy="686242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1946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50B98439-6B25-4584-A023-C34215283BBC}"/>
              </a:ext>
            </a:extLst>
          </p:cNvPr>
          <p:cNvSpPr txBox="1"/>
          <p:nvPr/>
        </p:nvSpPr>
        <p:spPr>
          <a:xfrm>
            <a:off x="6473096" y="2827640"/>
            <a:ext cx="79356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3CEC76-4C1E-4031-8CBF-122FA0E7872B}"/>
              </a:ext>
            </a:extLst>
          </p:cNvPr>
          <p:cNvSpPr/>
          <p:nvPr/>
        </p:nvSpPr>
        <p:spPr>
          <a:xfrm>
            <a:off x="523739" y="1828971"/>
            <a:ext cx="1764581" cy="260756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DF66EE-7FB5-4A1D-89BF-35E73EBF9AB9}"/>
              </a:ext>
            </a:extLst>
          </p:cNvPr>
          <p:cNvSpPr txBox="1"/>
          <p:nvPr/>
        </p:nvSpPr>
        <p:spPr>
          <a:xfrm>
            <a:off x="591646" y="2426223"/>
            <a:ext cx="1764580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партнеры: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lang="ru-RU" dirty="0"/>
              <a:t>1С и Различные СКУД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67BBE81-485C-4F86-BE1E-3314D1F55032}"/>
              </a:ext>
            </a:extLst>
          </p:cNvPr>
          <p:cNvSpPr/>
          <p:nvPr/>
        </p:nvSpPr>
        <p:spPr>
          <a:xfrm>
            <a:off x="2288320" y="1828971"/>
            <a:ext cx="1555374" cy="124123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27FFDAC-123C-44C1-80E2-D4830E60C70B}"/>
              </a:ext>
            </a:extLst>
          </p:cNvPr>
          <p:cNvSpPr txBox="1"/>
          <p:nvPr/>
        </p:nvSpPr>
        <p:spPr>
          <a:xfrm>
            <a:off x="2304311" y="1813551"/>
            <a:ext cx="176458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</a:t>
            </a:r>
            <a:r>
              <a:rPr lang="ru-RU" dirty="0"/>
              <a:t>активности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Улучшение качества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194BC2D-4402-4210-AB0A-88E1EC9B6EAF}"/>
              </a:ext>
            </a:extLst>
          </p:cNvPr>
          <p:cNvSpPr/>
          <p:nvPr/>
        </p:nvSpPr>
        <p:spPr>
          <a:xfrm>
            <a:off x="2288320" y="3070201"/>
            <a:ext cx="1555374" cy="136633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037025-5C7C-4AE0-A6C0-230B150F5956}"/>
              </a:ext>
            </a:extLst>
          </p:cNvPr>
          <p:cNvSpPr txBox="1"/>
          <p:nvPr/>
        </p:nvSpPr>
        <p:spPr>
          <a:xfrm>
            <a:off x="2356327" y="3221208"/>
            <a:ext cx="176458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ресурсы: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Маркетинг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EA72C4A-26E9-4CBA-A0AD-8866274C0555}"/>
              </a:ext>
            </a:extLst>
          </p:cNvPr>
          <p:cNvSpPr/>
          <p:nvPr/>
        </p:nvSpPr>
        <p:spPr>
          <a:xfrm>
            <a:off x="3859685" y="1828971"/>
            <a:ext cx="1764581" cy="260756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2E7B2BF-838C-42C8-AC51-E2EF19C4A6EE}"/>
              </a:ext>
            </a:extLst>
          </p:cNvPr>
          <p:cNvSpPr txBox="1"/>
          <p:nvPr/>
        </p:nvSpPr>
        <p:spPr>
          <a:xfrm>
            <a:off x="3843694" y="1991501"/>
            <a:ext cx="1927396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Ценностные предложения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: Простота использования, уникальный подход к каждому учреждению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F214A4F-66E1-4776-BE2E-371B22FA3558}"/>
              </a:ext>
            </a:extLst>
          </p:cNvPr>
          <p:cNvSpPr/>
          <p:nvPr/>
        </p:nvSpPr>
        <p:spPr>
          <a:xfrm>
            <a:off x="5624266" y="1828971"/>
            <a:ext cx="1764581" cy="260756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FBAC65-3782-46FA-8406-ED0B6AA62966}"/>
              </a:ext>
            </a:extLst>
          </p:cNvPr>
          <p:cNvSpPr txBox="1"/>
          <p:nvPr/>
        </p:nvSpPr>
        <p:spPr>
          <a:xfrm>
            <a:off x="5833472" y="2683997"/>
            <a:ext cx="1927396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Каналы поставки: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Интернет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DA205D67-83E7-4039-B437-376D450C8691}"/>
              </a:ext>
            </a:extLst>
          </p:cNvPr>
          <p:cNvSpPr/>
          <p:nvPr/>
        </p:nvSpPr>
        <p:spPr>
          <a:xfrm>
            <a:off x="7401198" y="1828971"/>
            <a:ext cx="1764581" cy="260756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84706B5-EE5C-4404-B536-1C54E29F00E9}"/>
              </a:ext>
            </a:extLst>
          </p:cNvPr>
          <p:cNvSpPr txBox="1"/>
          <p:nvPr/>
        </p:nvSpPr>
        <p:spPr>
          <a:xfrm>
            <a:off x="7479540" y="2205545"/>
            <a:ext cx="1673888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Потребительские сегменты: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Учреждения с пропускным режимом</a:t>
            </a:r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A631766C-4DD1-4276-82A5-2CC88D525B39}"/>
              </a:ext>
            </a:extLst>
          </p:cNvPr>
          <p:cNvSpPr/>
          <p:nvPr/>
        </p:nvSpPr>
        <p:spPr>
          <a:xfrm>
            <a:off x="523740" y="4436533"/>
            <a:ext cx="8642039" cy="1089416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1CB3E14-68A9-42A9-86D8-207524FB56F9}"/>
              </a:ext>
            </a:extLst>
          </p:cNvPr>
          <p:cNvSpPr txBox="1"/>
          <p:nvPr/>
        </p:nvSpPr>
        <p:spPr>
          <a:xfrm>
            <a:off x="3651413" y="4512078"/>
            <a:ext cx="5302601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Структура затрат: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Внедрение и сопровождение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Индивидуальный подход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A14A4D0-CCF7-454B-B09E-8CE117F4BD93}"/>
              </a:ext>
            </a:extLst>
          </p:cNvPr>
          <p:cNvSpPr/>
          <p:nvPr/>
        </p:nvSpPr>
        <p:spPr>
          <a:xfrm>
            <a:off x="524452" y="5514223"/>
            <a:ext cx="8642039" cy="1089416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ABFCF7A-CCDB-4549-AEA1-42DB57A067D3}"/>
              </a:ext>
            </a:extLst>
          </p:cNvPr>
          <p:cNvSpPr txBox="1"/>
          <p:nvPr/>
        </p:nvSpPr>
        <p:spPr>
          <a:xfrm>
            <a:off x="3680422" y="5567786"/>
            <a:ext cx="5302601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Источники доходов: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Техническая поддержка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Лицензия на продукт</a:t>
            </a:r>
          </a:p>
        </p:txBody>
      </p:sp>
    </p:spTree>
    <p:extLst>
      <p:ext uri="{BB962C8B-B14F-4D97-AF65-F5344CB8AC3E}">
        <p14:creationId xmlns:p14="http://schemas.microsoft.com/office/powerpoint/2010/main" val="38523321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Квадрат">
            <a:extLst>
              <a:ext uri="{FF2B5EF4-FFF2-40B4-BE49-F238E27FC236}">
                <a16:creationId xmlns:a16="http://schemas.microsoft.com/office/drawing/2014/main" id="{AB376A61-9F2D-4694-9B71-1EEB993A5B48}"/>
              </a:ext>
            </a:extLst>
          </p:cNvPr>
          <p:cNvSpPr/>
          <p:nvPr/>
        </p:nvSpPr>
        <p:spPr>
          <a:xfrm>
            <a:off x="6406066" y="24270"/>
            <a:ext cx="5785933" cy="68580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8" name="Квадрат">
            <a:extLst>
              <a:ext uri="{FF2B5EF4-FFF2-40B4-BE49-F238E27FC236}">
                <a16:creationId xmlns:a16="http://schemas.microsoft.com/office/drawing/2014/main" id="{D5F1FCE1-33B0-4C9E-8A89-AECFCEA69144}"/>
              </a:ext>
            </a:extLst>
          </p:cNvPr>
          <p:cNvSpPr/>
          <p:nvPr/>
        </p:nvSpPr>
        <p:spPr>
          <a:xfrm>
            <a:off x="6406067" y="0"/>
            <a:ext cx="1840887" cy="688227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9" name="Прямоугольник 9">
            <a:extLst>
              <a:ext uri="{FF2B5EF4-FFF2-40B4-BE49-F238E27FC236}">
                <a16:creationId xmlns:a16="http://schemas.microsoft.com/office/drawing/2014/main" id="{DFD66FD0-B691-46F3-8518-1317166A566E}"/>
              </a:ext>
            </a:extLst>
          </p:cNvPr>
          <p:cNvSpPr/>
          <p:nvPr/>
        </p:nvSpPr>
        <p:spPr>
          <a:xfrm>
            <a:off x="10383772" y="-36310"/>
            <a:ext cx="1840887" cy="6882270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0" name="Квадрат">
            <a:extLst>
              <a:ext uri="{FF2B5EF4-FFF2-40B4-BE49-F238E27FC236}">
                <a16:creationId xmlns:a16="http://schemas.microsoft.com/office/drawing/2014/main" id="{C7EC5A2C-5151-4E55-BDC7-8E86C6508341}"/>
              </a:ext>
            </a:extLst>
          </p:cNvPr>
          <p:cNvSpPr/>
          <p:nvPr/>
        </p:nvSpPr>
        <p:spPr>
          <a:xfrm>
            <a:off x="7276471" y="2278743"/>
            <a:ext cx="4915527" cy="200297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1682404"/>
            <a:ext cx="498978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 данный момент времени, с гордостью можно сказать, что мой проект превратился в восхитительный рабочий прототип автоматизированной системы.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86428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ТЕКУЩИЙ СТАТУС ПРОЕКТА</a:t>
            </a:r>
            <a:endParaRPr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677864-3B44-437C-85E4-34D99DF9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889" y="939928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2342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Квадрат">
            <a:extLst>
              <a:ext uri="{FF2B5EF4-FFF2-40B4-BE49-F238E27FC236}">
                <a16:creationId xmlns:a16="http://schemas.microsoft.com/office/drawing/2014/main" id="{4F45856E-B4DD-4FA3-B5EE-9C956629301A}"/>
              </a:ext>
            </a:extLst>
          </p:cNvPr>
          <p:cNvSpPr/>
          <p:nvPr/>
        </p:nvSpPr>
        <p:spPr>
          <a:xfrm>
            <a:off x="6587686" y="0"/>
            <a:ext cx="5604314" cy="6858000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Квадрат">
            <a:extLst>
              <a:ext uri="{FF2B5EF4-FFF2-40B4-BE49-F238E27FC236}">
                <a16:creationId xmlns:a16="http://schemas.microsoft.com/office/drawing/2014/main" id="{5E229D89-8968-421F-88F1-8C4BEB8198A5}"/>
              </a:ext>
            </a:extLst>
          </p:cNvPr>
          <p:cNvSpPr/>
          <p:nvPr/>
        </p:nvSpPr>
        <p:spPr>
          <a:xfrm>
            <a:off x="6587686" y="-19939"/>
            <a:ext cx="5604314" cy="160350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39521CF0-3C08-4FFD-AF82-10139AB4E01D}"/>
              </a:ext>
            </a:extLst>
          </p:cNvPr>
          <p:cNvSpPr/>
          <p:nvPr/>
        </p:nvSpPr>
        <p:spPr>
          <a:xfrm>
            <a:off x="10560956" y="0"/>
            <a:ext cx="1631044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Квадрат">
            <a:extLst>
              <a:ext uri="{FF2B5EF4-FFF2-40B4-BE49-F238E27FC236}">
                <a16:creationId xmlns:a16="http://schemas.microsoft.com/office/drawing/2014/main" id="{B8D65C9D-2A59-402B-8469-8F23904F7391}"/>
              </a:ext>
            </a:extLst>
          </p:cNvPr>
          <p:cNvSpPr/>
          <p:nvPr/>
        </p:nvSpPr>
        <p:spPr>
          <a:xfrm>
            <a:off x="6587686" y="5480320"/>
            <a:ext cx="5604314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Квадрат">
            <a:extLst>
              <a:ext uri="{FF2B5EF4-FFF2-40B4-BE49-F238E27FC236}">
                <a16:creationId xmlns:a16="http://schemas.microsoft.com/office/drawing/2014/main" id="{17411888-5180-41E2-BAD5-577664C2A67A}"/>
              </a:ext>
            </a:extLst>
          </p:cNvPr>
          <p:cNvSpPr/>
          <p:nvPr/>
        </p:nvSpPr>
        <p:spPr>
          <a:xfrm>
            <a:off x="6587686" y="4364738"/>
            <a:ext cx="5604314" cy="221122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dirty="0">
                <a:solidFill>
                  <a:schemeClr val="tx1"/>
                </a:solidFill>
              </a:rPr>
              <a:t>ПЛАН РЕАЛИЗАЦИИ</a:t>
            </a:r>
            <a:r>
              <a:rPr lang="ru-RU" sz="1600" cap="all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6771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РЕАЛИЗАЦИИ</a:t>
            </a:r>
            <a:endParaRPr sz="3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ED40C51-AB57-4202-8654-4F25AE0D50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2" y="1225205"/>
            <a:ext cx="11265368" cy="54862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89704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">
            <a:extLst>
              <a:ext uri="{FF2B5EF4-FFF2-40B4-BE49-F238E27FC236}">
                <a16:creationId xmlns:a16="http://schemas.microsoft.com/office/drawing/2014/main" id="{B5D6247A-91E9-4E9C-81F2-49ADC1DA969F}"/>
              </a:ext>
            </a:extLst>
          </p:cNvPr>
          <p:cNvSpPr/>
          <p:nvPr/>
        </p:nvSpPr>
        <p:spPr>
          <a:xfrm>
            <a:off x="6529047" y="0"/>
            <a:ext cx="5662953" cy="685387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4" name="Прямоугольник">
            <a:extLst>
              <a:ext uri="{FF2B5EF4-FFF2-40B4-BE49-F238E27FC236}">
                <a16:creationId xmlns:a16="http://schemas.microsoft.com/office/drawing/2014/main" id="{41FE83E0-C195-4FE7-8590-8BCC23E54E4B}"/>
              </a:ext>
            </a:extLst>
          </p:cNvPr>
          <p:cNvSpPr/>
          <p:nvPr/>
        </p:nvSpPr>
        <p:spPr>
          <a:xfrm>
            <a:off x="6529047" y="4296228"/>
            <a:ext cx="5700009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5" name="Квадрат">
            <a:extLst>
              <a:ext uri="{FF2B5EF4-FFF2-40B4-BE49-F238E27FC236}">
                <a16:creationId xmlns:a16="http://schemas.microsoft.com/office/drawing/2014/main" id="{D7570628-2701-43F4-A4EF-4424FEAB2481}"/>
              </a:ext>
            </a:extLst>
          </p:cNvPr>
          <p:cNvSpPr/>
          <p:nvPr/>
        </p:nvSpPr>
        <p:spPr>
          <a:xfrm>
            <a:off x="10560956" y="-41818"/>
            <a:ext cx="1668100" cy="6899817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6" name="Квадрат">
            <a:extLst>
              <a:ext uri="{FF2B5EF4-FFF2-40B4-BE49-F238E27FC236}">
                <a16:creationId xmlns:a16="http://schemas.microsoft.com/office/drawing/2014/main" id="{EA471A5D-7F51-4E6A-A6A4-3C8619F5F25D}"/>
              </a:ext>
            </a:extLst>
          </p:cNvPr>
          <p:cNvSpPr/>
          <p:nvPr/>
        </p:nvSpPr>
        <p:spPr>
          <a:xfrm>
            <a:off x="6529047" y="-41818"/>
            <a:ext cx="5700009" cy="637244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101377" y="5071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</a:p>
          </p:txBody>
        </p:sp>
      </p:grpSp>
      <p:graphicFrame>
        <p:nvGraphicFramePr>
          <p:cNvPr id="31" name="Схема 30">
            <a:extLst>
              <a:ext uri="{FF2B5EF4-FFF2-40B4-BE49-F238E27FC236}">
                <a16:creationId xmlns:a16="http://schemas.microsoft.com/office/drawing/2014/main" id="{F82D8628-01C7-4F7D-99EF-874CD0E79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0915983"/>
              </p:ext>
            </p:extLst>
          </p:nvPr>
        </p:nvGraphicFramePr>
        <p:xfrm>
          <a:off x="336583" y="1128128"/>
          <a:ext cx="3364329" cy="4230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47E4591B-FB61-47BB-8D72-C740C98D3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8688536"/>
              </p:ext>
            </p:extLst>
          </p:nvPr>
        </p:nvGraphicFramePr>
        <p:xfrm>
          <a:off x="4459961" y="1128127"/>
          <a:ext cx="3272077" cy="4229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4" name="Текст 2">
            <a:extLst>
              <a:ext uri="{FF2B5EF4-FFF2-40B4-BE49-F238E27FC236}">
                <a16:creationId xmlns:a16="http://schemas.microsoft.com/office/drawing/2014/main" id="{BEA79D87-8108-4066-9087-7829E8E9100F}"/>
              </a:ext>
            </a:extLst>
          </p:cNvPr>
          <p:cNvSpPr txBox="1"/>
          <p:nvPr/>
        </p:nvSpPr>
        <p:spPr>
          <a:xfrm>
            <a:off x="551201" y="4914266"/>
            <a:ext cx="3020578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Участник проекта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Тищенко Александра Сергеевна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45" name="Текст 2">
            <a:extLst>
              <a:ext uri="{FF2B5EF4-FFF2-40B4-BE49-F238E27FC236}">
                <a16:creationId xmlns:a16="http://schemas.microsoft.com/office/drawing/2014/main" id="{3B82C762-2E21-43D1-B37E-1B5D86042B34}"/>
              </a:ext>
            </a:extLst>
          </p:cNvPr>
          <p:cNvSpPr txBox="1"/>
          <p:nvPr/>
        </p:nvSpPr>
        <p:spPr>
          <a:xfrm>
            <a:off x="4459961" y="5345153"/>
            <a:ext cx="302057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</a:rPr>
              <a:t>Лидер проекта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 err="1">
                <a:solidFill>
                  <a:schemeClr val="tx1"/>
                </a:solidFill>
              </a:rPr>
              <a:t>Будорацкий</a:t>
            </a:r>
            <a:r>
              <a:rPr lang="ru-RU" sz="2400" b="1" dirty="0">
                <a:solidFill>
                  <a:schemeClr val="tx1"/>
                </a:solidFill>
              </a:rPr>
              <a:t> Дмитрий Владиславович</a:t>
            </a:r>
            <a:endParaRPr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39" name="Схема 38">
            <a:extLst>
              <a:ext uri="{FF2B5EF4-FFF2-40B4-BE49-F238E27FC236}">
                <a16:creationId xmlns:a16="http://schemas.microsoft.com/office/drawing/2014/main" id="{063C9682-FFD4-4436-A244-33656325DA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908720"/>
              </p:ext>
            </p:extLst>
          </p:nvPr>
        </p:nvGraphicFramePr>
        <p:xfrm>
          <a:off x="8267699" y="1153526"/>
          <a:ext cx="3587717" cy="4230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8" name="Текст 2">
            <a:extLst>
              <a:ext uri="{FF2B5EF4-FFF2-40B4-BE49-F238E27FC236}">
                <a16:creationId xmlns:a16="http://schemas.microsoft.com/office/drawing/2014/main" id="{6AA2188F-CA69-4F4F-9F5D-D755044AA96B}"/>
              </a:ext>
            </a:extLst>
          </p:cNvPr>
          <p:cNvSpPr txBox="1"/>
          <p:nvPr/>
        </p:nvSpPr>
        <p:spPr>
          <a:xfrm>
            <a:off x="8684738" y="5451014"/>
            <a:ext cx="302057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400" b="1" dirty="0" err="1">
                <a:solidFill>
                  <a:schemeClr val="tx1"/>
                </a:solidFill>
              </a:rPr>
              <a:t>Трекер</a:t>
            </a:r>
            <a:r>
              <a:rPr lang="ru-RU" sz="2400" b="1" dirty="0">
                <a:solidFill>
                  <a:schemeClr val="tx1"/>
                </a:solidFill>
              </a:rPr>
              <a:t> и эксперт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Царегородцев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Александр Сергеевич </a:t>
            </a:r>
            <a:endParaRPr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487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Квадрат">
            <a:extLst>
              <a:ext uri="{FF2B5EF4-FFF2-40B4-BE49-F238E27FC236}">
                <a16:creationId xmlns:a16="http://schemas.microsoft.com/office/drawing/2014/main" id="{F6EB2A67-0E3F-49C8-B635-BD6321B5D741}"/>
              </a:ext>
            </a:extLst>
          </p:cNvPr>
          <p:cNvSpPr/>
          <p:nvPr/>
        </p:nvSpPr>
        <p:spPr>
          <a:xfrm>
            <a:off x="6902833" y="0"/>
            <a:ext cx="5289167" cy="6865369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7" name="Квадрат">
            <a:extLst>
              <a:ext uri="{FF2B5EF4-FFF2-40B4-BE49-F238E27FC236}">
                <a16:creationId xmlns:a16="http://schemas.microsoft.com/office/drawing/2014/main" id="{9835942C-698E-4105-8537-06BA622FC2A6}"/>
              </a:ext>
            </a:extLst>
          </p:cNvPr>
          <p:cNvSpPr/>
          <p:nvPr/>
        </p:nvSpPr>
        <p:spPr>
          <a:xfrm>
            <a:off x="6902833" y="4004295"/>
            <a:ext cx="5326223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8A2260B8-4D68-4128-A8B3-78ED3F9BFB47}"/>
              </a:ext>
            </a:extLst>
          </p:cNvPr>
          <p:cNvSpPr/>
          <p:nvPr/>
        </p:nvSpPr>
        <p:spPr>
          <a:xfrm>
            <a:off x="11022662" y="0"/>
            <a:ext cx="1206394" cy="6875879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292197B2-B933-4593-B5E8-BBB9D79A2EDB}"/>
              </a:ext>
            </a:extLst>
          </p:cNvPr>
          <p:cNvSpPr/>
          <p:nvPr/>
        </p:nvSpPr>
        <p:spPr>
          <a:xfrm>
            <a:off x="6902833" y="5366821"/>
            <a:ext cx="5326223" cy="151956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7541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ФИНАНСОВЫЕ ПОКАЗАТЕЛИ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Таблица 3">
                <a:extLst>
                  <a:ext uri="{FF2B5EF4-FFF2-40B4-BE49-F238E27FC236}">
                    <a16:creationId xmlns:a16="http://schemas.microsoft.com/office/drawing/2014/main" id="{C44B1B74-936F-4BCE-AF5C-8655B34E183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51326829"/>
                  </p:ext>
                </p:extLst>
              </p:nvPr>
            </p:nvGraphicFramePr>
            <p:xfrm>
              <a:off x="523740" y="2313629"/>
              <a:ext cx="7263888" cy="3759692"/>
            </p:xfrm>
            <a:graphic>
              <a:graphicData uri="http://schemas.openxmlformats.org/drawingml/2006/table">
                <a:tbl>
                  <a:tblPr firstRow="1">
                    <a:tableStyleId>{4C3C2611-4C71-4FC5-86AE-919BDF0F9419}</a:tableStyleId>
                  </a:tblPr>
                  <a:tblGrid>
                    <a:gridCol w="15234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730056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Показатели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Затраты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Абсолютное изменение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Коэффициент изменения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Индекс изменения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358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Базовый вариант</a:t>
                          </a:r>
                          <a:endParaRPr lang="ru-RU" sz="160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Проектный вариант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3589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Трудоемкость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Т</m:t>
                                  </m:r>
                                </m:e>
                                <m:sub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sz="18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, ч</m:t>
                              </m:r>
                            </m:oMath>
                          </a14:m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 год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Т</m:t>
                                  </m:r>
                                </m:e>
                                <m:sub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ч в год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∆Т</m:t>
                                </m:r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К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358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71,0 %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83589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Стоимость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С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ru-RU" sz="1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 р</m:t>
                                </m:r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С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ru-RU" sz="1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 р</m:t>
                                </m:r>
                              </m:oMath>
                            </m:oMathPara>
                          </a14:m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∆С</m:t>
                                </m:r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К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ru-RU" sz="18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8358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144 375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41 250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103125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71,0 %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Таблица 3">
                <a:extLst>
                  <a:ext uri="{FF2B5EF4-FFF2-40B4-BE49-F238E27FC236}">
                    <a16:creationId xmlns:a16="http://schemas.microsoft.com/office/drawing/2014/main" id="{C44B1B74-936F-4BCE-AF5C-8655B34E183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51326829"/>
                  </p:ext>
                </p:extLst>
              </p:nvPr>
            </p:nvGraphicFramePr>
            <p:xfrm>
              <a:off x="523740" y="2313629"/>
              <a:ext cx="7263888" cy="3759692"/>
            </p:xfrm>
            <a:graphic>
              <a:graphicData uri="http://schemas.openxmlformats.org/drawingml/2006/table">
                <a:tbl>
                  <a:tblPr firstRow="1">
                    <a:tableStyleId>{4C3C2611-4C71-4FC5-86AE-919BDF0F9419}</a:tableStyleId>
                  </a:tblPr>
                  <a:tblGrid>
                    <a:gridCol w="15234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1064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867474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Показатели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Затраты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Абсолютное изменение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Коэффициент изменения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R w="38100">
                          <a:solidFill>
                            <a:srgbClr val="FFFFFF"/>
                          </a:solidFill>
                        </a:lnR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Индекс изменения затрат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>
                          <a:solidFill>
                            <a:srgbClr val="FFFFFF"/>
                          </a:solidFill>
                        </a:lnL>
                        <a:lnT w="12700">
                          <a:miter lim="400000"/>
                        </a:lnT>
                        <a:lnB w="12700">
                          <a:miter lim="400000"/>
                        </a:lnB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6747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Базовый вариант</a:t>
                          </a:r>
                          <a:endParaRPr lang="ru-RU" sz="160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solidFill>
                                <a:schemeClr val="tx1"/>
                              </a:solidFill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Проектный вариант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12700">
                          <a:miter lim="400000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73977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Трудоемкость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374" t="-312632" r="-480368" b="-256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457" t="-312632" r="-325543" b="-256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515" t="-312632" r="-202525" b="-256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497" t="-312632" r="-101508" b="-256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497" t="-312632" r="-1508" b="-256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358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71,0 %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83589">
                    <a:tc rowSpan="2"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Стоимость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374" t="-588750" r="-480368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457" t="-588750" r="-325543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515" t="-588750" r="-2025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497" t="-588750" r="-101508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497" t="-588750" r="-1508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8358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>
                          <a:miter lim="400000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144 375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41 250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103125</a:t>
                          </a:r>
                          <a:endParaRPr lang="ru-RU" sz="160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71,0 %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indent="1397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Gilroy-Light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</a:t>
                          </a:r>
                          <a:endParaRPr lang="ru-RU" sz="1600" dirty="0">
                            <a:effectLst/>
                            <a:latin typeface="Gilroy-Ligh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miter lim="400000"/>
                        </a:lnR>
                        <a:lnT w="38100" cap="flat" cmpd="sng" algn="ctr">
                          <a:solidFill>
                            <a:srgbClr val="B5D8E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D9A2CFC4-9061-4ECD-ADE5-23A098D72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55495"/>
              </p:ext>
            </p:extLst>
          </p:nvPr>
        </p:nvGraphicFramePr>
        <p:xfrm>
          <a:off x="8200183" y="2320557"/>
          <a:ext cx="3570862" cy="386836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3473039327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425653399"/>
                    </a:ext>
                  </a:extLst>
                </a:gridCol>
              </a:tblGrid>
              <a:tr h="9419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39958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41937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в ПФР, ФСС и ФФОМС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005768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 (в т. ч. электроэнергия)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014968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109 536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382986"/>
                  </a:ext>
                </a:extLst>
              </a:tr>
            </a:tbl>
          </a:graphicData>
        </a:graphic>
      </p:graphicFrame>
      <p:sp>
        <p:nvSpPr>
          <p:cNvPr id="21" name="Текст 2">
            <a:extLst>
              <a:ext uri="{FF2B5EF4-FFF2-40B4-BE49-F238E27FC236}">
                <a16:creationId xmlns:a16="http://schemas.microsoft.com/office/drawing/2014/main" id="{6BFD25F9-A933-4E55-880A-688421A1DAED}"/>
              </a:ext>
            </a:extLst>
          </p:cNvPr>
          <p:cNvSpPr txBox="1"/>
          <p:nvPr/>
        </p:nvSpPr>
        <p:spPr>
          <a:xfrm>
            <a:off x="1631046" y="1842620"/>
            <a:ext cx="549704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1" dirty="0">
                <a:effectLst/>
                <a:latin typeface="Gilroy-Light"/>
                <a:ea typeface="Times New Roman" panose="02020603050405020304" pitchFamily="18" charset="0"/>
              </a:rPr>
              <a:t>Показатели эффективности от внедрения проекта</a:t>
            </a:r>
            <a:endParaRPr b="1" dirty="0">
              <a:latin typeface="Gilroy-Ligh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5D236A-32AA-4349-8551-B69F601C4FF4}"/>
              </a:ext>
            </a:extLst>
          </p:cNvPr>
          <p:cNvSpPr txBox="1"/>
          <p:nvPr/>
        </p:nvSpPr>
        <p:spPr>
          <a:xfrm>
            <a:off x="8822483" y="1842616"/>
            <a:ext cx="61468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ilroy-Light"/>
              </a:rPr>
              <a:t>Общий бюджет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0741576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ПРЕДЛОЖЕНИЕ ИНВЕСТОРУ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03422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Мой проект - это не просто набор кода, это символ неукротимого стремления к совершенству и страсти к инновациям. Эта автоматизированная система открывает двери к новым возможностям и уникальным перспективам, вписываясь в современный мир и воплощая в себе потенциал для революционных изменений. Работая с моим проектом, вы познакомитесь с эстетикой превосходства и ощутите силу технологий, способных преобразить нашу жизнь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113623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ПРЕДЛОЖЕНИЕ ИНВЕСТОРУ</a:t>
            </a:r>
            <a:endParaRPr sz="3600" dirty="0"/>
          </a:p>
        </p:txBody>
      </p: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BD884B51-9DA5-4EA2-BAEF-44CC230087B0}"/>
              </a:ext>
            </a:extLst>
          </p:cNvPr>
          <p:cNvSpPr/>
          <p:nvPr/>
        </p:nvSpPr>
        <p:spPr>
          <a:xfrm>
            <a:off x="6529047" y="0"/>
            <a:ext cx="5662953" cy="685387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66CCA981-9480-4D66-9688-0E7AC3C8B474}"/>
              </a:ext>
            </a:extLst>
          </p:cNvPr>
          <p:cNvSpPr/>
          <p:nvPr/>
        </p:nvSpPr>
        <p:spPr>
          <a:xfrm>
            <a:off x="6529047" y="4296228"/>
            <a:ext cx="5700009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Квадрат">
            <a:extLst>
              <a:ext uri="{FF2B5EF4-FFF2-40B4-BE49-F238E27FC236}">
                <a16:creationId xmlns:a16="http://schemas.microsoft.com/office/drawing/2014/main" id="{BD6C8351-C65C-4918-A231-7F5D30BA6A33}"/>
              </a:ext>
            </a:extLst>
          </p:cNvPr>
          <p:cNvSpPr/>
          <p:nvPr/>
        </p:nvSpPr>
        <p:spPr>
          <a:xfrm>
            <a:off x="10560956" y="-41818"/>
            <a:ext cx="1668100" cy="6899817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Квадрат">
            <a:extLst>
              <a:ext uri="{FF2B5EF4-FFF2-40B4-BE49-F238E27FC236}">
                <a16:creationId xmlns:a16="http://schemas.microsoft.com/office/drawing/2014/main" id="{68DC1338-0782-4B92-8386-AB52F0CEC81B}"/>
              </a:ext>
            </a:extLst>
          </p:cNvPr>
          <p:cNvSpPr/>
          <p:nvPr/>
        </p:nvSpPr>
        <p:spPr>
          <a:xfrm>
            <a:off x="6529047" y="-41818"/>
            <a:ext cx="5700009" cy="637244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065CAF-A139-4001-AA0E-210E9CAC0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86" y="84496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5871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7E8F1337-3434-4E4E-86B0-192918576AB2}"/>
              </a:ext>
            </a:extLst>
          </p:cNvPr>
          <p:cNvSpPr/>
          <p:nvPr/>
        </p:nvSpPr>
        <p:spPr>
          <a:xfrm>
            <a:off x="-18521" y="0"/>
            <a:ext cx="12210522" cy="685387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7B46E774-92F7-484D-B504-6BE874F5F480}"/>
              </a:ext>
            </a:extLst>
          </p:cNvPr>
          <p:cNvSpPr/>
          <p:nvPr/>
        </p:nvSpPr>
        <p:spPr>
          <a:xfrm>
            <a:off x="-61367" y="4296228"/>
            <a:ext cx="12290423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Квадрат">
            <a:extLst>
              <a:ext uri="{FF2B5EF4-FFF2-40B4-BE49-F238E27FC236}">
                <a16:creationId xmlns:a16="http://schemas.microsoft.com/office/drawing/2014/main" id="{F28D2C1F-6EF1-4FDE-BEB3-6E0FBF114B56}"/>
              </a:ext>
            </a:extLst>
          </p:cNvPr>
          <p:cNvSpPr/>
          <p:nvPr/>
        </p:nvSpPr>
        <p:spPr>
          <a:xfrm>
            <a:off x="8632280" y="-41818"/>
            <a:ext cx="3596776" cy="6899817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081F14AC-B401-48B8-A356-354329AB0FC6}"/>
              </a:ext>
            </a:extLst>
          </p:cNvPr>
          <p:cNvSpPr/>
          <p:nvPr/>
        </p:nvSpPr>
        <p:spPr>
          <a:xfrm>
            <a:off x="-61367" y="-41818"/>
            <a:ext cx="12290423" cy="637244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91173" y="63556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ВОПРОСЫ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988" y="949375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526618" y="1876078"/>
            <a:ext cx="6518934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6000" dirty="0"/>
              <a:t>ВОПРОСЫ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288470833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870</Words>
  <Application>Microsoft Office PowerPoint</Application>
  <PresentationFormat>Широкоэкранный</PresentationFormat>
  <Paragraphs>115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Dmitry Budoratskiy</cp:lastModifiedBy>
  <cp:revision>59</cp:revision>
  <dcterms:modified xsi:type="dcterms:W3CDTF">2023-10-24T17:36:55Z</dcterms:modified>
</cp:coreProperties>
</file>