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p-plant.ru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093" y="4667535"/>
            <a:ext cx="7633023" cy="5062960"/>
          </a:xfrm>
        </p:spPr>
        <p:txBody>
          <a:bodyPr/>
          <a:lstStyle/>
          <a:p>
            <a:pPr algn="ctr"/>
            <a:r>
              <a:rPr lang="ru-RU" sz="3600" b="1" dirty="0"/>
              <a:t>Изготовление дренажно-щелевых колпачков ВТИ-К из вторичных полимерных материалов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51" y="284371"/>
            <a:ext cx="18383534" cy="911089"/>
          </a:xfrm>
        </p:spPr>
        <p:txBody>
          <a:bodyPr/>
          <a:lstStyle/>
          <a:p>
            <a:r>
              <a:rPr lang="ru-RU" b="1" dirty="0"/>
              <a:t>Экономика замкнутого цикла (циркулярная экономика) переработка вторичных полимерных материалов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8037EF-E339-5DDB-BBC9-7745B7880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39" y="1492371"/>
            <a:ext cx="13223125" cy="984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3200"/>
              <a:t>Дренажно-щелевые колпачки ВТИ-К используются в H- и Na- катионитовых фильтрах для умягчения (снижения жесткости) и осветления воды при водоподготовке (химводоочистке), а так же других сорбционных и адсорбционных аппаратов работающих на сыпучей загрузке. Колпачки препятствуют проникновению гранул ионообменных смол в систему тепловодоснабжения, в процессе фильтрации воды через колонки катионитовых фильтров. В основном используются в ТЭЦ, котельных, водозаборных станциях. 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200" dirty="0"/>
              <a:t>На сегодняшний день мы предлагаем перейти на усиленные колпачки ВТИК, которые могут использоваться при повышенных температурах.</a:t>
            </a:r>
          </a:p>
          <a:p>
            <a:endParaRPr lang="ru-RU" sz="3200" dirty="0"/>
          </a:p>
          <a:p>
            <a:r>
              <a:rPr lang="ru-RU" sz="3200" dirty="0"/>
              <a:t>На рынке таких изделий единицы. Наше конкурентное преимущество, что мы можем производить пресс-формы, производить изделия и имеется своя аттестованная лаборатория, те можно решить задачу в короткие сроки и не искать дополнительных исполнителей</a:t>
            </a:r>
            <a:r>
              <a:rPr lang="ru-RU" dirty="0"/>
              <a:t>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C72105E3-08A5-24C3-77CB-E1869C526A5C}"/>
              </a:ext>
            </a:extLst>
          </p:cNvPr>
          <p:cNvSpPr txBox="1">
            <a:spLocks/>
          </p:cNvSpPr>
          <p:nvPr/>
        </p:nvSpPr>
        <p:spPr>
          <a:xfrm>
            <a:off x="260634" y="1426464"/>
            <a:ext cx="12213272" cy="9628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Фильтры 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ионитные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параллельноточные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ФИПа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) Назначение. Фильтр 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ионитный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параллельноточный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ФИПа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) предназначен для удаления из входящего потока катионов жесткости (Ca2+ и Mg2+) в процессе натрий/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водородкатионирования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, а также сульфатных, хлоридных и нитратных анионов в процессе обессоливания природных вод. Получаемая умягченная или первично обессоленная вода чаще всего используется для подпитки паровых котлов (выработка пара низкого, среднего и высокого давления), водогрейных котлов, теплосетей. В меньшей степени вода после 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ионитной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очистки используется в различных промышленных технологиях.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В качестве фильтрующей загрузки в фильтрах 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ионитных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используются ионообменные материалы естественного и искусственного происхождения: катиониты и аниониты. </a:t>
            </a:r>
            <a:endParaRPr kumimoji="0" lang="en-US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ФИЛЬТРЫ ИОНИТНЫЕ ПАРАЛЛЕЛЬНОТОЧНЫЕ (ФИПА) Фильтры 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ионитные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параллельноточные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ru-RU" sz="2400" b="0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ФИПа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) применяются в схемах умягчения и обессоливания воды на водоподготовительных установках электростанций, промышленных и отопительных котельных.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65719F-273F-F19C-682C-D9773723A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906" y="1597019"/>
            <a:ext cx="7369560" cy="736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44153"/>
            <a:ext cx="9741217" cy="911089"/>
          </a:xfrm>
        </p:spPr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26600" y="1689177"/>
            <a:ext cx="8372243" cy="7554912"/>
          </a:xfrm>
        </p:spPr>
        <p:txBody>
          <a:bodyPr/>
          <a:lstStyle/>
          <a:p>
            <a:r>
              <a:rPr lang="ru-RU" sz="3200" dirty="0"/>
              <a:t>На сегодняшнее время, производимые нами колпачки ВТИК продаем в количестве 100 000 штук в год.</a:t>
            </a:r>
          </a:p>
          <a:p>
            <a:r>
              <a:rPr lang="ru-RU" sz="3200" dirty="0"/>
              <a:t>Имеем контрагентов в количестве более 15 штук.</a:t>
            </a:r>
          </a:p>
          <a:p>
            <a:r>
              <a:rPr lang="ru-RU" sz="3200" dirty="0"/>
              <a:t>Можем продавать изделия как большими партиями, так и маленькими</a:t>
            </a:r>
          </a:p>
          <a:p>
            <a:r>
              <a:rPr lang="ru-RU" sz="3200" dirty="0"/>
              <a:t>В настоящее время, несмотря на присутствие на рынке наличие других предложений (колпачков К-500, ФЭЛ), колпачки ВТИ-К являются одними из самых распространенных. </a:t>
            </a:r>
          </a:p>
          <a:p>
            <a:r>
              <a:rPr lang="ru-RU" sz="3200" dirty="0"/>
              <a:t>В качестве недостатка многие потребители отмечали слабую резьбу полипропиленовой гайки ВТИ-К. При  гидроударе колпачок иногда срывает со штуцера, что приводит к выносу сорбента из фильтра в систему.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F76E0D-EE7F-4939-8174-4D2B8E7D2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4673" y="1555242"/>
            <a:ext cx="6430372" cy="929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/>
              <a:t>Статистика продаж за 2024 г</a:t>
            </a:r>
          </a:p>
          <a:p>
            <a:endParaRPr lang="ru-RU"/>
          </a:p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46628" y="5384800"/>
            <a:ext cx="5065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Прогноз продаж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577087"/>
              </p:ext>
            </p:extLst>
          </p:nvPr>
        </p:nvGraphicFramePr>
        <p:xfrm>
          <a:off x="1382713" y="6259512"/>
          <a:ext cx="17338676" cy="2788920"/>
        </p:xfrm>
        <a:graphic>
          <a:graphicData uri="http://schemas.openxmlformats.org/drawingml/2006/table">
            <a:tbl>
              <a:tblPr>
                <a:tableStyleId>{A88DF0FD-1832-459D-A4AA-4501EE5D750F}</a:tableStyleId>
              </a:tblPr>
              <a:tblGrid>
                <a:gridCol w="2427415">
                  <a:extLst>
                    <a:ext uri="{9D8B030D-6E8A-4147-A177-3AD203B41FA5}">
                      <a16:colId xmlns:a16="http://schemas.microsoft.com/office/drawing/2014/main" val="2518910496"/>
                    </a:ext>
                  </a:extLst>
                </a:gridCol>
                <a:gridCol w="1907254">
                  <a:extLst>
                    <a:ext uri="{9D8B030D-6E8A-4147-A177-3AD203B41FA5}">
                      <a16:colId xmlns:a16="http://schemas.microsoft.com/office/drawing/2014/main" val="2572969364"/>
                    </a:ext>
                  </a:extLst>
                </a:gridCol>
                <a:gridCol w="2080641">
                  <a:extLst>
                    <a:ext uri="{9D8B030D-6E8A-4147-A177-3AD203B41FA5}">
                      <a16:colId xmlns:a16="http://schemas.microsoft.com/office/drawing/2014/main" val="440058769"/>
                    </a:ext>
                  </a:extLst>
                </a:gridCol>
                <a:gridCol w="2254028">
                  <a:extLst>
                    <a:ext uri="{9D8B030D-6E8A-4147-A177-3AD203B41FA5}">
                      <a16:colId xmlns:a16="http://schemas.microsoft.com/office/drawing/2014/main" val="1561173361"/>
                    </a:ext>
                  </a:extLst>
                </a:gridCol>
                <a:gridCol w="2254028">
                  <a:extLst>
                    <a:ext uri="{9D8B030D-6E8A-4147-A177-3AD203B41FA5}">
                      <a16:colId xmlns:a16="http://schemas.microsoft.com/office/drawing/2014/main" val="1374727722"/>
                    </a:ext>
                  </a:extLst>
                </a:gridCol>
                <a:gridCol w="2080641">
                  <a:extLst>
                    <a:ext uri="{9D8B030D-6E8A-4147-A177-3AD203B41FA5}">
                      <a16:colId xmlns:a16="http://schemas.microsoft.com/office/drawing/2014/main" val="2213357779"/>
                    </a:ext>
                  </a:extLst>
                </a:gridCol>
                <a:gridCol w="2254028">
                  <a:extLst>
                    <a:ext uri="{9D8B030D-6E8A-4147-A177-3AD203B41FA5}">
                      <a16:colId xmlns:a16="http://schemas.microsoft.com/office/drawing/2014/main" val="948076598"/>
                    </a:ext>
                  </a:extLst>
                </a:gridCol>
                <a:gridCol w="2080641">
                  <a:extLst>
                    <a:ext uri="{9D8B030D-6E8A-4147-A177-3AD203B41FA5}">
                      <a16:colId xmlns:a16="http://schemas.microsoft.com/office/drawing/2014/main" val="126210597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год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2025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2026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2027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2028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2029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2030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2031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13317801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Объем продаж комплектов (шт.)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50 000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60 000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65 000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65 000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70 000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70 000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75 000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315281337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Цена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40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43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45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50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55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55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1018674061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948757"/>
              </p:ext>
            </p:extLst>
          </p:nvPr>
        </p:nvGraphicFramePr>
        <p:xfrm>
          <a:off x="894588" y="3497644"/>
          <a:ext cx="17338676" cy="1249680"/>
        </p:xfrm>
        <a:graphic>
          <a:graphicData uri="http://schemas.openxmlformats.org/drawingml/2006/table">
            <a:tbl>
              <a:tblPr>
                <a:tableStyleId>{A88DF0FD-1832-459D-A4AA-4501EE5D750F}</a:tableStyleId>
              </a:tblPr>
              <a:tblGrid>
                <a:gridCol w="2462092">
                  <a:extLst>
                    <a:ext uri="{9D8B030D-6E8A-4147-A177-3AD203B41FA5}">
                      <a16:colId xmlns:a16="http://schemas.microsoft.com/office/drawing/2014/main" val="4250057070"/>
                    </a:ext>
                  </a:extLst>
                </a:gridCol>
                <a:gridCol w="1348949">
                  <a:extLst>
                    <a:ext uri="{9D8B030D-6E8A-4147-A177-3AD203B41FA5}">
                      <a16:colId xmlns:a16="http://schemas.microsoft.com/office/drawing/2014/main" val="3686402753"/>
                    </a:ext>
                  </a:extLst>
                </a:gridCol>
                <a:gridCol w="1348949">
                  <a:extLst>
                    <a:ext uri="{9D8B030D-6E8A-4147-A177-3AD203B41FA5}">
                      <a16:colId xmlns:a16="http://schemas.microsoft.com/office/drawing/2014/main" val="2763424028"/>
                    </a:ext>
                  </a:extLst>
                </a:gridCol>
                <a:gridCol w="1269191">
                  <a:extLst>
                    <a:ext uri="{9D8B030D-6E8A-4147-A177-3AD203B41FA5}">
                      <a16:colId xmlns:a16="http://schemas.microsoft.com/office/drawing/2014/main" val="4010347803"/>
                    </a:ext>
                  </a:extLst>
                </a:gridCol>
                <a:gridCol w="1237981">
                  <a:extLst>
                    <a:ext uri="{9D8B030D-6E8A-4147-A177-3AD203B41FA5}">
                      <a16:colId xmlns:a16="http://schemas.microsoft.com/office/drawing/2014/main" val="393074102"/>
                    </a:ext>
                  </a:extLst>
                </a:gridCol>
                <a:gridCol w="1144353">
                  <a:extLst>
                    <a:ext uri="{9D8B030D-6E8A-4147-A177-3AD203B41FA5}">
                      <a16:colId xmlns:a16="http://schemas.microsoft.com/office/drawing/2014/main" val="2365002864"/>
                    </a:ext>
                  </a:extLst>
                </a:gridCol>
                <a:gridCol w="1352417">
                  <a:extLst>
                    <a:ext uri="{9D8B030D-6E8A-4147-A177-3AD203B41FA5}">
                      <a16:colId xmlns:a16="http://schemas.microsoft.com/office/drawing/2014/main" val="2691917346"/>
                    </a:ext>
                  </a:extLst>
                </a:gridCol>
                <a:gridCol w="1335078">
                  <a:extLst>
                    <a:ext uri="{9D8B030D-6E8A-4147-A177-3AD203B41FA5}">
                      <a16:colId xmlns:a16="http://schemas.microsoft.com/office/drawing/2014/main" val="289083676"/>
                    </a:ext>
                  </a:extLst>
                </a:gridCol>
                <a:gridCol w="1144353">
                  <a:extLst>
                    <a:ext uri="{9D8B030D-6E8A-4147-A177-3AD203B41FA5}">
                      <a16:colId xmlns:a16="http://schemas.microsoft.com/office/drawing/2014/main" val="4132974255"/>
                    </a:ext>
                  </a:extLst>
                </a:gridCol>
                <a:gridCol w="1293465">
                  <a:extLst>
                    <a:ext uri="{9D8B030D-6E8A-4147-A177-3AD203B41FA5}">
                      <a16:colId xmlns:a16="http://schemas.microsoft.com/office/drawing/2014/main" val="958461576"/>
                    </a:ext>
                  </a:extLst>
                </a:gridCol>
                <a:gridCol w="1140885">
                  <a:extLst>
                    <a:ext uri="{9D8B030D-6E8A-4147-A177-3AD203B41FA5}">
                      <a16:colId xmlns:a16="http://schemas.microsoft.com/office/drawing/2014/main" val="2945664687"/>
                    </a:ext>
                  </a:extLst>
                </a:gridCol>
                <a:gridCol w="1133949">
                  <a:extLst>
                    <a:ext uri="{9D8B030D-6E8A-4147-A177-3AD203B41FA5}">
                      <a16:colId xmlns:a16="http://schemas.microsoft.com/office/drawing/2014/main" val="3805608863"/>
                    </a:ext>
                  </a:extLst>
                </a:gridCol>
                <a:gridCol w="1127014">
                  <a:extLst>
                    <a:ext uri="{9D8B030D-6E8A-4147-A177-3AD203B41FA5}">
                      <a16:colId xmlns:a16="http://schemas.microsoft.com/office/drawing/2014/main" val="3787321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Янв.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Февр.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Март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Апр.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Май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Июнь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Июль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Авг.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Сент.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Окт.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Ноя.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Дек.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308512336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Объем продаж комплектов (шт.)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8 000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8 000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5 000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2 000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2 000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424821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4117950" cy="7554912"/>
          </a:xfrm>
        </p:spPr>
        <p:txBody>
          <a:bodyPr/>
          <a:lstStyle/>
          <a:p>
            <a:pPr algn="just"/>
            <a:r>
              <a:rPr lang="ru-RU" sz="4000" dirty="0"/>
              <a:t>Производим данное изделие с 1970 года. Имеем собственное производство с ТПА и технологической оснасткой. </a:t>
            </a:r>
          </a:p>
          <a:p>
            <a:pPr algn="just"/>
            <a:r>
              <a:rPr lang="ru-RU" sz="4000" dirty="0"/>
              <a:t>Технологический процесс описан бизнес-процессами, все процессы сопровождаются документами СМК. </a:t>
            </a:r>
          </a:p>
          <a:p>
            <a:pPr algn="just"/>
            <a:r>
              <a:rPr lang="ru-RU" sz="4000" dirty="0"/>
              <a:t>Персонал, задействованный в производстве изделий имеет свидетельства о подтверждении квалификации.</a:t>
            </a:r>
          </a:p>
          <a:p>
            <a:pPr algn="just"/>
            <a:endParaRPr lang="ru-RU" sz="4000" dirty="0"/>
          </a:p>
          <a:p>
            <a:pPr algn="just"/>
            <a:r>
              <a:rPr lang="ru-RU" sz="4000" dirty="0"/>
              <a:t>На сегодняшний день имеем более 15 клиентов.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B92FA0-6ED9-DB83-123F-726537A89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6836" y="1589089"/>
            <a:ext cx="3482676" cy="893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15473" y="112242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6262" y="7896848"/>
            <a:ext cx="4134612" cy="2103120"/>
          </a:xfrm>
        </p:spPr>
        <p:txBody>
          <a:bodyPr/>
          <a:lstStyle/>
          <a:p>
            <a:r>
              <a:rPr lang="ru-RU" dirty="0"/>
              <a:t>Опыт работы более 40 лет в инструментальном производстве. Проектирование и изготовление пресс-форм и инструмента. Разработка технологических регламентов для инструментального производства.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4C87AB-9B50-65B1-52A3-72BD417704A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75" b="75"/>
          <a:stretch>
            <a:fillRect/>
          </a:stretch>
        </p:blipFill>
        <p:spPr>
          <a:xfrm>
            <a:off x="1868048" y="3961603"/>
            <a:ext cx="2139950" cy="2141538"/>
          </a:xfrm>
          <a:prstGeom prst="rect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Руководитель инструментального производства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Опыт работы более 25 лет. Руководитель </a:t>
            </a:r>
            <a:r>
              <a:rPr lang="ru-RU" dirty="0" err="1"/>
              <a:t>термопластового</a:t>
            </a:r>
            <a:r>
              <a:rPr lang="ru-RU" dirty="0"/>
              <a:t>, фторопластового и инструментального производства. Опыт и реализация проектов от идеи до серии. Руководитель Учебного центра – подготовка специалистов в полимерной промышленности.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F88B2C-9D11-A007-A0F9-A265FA19631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1673" b="1673"/>
          <a:stretch>
            <a:fillRect/>
          </a:stretch>
        </p:blipFill>
        <p:spPr>
          <a:xfrm>
            <a:off x="6532000" y="3922596"/>
            <a:ext cx="2139950" cy="2141538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Директор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Опыт работы более 10 лет в полимерной промышленности (запуск, отработка технологии, запуск в серию). Специалист по запуску пресс-форм и оборудования. Запуск новых пресс-форм. Разработка технологических регламентов и технологических карт.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C1A450-9383-9FFE-962E-A3655587CA1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t="3727" b="3727"/>
          <a:stretch>
            <a:fillRect/>
          </a:stretch>
        </p:blipFill>
        <p:spPr>
          <a:xfrm>
            <a:off x="11369697" y="3909612"/>
            <a:ext cx="2139950" cy="2141538"/>
          </a:xfrm>
          <a:prstGeom prst="rect">
            <a:avLst/>
          </a:prstGeo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Технолог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Опыт работы 15 лет.</a:t>
            </a:r>
          </a:p>
          <a:p>
            <a:r>
              <a:rPr lang="ru-RU" dirty="0"/>
              <a:t>Разработка технологической документации, документов СМК, проведение испытаний 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5782782" y="3961603"/>
            <a:ext cx="2139950" cy="2141538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/>
              <a:t>Директор по науке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4463" y="1426463"/>
            <a:ext cx="17481902" cy="871382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ru-RU" sz="3200" dirty="0"/>
              <a:t>Нам необходимы дополнительные инвестиции для производства новой технологической оснастки под изготовление усиленного колпачка ВТИК. </a:t>
            </a:r>
            <a:endParaRPr lang="en-US" sz="3200" dirty="0"/>
          </a:p>
          <a:p>
            <a:pPr algn="just">
              <a:lnSpc>
                <a:spcPct val="150000"/>
              </a:lnSpc>
            </a:pPr>
            <a:r>
              <a:rPr lang="ru-RU" sz="3200" dirty="0"/>
              <a:t>В настоящее время производятся ВТИ-К на 2-х пресс-формах : ПФ «Колпачок ВТИК-К» - 1 </a:t>
            </a:r>
            <a:r>
              <a:rPr lang="ru-RU" sz="3200" dirty="0" err="1"/>
              <a:t>гн</a:t>
            </a:r>
            <a:r>
              <a:rPr lang="ru-RU" sz="3200" dirty="0"/>
              <a:t>.; ПФ «Переходник» – 3 </a:t>
            </a:r>
            <a:r>
              <a:rPr lang="ru-RU" sz="3200" dirty="0" err="1"/>
              <a:t>гн</a:t>
            </a:r>
            <a:r>
              <a:rPr lang="ru-RU" sz="3200" dirty="0"/>
              <a:t>. Производительность 2-х ТПА – 21 тыс. комплектов в месяц. </a:t>
            </a:r>
          </a:p>
          <a:p>
            <a:pPr algn="just">
              <a:lnSpc>
                <a:spcPct val="150000"/>
              </a:lnSpc>
            </a:pPr>
            <a:r>
              <a:rPr lang="ru-RU" sz="3200" dirty="0"/>
              <a:t>Необходим гарантированный запас на складе (сезонность) -20 тыс. комплектов        ВТИ-К.</a:t>
            </a:r>
          </a:p>
          <a:p>
            <a:pPr algn="just">
              <a:lnSpc>
                <a:spcPct val="150000"/>
              </a:lnSpc>
            </a:pPr>
            <a:r>
              <a:rPr lang="ru-RU" sz="3200" dirty="0"/>
              <a:t>Комплект из двух пресс-форм (колпачок и переходник) = </a:t>
            </a:r>
          </a:p>
          <a:p>
            <a:pPr algn="just">
              <a:lnSpc>
                <a:spcPct val="150000"/>
              </a:lnSpc>
            </a:pPr>
            <a:r>
              <a:rPr lang="ru-RU" sz="3200" dirty="0"/>
              <a:t> 1 350 000 + 1 560 000=3 000 000 руб. с НДС.</a:t>
            </a:r>
          </a:p>
          <a:p>
            <a:pPr algn="just">
              <a:lnSpc>
                <a:spcPct val="150000"/>
              </a:lnSpc>
            </a:pPr>
            <a:r>
              <a:rPr lang="ru-RU" sz="3200" dirty="0"/>
              <a:t> Срок изготовления ориентировочно 4 мес. </a:t>
            </a:r>
          </a:p>
          <a:p>
            <a:pPr algn="just">
              <a:lnSpc>
                <a:spcPct val="150000"/>
              </a:lnSpc>
            </a:pPr>
            <a:r>
              <a:rPr lang="ru-RU" sz="3200" dirty="0"/>
              <a:t> Пресс-формы относятся к высокой группе </a:t>
            </a:r>
          </a:p>
          <a:p>
            <a:pPr algn="just">
              <a:lnSpc>
                <a:spcPct val="150000"/>
              </a:lnSpc>
            </a:pPr>
            <a:r>
              <a:rPr lang="ru-RU" sz="3200" dirty="0"/>
              <a:t> сложности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60089B-9DC4-1470-D348-C67BC67B8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8445" y="6271999"/>
            <a:ext cx="7047634" cy="448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http://www.kp-plant.ru/</a:t>
            </a:r>
            <a:r>
              <a:rPr lang="en-US" sz="2800" dirty="0"/>
              <a:t>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921) 319-06-40</a:t>
            </a: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Parf_or@mail.ru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dae585fd-f7dc-4d5a-b1b8-e5742ef77c8f"/>
    <ds:schemaRef ds:uri="http://purl.org/dc/elements/1.1/"/>
    <ds:schemaRef ds:uri="http://schemas.microsoft.com/office/2006/metadata/properties"/>
    <ds:schemaRef ds:uri="f3f21cfc-4d3e-42b1-8a95-d7209818f9d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4209</TotalTime>
  <Words>821</Words>
  <Application>Microsoft Office PowerPoint</Application>
  <PresentationFormat>Произвольный</PresentationFormat>
  <Paragraphs>107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ОБЛОЖКИ</vt:lpstr>
      <vt:lpstr>РАЗДЕЛИТЕЛИ</vt:lpstr>
      <vt:lpstr>Презентация PowerPoint</vt:lpstr>
      <vt:lpstr>Экономика замкнутого цикла (циркулярная экономика) переработка вторичных полимерных материалов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soft komplast</cp:lastModifiedBy>
  <cp:revision>221</cp:revision>
  <dcterms:created xsi:type="dcterms:W3CDTF">2021-03-01T12:07:13Z</dcterms:created>
  <dcterms:modified xsi:type="dcterms:W3CDTF">2025-03-20T12:15:33Z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