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21" r:id="rId9"/>
    <p:sldId id="264" r:id="rId10"/>
    <p:sldId id="265" r:id="rId11"/>
    <p:sldId id="324" r:id="rId12"/>
    <p:sldId id="270" r:id="rId13"/>
    <p:sldId id="268" r:id="rId14"/>
    <p:sldId id="326" r:id="rId15"/>
    <p:sldId id="267" r:id="rId16"/>
    <p:sldId id="323" r:id="rId17"/>
    <p:sldId id="327" r:id="rId18"/>
    <p:sldId id="288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8" y="16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Ричард Ленин" userId="7076a7ecbe7785d0" providerId="LiveId" clId="{AE6E31BF-B834-4F0A-8FDB-8EB38B201A4D}"/>
    <pc:docChg chg="custSel modSld">
      <pc:chgData name="Ричард Ленин" userId="7076a7ecbe7785d0" providerId="LiveId" clId="{AE6E31BF-B834-4F0A-8FDB-8EB38B201A4D}" dt="2023-12-05T05:30:37.310" v="155" actId="1076"/>
      <pc:docMkLst>
        <pc:docMk/>
      </pc:docMkLst>
      <pc:sldChg chg="modSp mod">
        <pc:chgData name="Ричард Ленин" userId="7076a7ecbe7785d0" providerId="LiveId" clId="{AE6E31BF-B834-4F0A-8FDB-8EB38B201A4D}" dt="2023-11-21T18:23:15.583" v="2" actId="27636"/>
        <pc:sldMkLst>
          <pc:docMk/>
          <pc:sldMk cId="0" sldId="257"/>
        </pc:sldMkLst>
        <pc:spChg chg="mod">
          <ac:chgData name="Ричард Ленин" userId="7076a7ecbe7785d0" providerId="LiveId" clId="{AE6E31BF-B834-4F0A-8FDB-8EB38B201A4D}" dt="2023-11-21T18:23:15.583" v="2" actId="27636"/>
          <ac:spMkLst>
            <pc:docMk/>
            <pc:sldMk cId="0" sldId="257"/>
            <ac:spMk id="61" creationId="{00000000-0000-0000-0000-000000000000}"/>
          </ac:spMkLst>
        </pc:spChg>
      </pc:sldChg>
      <pc:sldChg chg="modSp mod">
        <pc:chgData name="Ричард Ленин" userId="7076a7ecbe7785d0" providerId="LiveId" clId="{AE6E31BF-B834-4F0A-8FDB-8EB38B201A4D}" dt="2023-11-21T18:23:15.589" v="3" actId="27636"/>
        <pc:sldMkLst>
          <pc:docMk/>
          <pc:sldMk cId="0" sldId="260"/>
        </pc:sldMkLst>
        <pc:spChg chg="mod">
          <ac:chgData name="Ричард Ленин" userId="7076a7ecbe7785d0" providerId="LiveId" clId="{AE6E31BF-B834-4F0A-8FDB-8EB38B201A4D}" dt="2023-11-21T18:23:15.589" v="3" actId="27636"/>
          <ac:spMkLst>
            <pc:docMk/>
            <pc:sldMk cId="0" sldId="260"/>
            <ac:spMk id="82" creationId="{00000000-0000-0000-0000-000000000000}"/>
          </ac:spMkLst>
        </pc:spChg>
      </pc:sldChg>
      <pc:sldChg chg="addSp delSp modSp mod">
        <pc:chgData name="Ричард Ленин" userId="7076a7ecbe7785d0" providerId="LiveId" clId="{AE6E31BF-B834-4F0A-8FDB-8EB38B201A4D}" dt="2023-11-21T18:23:35.731" v="13" actId="1076"/>
        <pc:sldMkLst>
          <pc:docMk/>
          <pc:sldMk cId="0" sldId="261"/>
        </pc:sldMkLst>
        <pc:picChg chg="mod">
          <ac:chgData name="Ричард Ленин" userId="7076a7ecbe7785d0" providerId="LiveId" clId="{AE6E31BF-B834-4F0A-8FDB-8EB38B201A4D}" dt="2023-11-21T18:23:35.731" v="13" actId="1076"/>
          <ac:picMkLst>
            <pc:docMk/>
            <pc:sldMk cId="0" sldId="261"/>
            <ac:picMk id="2" creationId="{A8BBBF32-A7E2-4B0C-90EE-FD6D9580069D}"/>
          </ac:picMkLst>
        </pc:picChg>
        <pc:picChg chg="add mod">
          <ac:chgData name="Ричард Ленин" userId="7076a7ecbe7785d0" providerId="LiveId" clId="{AE6E31BF-B834-4F0A-8FDB-8EB38B201A4D}" dt="2023-11-21T18:23:31.833" v="12" actId="1076"/>
          <ac:picMkLst>
            <pc:docMk/>
            <pc:sldMk cId="0" sldId="261"/>
            <ac:picMk id="3" creationId="{9F770FF8-8CB6-4D23-846F-FF9A3578EA6F}"/>
          </ac:picMkLst>
        </pc:picChg>
        <pc:picChg chg="del mod">
          <ac:chgData name="Ричард Ленин" userId="7076a7ecbe7785d0" providerId="LiveId" clId="{AE6E31BF-B834-4F0A-8FDB-8EB38B201A4D}" dt="2023-11-21T18:23:19.130" v="6" actId="478"/>
          <ac:picMkLst>
            <pc:docMk/>
            <pc:sldMk cId="0" sldId="261"/>
            <ac:picMk id="5" creationId="{96A1FCF6-1136-47F5-BB2D-353A1A4B7A86}"/>
          </ac:picMkLst>
        </pc:picChg>
      </pc:sldChg>
      <pc:sldChg chg="modSp mod">
        <pc:chgData name="Ричард Ленин" userId="7076a7ecbe7785d0" providerId="LiveId" clId="{AE6E31BF-B834-4F0A-8FDB-8EB38B201A4D}" dt="2023-12-04T05:01:59.494" v="48" actId="14734"/>
        <pc:sldMkLst>
          <pc:docMk/>
          <pc:sldMk cId="3572938164" sldId="264"/>
        </pc:sldMkLst>
        <pc:graphicFrameChg chg="modGraphic">
          <ac:chgData name="Ричард Ленин" userId="7076a7ecbe7785d0" providerId="LiveId" clId="{AE6E31BF-B834-4F0A-8FDB-8EB38B201A4D}" dt="2023-12-04T05:01:59.494" v="48" actId="14734"/>
          <ac:graphicFrameMkLst>
            <pc:docMk/>
            <pc:sldMk cId="3572938164" sldId="264"/>
            <ac:graphicFrameMk id="22" creationId="{00000000-0000-0000-0000-000000000000}"/>
          </ac:graphicFrameMkLst>
        </pc:graphicFrameChg>
      </pc:sldChg>
      <pc:sldChg chg="addSp modSp mod">
        <pc:chgData name="Ричард Ленин" userId="7076a7ecbe7785d0" providerId="LiveId" clId="{AE6E31BF-B834-4F0A-8FDB-8EB38B201A4D}" dt="2023-11-21T18:24:22.580" v="44" actId="1076"/>
        <pc:sldMkLst>
          <pc:docMk/>
          <pc:sldMk cId="0" sldId="288"/>
        </pc:sldMkLst>
        <pc:spChg chg="add mod">
          <ac:chgData name="Ричард Ленин" userId="7076a7ecbe7785d0" providerId="LiveId" clId="{AE6E31BF-B834-4F0A-8FDB-8EB38B201A4D}" dt="2023-11-21T18:24:19.221" v="43" actId="1076"/>
          <ac:spMkLst>
            <pc:docMk/>
            <pc:sldMk cId="0" sldId="288"/>
            <ac:spMk id="12" creationId="{F775F3DC-5C81-4BD5-BAE2-F8326AC68970}"/>
          </ac:spMkLst>
        </pc:spChg>
        <pc:picChg chg="mod">
          <ac:chgData name="Ричард Ленин" userId="7076a7ecbe7785d0" providerId="LiveId" clId="{AE6E31BF-B834-4F0A-8FDB-8EB38B201A4D}" dt="2023-11-21T18:24:22.580" v="44" actId="1076"/>
          <ac:picMkLst>
            <pc:docMk/>
            <pc:sldMk cId="0" sldId="288"/>
            <ac:picMk id="5" creationId="{16456A10-F1BD-4A17-BB67-22BF3DE17CE4}"/>
          </ac:picMkLst>
        </pc:picChg>
      </pc:sldChg>
      <pc:sldChg chg="addSp delSp modSp mod">
        <pc:chgData name="Ричард Ленин" userId="7076a7ecbe7785d0" providerId="LiveId" clId="{AE6E31BF-B834-4F0A-8FDB-8EB38B201A4D}" dt="2023-12-05T05:30:37.310" v="155" actId="1076"/>
        <pc:sldMkLst>
          <pc:docMk/>
          <pc:sldMk cId="2117064598" sldId="327"/>
        </pc:sldMkLst>
        <pc:spChg chg="mod">
          <ac:chgData name="Ричард Ленин" userId="7076a7ecbe7785d0" providerId="LiveId" clId="{AE6E31BF-B834-4F0A-8FDB-8EB38B201A4D}" dt="2023-12-05T05:26:21.933" v="135" actId="1076"/>
          <ac:spMkLst>
            <pc:docMk/>
            <pc:sldMk cId="2117064598" sldId="327"/>
            <ac:spMk id="5" creationId="{6E1A0A76-A5B8-4ED2-A91F-6B85A8AB67F1}"/>
          </ac:spMkLst>
        </pc:spChg>
        <pc:spChg chg="mod">
          <ac:chgData name="Ричард Ленин" userId="7076a7ecbe7785d0" providerId="LiveId" clId="{AE6E31BF-B834-4F0A-8FDB-8EB38B201A4D}" dt="2023-12-05T05:26:21.933" v="135" actId="1076"/>
          <ac:spMkLst>
            <pc:docMk/>
            <pc:sldMk cId="2117064598" sldId="327"/>
            <ac:spMk id="6" creationId="{DF00EAB2-F670-4DD5-BD9C-D2FA433ED727}"/>
          </ac:spMkLst>
        </pc:spChg>
        <pc:spChg chg="mod">
          <ac:chgData name="Ричард Ленин" userId="7076a7ecbe7785d0" providerId="LiveId" clId="{AE6E31BF-B834-4F0A-8FDB-8EB38B201A4D}" dt="2023-12-05T05:26:21.933" v="135" actId="1076"/>
          <ac:spMkLst>
            <pc:docMk/>
            <pc:sldMk cId="2117064598" sldId="327"/>
            <ac:spMk id="7" creationId="{8C930AE1-DAF5-4EF4-9B51-3BB86BDB12F3}"/>
          </ac:spMkLst>
        </pc:spChg>
        <pc:picChg chg="del mod">
          <ac:chgData name="Ричард Ленин" userId="7076a7ecbe7785d0" providerId="LiveId" clId="{AE6E31BF-B834-4F0A-8FDB-8EB38B201A4D}" dt="2023-12-05T05:26:25.052" v="136" actId="478"/>
          <ac:picMkLst>
            <pc:docMk/>
            <pc:sldMk cId="2117064598" sldId="327"/>
            <ac:picMk id="10" creationId="{FD7401A2-F15D-4FA2-9872-172BD8DFFFD7}"/>
          </ac:picMkLst>
        </pc:picChg>
        <pc:picChg chg="del mod">
          <ac:chgData name="Ричард Ленин" userId="7076a7ecbe7785d0" providerId="LiveId" clId="{AE6E31BF-B834-4F0A-8FDB-8EB38B201A4D}" dt="2023-12-05T05:26:26.746" v="138" actId="478"/>
          <ac:picMkLst>
            <pc:docMk/>
            <pc:sldMk cId="2117064598" sldId="327"/>
            <ac:picMk id="11" creationId="{0416A744-2390-4CA4-AC7B-D4196E56EDFF}"/>
          </ac:picMkLst>
        </pc:picChg>
        <pc:picChg chg="del mod">
          <ac:chgData name="Ричард Ленин" userId="7076a7ecbe7785d0" providerId="LiveId" clId="{AE6E31BF-B834-4F0A-8FDB-8EB38B201A4D}" dt="2023-12-05T05:26:25.921" v="137" actId="478"/>
          <ac:picMkLst>
            <pc:docMk/>
            <pc:sldMk cId="2117064598" sldId="327"/>
            <ac:picMk id="12" creationId="{4904695E-AFA1-446D-8172-ADED37E2FBFD}"/>
          </ac:picMkLst>
        </pc:picChg>
        <pc:picChg chg="add mod">
          <ac:chgData name="Ричард Ленин" userId="7076a7ecbe7785d0" providerId="LiveId" clId="{AE6E31BF-B834-4F0A-8FDB-8EB38B201A4D}" dt="2023-12-05T05:29:27.268" v="143" actId="1076"/>
          <ac:picMkLst>
            <pc:docMk/>
            <pc:sldMk cId="2117064598" sldId="327"/>
            <ac:picMk id="1026" creationId="{CDE86A06-1761-40EA-B642-11478686E631}"/>
          </ac:picMkLst>
        </pc:picChg>
        <pc:picChg chg="add mod">
          <ac:chgData name="Ричард Ленин" userId="7076a7ecbe7785d0" providerId="LiveId" clId="{AE6E31BF-B834-4F0A-8FDB-8EB38B201A4D}" dt="2023-12-05T05:29:50.427" v="148" actId="1076"/>
          <ac:picMkLst>
            <pc:docMk/>
            <pc:sldMk cId="2117064598" sldId="327"/>
            <ac:picMk id="1028" creationId="{87E85E53-7466-4D3D-8445-47CCF4D894C3}"/>
          </ac:picMkLst>
        </pc:picChg>
        <pc:picChg chg="add mod">
          <ac:chgData name="Ричард Ленин" userId="7076a7ecbe7785d0" providerId="LiveId" clId="{AE6E31BF-B834-4F0A-8FDB-8EB38B201A4D}" dt="2023-12-05T05:30:37.310" v="155" actId="1076"/>
          <ac:picMkLst>
            <pc:docMk/>
            <pc:sldMk cId="2117064598" sldId="327"/>
            <ac:picMk id="1030" creationId="{77EA19B5-4BE0-4948-8476-2DAA032520D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F3436-74BD-43CF-911D-EAAB120A569D}" type="doc">
      <dgm:prSet loTypeId="urn:microsoft.com/office/officeart/2005/8/layout/matrix2" loCatId="matrix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46730E3-2FA2-4CB5-984D-AA7E73F182DF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200" b="1" i="0" u="none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Товарная стратегия</a:t>
          </a:r>
          <a:endParaRPr lang="ru-RU" sz="1200" b="0" i="0" u="none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Продукт будет совершенствоваться на постоянной основе по отзывам потребителей.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Планируется расширение базы данных для целевых сегментов.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297B21-A4FD-4D85-8CA6-5B4784915AE5}" type="parTrans" cxnId="{DC343001-5D4E-40C3-B3EB-275799340BC4}">
      <dgm:prSet/>
      <dgm:spPr/>
      <dgm:t>
        <a:bodyPr/>
        <a:lstStyle/>
        <a:p>
          <a:endParaRPr lang="ru-RU"/>
        </a:p>
      </dgm:t>
    </dgm:pt>
    <dgm:pt modelId="{68518F50-80B3-4575-BF96-58349DA510AC}" type="sibTrans" cxnId="{DC343001-5D4E-40C3-B3EB-275799340BC4}">
      <dgm:prSet/>
      <dgm:spPr/>
      <dgm:t>
        <a:bodyPr/>
        <a:lstStyle/>
        <a:p>
          <a:endParaRPr lang="ru-RU"/>
        </a:p>
      </dgm:t>
    </dgm:pt>
    <dgm:pt modelId="{9499251A-B129-4D76-8FF5-FF8AC424931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200" b="1" i="0" u="none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Ценовая стратегия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Цена установлена с учетом среднерыночной цены.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Будет разработана программа лояльности для постоянных и оптовых клиентов.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782B5A-6619-4DB9-AA79-89436826C161}" type="parTrans" cxnId="{22349474-F9A3-46B5-BFB7-2A44A618ED57}">
      <dgm:prSet/>
      <dgm:spPr/>
      <dgm:t>
        <a:bodyPr/>
        <a:lstStyle/>
        <a:p>
          <a:endParaRPr lang="ru-RU"/>
        </a:p>
      </dgm:t>
    </dgm:pt>
    <dgm:pt modelId="{C7614B3E-714B-4F50-89CB-E80222731124}" type="sibTrans" cxnId="{22349474-F9A3-46B5-BFB7-2A44A618ED57}">
      <dgm:prSet/>
      <dgm:spPr/>
      <dgm:t>
        <a:bodyPr/>
        <a:lstStyle/>
        <a:p>
          <a:endParaRPr lang="ru-RU"/>
        </a:p>
      </dgm:t>
    </dgm:pt>
    <dgm:pt modelId="{024EC282-3006-40DB-95DB-043DADC618EE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200" b="1" i="0" u="none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Стратегия распределения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Рассылка коммерческих предложений.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Участие в выставках.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Продвижение в социальных сетях</a:t>
          </a:r>
          <a:r>
            <a:rPr lang="ru-RU" sz="14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377EF0-8483-4948-B904-D9FE4D4CFA07}" type="parTrans" cxnId="{0BF81716-6CDC-4740-BD1E-8ECE12AEFBEB}">
      <dgm:prSet/>
      <dgm:spPr/>
      <dgm:t>
        <a:bodyPr/>
        <a:lstStyle/>
        <a:p>
          <a:endParaRPr lang="ru-RU"/>
        </a:p>
      </dgm:t>
    </dgm:pt>
    <dgm:pt modelId="{012DFB4E-8A88-4285-924A-1CE851A9CDC4}" type="sibTrans" cxnId="{0BF81716-6CDC-4740-BD1E-8ECE12AEFBEB}">
      <dgm:prSet/>
      <dgm:spPr/>
      <dgm:t>
        <a:bodyPr/>
        <a:lstStyle/>
        <a:p>
          <a:endParaRPr lang="ru-RU"/>
        </a:p>
      </dgm:t>
    </dgm:pt>
    <dgm:pt modelId="{2681008B-3A96-47D5-BCC3-4A8CDAEFCC9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200" b="1" i="0" u="none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Стратегия продвижения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Прямые продажи по договору.</a:t>
          </a:r>
        </a:p>
        <a:p>
          <a:pPr rtl="0">
            <a:lnSpc>
              <a:spcPct val="100000"/>
            </a:lnSpc>
            <a:spcAft>
              <a:spcPts val="600"/>
            </a:spcAft>
          </a:pPr>
          <a:r>
            <a:rPr lang="ru-RU" sz="12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Подписки на программное обеспечение.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28D02B-9B95-4008-9278-7FCF899219AE}" type="parTrans" cxnId="{664D9C4A-0971-49A3-988C-1FD3E67E47EA}">
      <dgm:prSet/>
      <dgm:spPr/>
      <dgm:t>
        <a:bodyPr/>
        <a:lstStyle/>
        <a:p>
          <a:endParaRPr lang="ru-RU"/>
        </a:p>
      </dgm:t>
    </dgm:pt>
    <dgm:pt modelId="{597B5F37-C590-4F14-A77A-E0DCAD52821F}" type="sibTrans" cxnId="{664D9C4A-0971-49A3-988C-1FD3E67E47EA}">
      <dgm:prSet/>
      <dgm:spPr/>
      <dgm:t>
        <a:bodyPr/>
        <a:lstStyle/>
        <a:p>
          <a:endParaRPr lang="ru-RU"/>
        </a:p>
      </dgm:t>
    </dgm:pt>
    <dgm:pt modelId="{3D1D0427-5013-4A4A-AA7F-5EC111610D9B}" type="pres">
      <dgm:prSet presAssocID="{E13F3436-74BD-43CF-911D-EAAB120A569D}" presName="matrix" presStyleCnt="0">
        <dgm:presLayoutVars>
          <dgm:chMax val="1"/>
          <dgm:dir/>
          <dgm:resizeHandles val="exact"/>
        </dgm:presLayoutVars>
      </dgm:prSet>
      <dgm:spPr/>
    </dgm:pt>
    <dgm:pt modelId="{092191E2-BDA3-4542-A5FF-19FA161BDA64}" type="pres">
      <dgm:prSet presAssocID="{E13F3436-74BD-43CF-911D-EAAB120A569D}" presName="axisShape" presStyleLbl="bgShp" presStyleIdx="0" presStyleCnt="1"/>
      <dgm:spPr/>
    </dgm:pt>
    <dgm:pt modelId="{CAADC293-4302-48E6-B99D-AEF3C4C26264}" type="pres">
      <dgm:prSet presAssocID="{E13F3436-74BD-43CF-911D-EAAB120A569D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40090D5-ABB1-4083-87DD-21775AB5772A}" type="pres">
      <dgm:prSet presAssocID="{E13F3436-74BD-43CF-911D-EAAB120A569D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6361482-7F4E-45A2-B5F7-DB3C621E4996}" type="pres">
      <dgm:prSet presAssocID="{E13F3436-74BD-43CF-911D-EAAB120A569D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BD9D94F-D725-49AA-A6A8-46F3AABB6F13}" type="pres">
      <dgm:prSet presAssocID="{E13F3436-74BD-43CF-911D-EAAB120A569D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C343001-5D4E-40C3-B3EB-275799340BC4}" srcId="{E13F3436-74BD-43CF-911D-EAAB120A569D}" destId="{646730E3-2FA2-4CB5-984D-AA7E73F182DF}" srcOrd="0" destOrd="0" parTransId="{C0297B21-A4FD-4D85-8CA6-5B4784915AE5}" sibTransId="{68518F50-80B3-4575-BF96-58349DA510AC}"/>
    <dgm:cxn modelId="{A4964013-67DD-47E9-BD35-5A8D57B6AF2E}" type="presOf" srcId="{024EC282-3006-40DB-95DB-043DADC618EE}" destId="{F6361482-7F4E-45A2-B5F7-DB3C621E4996}" srcOrd="0" destOrd="0" presId="urn:microsoft.com/office/officeart/2005/8/layout/matrix2"/>
    <dgm:cxn modelId="{0BF81716-6CDC-4740-BD1E-8ECE12AEFBEB}" srcId="{E13F3436-74BD-43CF-911D-EAAB120A569D}" destId="{024EC282-3006-40DB-95DB-043DADC618EE}" srcOrd="2" destOrd="0" parTransId="{35377EF0-8483-4948-B904-D9FE4D4CFA07}" sibTransId="{012DFB4E-8A88-4285-924A-1CE851A9CDC4}"/>
    <dgm:cxn modelId="{1947112C-82A5-4783-827A-C8B0EB5FA5EF}" type="presOf" srcId="{E13F3436-74BD-43CF-911D-EAAB120A569D}" destId="{3D1D0427-5013-4A4A-AA7F-5EC111610D9B}" srcOrd="0" destOrd="0" presId="urn:microsoft.com/office/officeart/2005/8/layout/matrix2"/>
    <dgm:cxn modelId="{6A234C32-A66F-45EE-92DB-1DA489958EC3}" type="presOf" srcId="{9499251A-B129-4D76-8FF5-FF8AC4249314}" destId="{340090D5-ABB1-4083-87DD-21775AB5772A}" srcOrd="0" destOrd="0" presId="urn:microsoft.com/office/officeart/2005/8/layout/matrix2"/>
    <dgm:cxn modelId="{664D9C4A-0971-49A3-988C-1FD3E67E47EA}" srcId="{E13F3436-74BD-43CF-911D-EAAB120A569D}" destId="{2681008B-3A96-47D5-BCC3-4A8CDAEFCC96}" srcOrd="3" destOrd="0" parTransId="{7328D02B-9B95-4008-9278-7FCF899219AE}" sibTransId="{597B5F37-C590-4F14-A77A-E0DCAD52821F}"/>
    <dgm:cxn modelId="{22349474-F9A3-46B5-BFB7-2A44A618ED57}" srcId="{E13F3436-74BD-43CF-911D-EAAB120A569D}" destId="{9499251A-B129-4D76-8FF5-FF8AC4249314}" srcOrd="1" destOrd="0" parTransId="{C5782B5A-6619-4DB9-AA79-89436826C161}" sibTransId="{C7614B3E-714B-4F50-89CB-E80222731124}"/>
    <dgm:cxn modelId="{F8354A8B-749D-4B26-89A7-603F1C0038D2}" type="presOf" srcId="{646730E3-2FA2-4CB5-984D-AA7E73F182DF}" destId="{CAADC293-4302-48E6-B99D-AEF3C4C26264}" srcOrd="0" destOrd="0" presId="urn:microsoft.com/office/officeart/2005/8/layout/matrix2"/>
    <dgm:cxn modelId="{FEC2F3EC-A675-4D45-87D7-4449F6545102}" type="presOf" srcId="{2681008B-3A96-47D5-BCC3-4A8CDAEFCC96}" destId="{5BD9D94F-D725-49AA-A6A8-46F3AABB6F13}" srcOrd="0" destOrd="0" presId="urn:microsoft.com/office/officeart/2005/8/layout/matrix2"/>
    <dgm:cxn modelId="{46CD1186-4549-4E76-9029-5FFC18C73DE6}" type="presParOf" srcId="{3D1D0427-5013-4A4A-AA7F-5EC111610D9B}" destId="{092191E2-BDA3-4542-A5FF-19FA161BDA64}" srcOrd="0" destOrd="0" presId="urn:microsoft.com/office/officeart/2005/8/layout/matrix2"/>
    <dgm:cxn modelId="{DEF30212-266A-48AB-A8AE-978F67744129}" type="presParOf" srcId="{3D1D0427-5013-4A4A-AA7F-5EC111610D9B}" destId="{CAADC293-4302-48E6-B99D-AEF3C4C26264}" srcOrd="1" destOrd="0" presId="urn:microsoft.com/office/officeart/2005/8/layout/matrix2"/>
    <dgm:cxn modelId="{54D9A978-4E39-4979-B37A-F3CD0D99434C}" type="presParOf" srcId="{3D1D0427-5013-4A4A-AA7F-5EC111610D9B}" destId="{340090D5-ABB1-4083-87DD-21775AB5772A}" srcOrd="2" destOrd="0" presId="urn:microsoft.com/office/officeart/2005/8/layout/matrix2"/>
    <dgm:cxn modelId="{E6C09BC5-2CAB-413C-A6B4-EDC1A29E24FA}" type="presParOf" srcId="{3D1D0427-5013-4A4A-AA7F-5EC111610D9B}" destId="{F6361482-7F4E-45A2-B5F7-DB3C621E4996}" srcOrd="3" destOrd="0" presId="urn:microsoft.com/office/officeart/2005/8/layout/matrix2"/>
    <dgm:cxn modelId="{A9CC2950-340D-46D4-AFBE-C92E3C8FBD44}" type="presParOf" srcId="{3D1D0427-5013-4A4A-AA7F-5EC111610D9B}" destId="{5BD9D94F-D725-49AA-A6A8-46F3AABB6F1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191E2-BDA3-4542-A5FF-19FA161BDA64}">
      <dsp:nvSpPr>
        <dsp:cNvPr id="0" name=""/>
        <dsp:cNvSpPr/>
      </dsp:nvSpPr>
      <dsp:spPr>
        <a:xfrm>
          <a:off x="367903" y="0"/>
          <a:ext cx="4657725" cy="465772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DC293-4302-48E6-B99D-AEF3C4C26264}">
      <dsp:nvSpPr>
        <dsp:cNvPr id="0" name=""/>
        <dsp:cNvSpPr/>
      </dsp:nvSpPr>
      <dsp:spPr>
        <a:xfrm>
          <a:off x="670655" y="302752"/>
          <a:ext cx="1863090" cy="18630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1" i="0" u="none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Товарная стратегия</a:t>
          </a:r>
          <a:endParaRPr lang="ru-RU" sz="1200" b="0" i="0" u="none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Продукт будет совершенствоваться на постоянной основе по отзывам потребителей.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Планируется расширение базы данных для целевых сегментов.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1604" y="393701"/>
        <a:ext cx="1681192" cy="1681192"/>
      </dsp:txXfrm>
    </dsp:sp>
    <dsp:sp modelId="{340090D5-ABB1-4083-87DD-21775AB5772A}">
      <dsp:nvSpPr>
        <dsp:cNvPr id="0" name=""/>
        <dsp:cNvSpPr/>
      </dsp:nvSpPr>
      <dsp:spPr>
        <a:xfrm>
          <a:off x="2859785" y="302752"/>
          <a:ext cx="1863090" cy="18630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1" i="0" u="none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Ценовая стратегия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Цена установлена с учетом среднерыночной цены.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Будет разработана программа лояльности для постоянных и оптовых клиентов.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0734" y="393701"/>
        <a:ext cx="1681192" cy="1681192"/>
      </dsp:txXfrm>
    </dsp:sp>
    <dsp:sp modelId="{F6361482-7F4E-45A2-B5F7-DB3C621E4996}">
      <dsp:nvSpPr>
        <dsp:cNvPr id="0" name=""/>
        <dsp:cNvSpPr/>
      </dsp:nvSpPr>
      <dsp:spPr>
        <a:xfrm>
          <a:off x="670655" y="2491882"/>
          <a:ext cx="1863090" cy="18630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1" i="0" u="none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Стратегия распределения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Рассылка коммерческих предложений.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Участие в выставках.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Продвижение в социальных сетях</a:t>
          </a:r>
          <a:r>
            <a:rPr lang="ru-RU" sz="14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1604" y="2582831"/>
        <a:ext cx="1681192" cy="1681192"/>
      </dsp:txXfrm>
    </dsp:sp>
    <dsp:sp modelId="{5BD9D94F-D725-49AA-A6A8-46F3AABB6F13}">
      <dsp:nvSpPr>
        <dsp:cNvPr id="0" name=""/>
        <dsp:cNvSpPr/>
      </dsp:nvSpPr>
      <dsp:spPr>
        <a:xfrm>
          <a:off x="2859785" y="2491882"/>
          <a:ext cx="1863090" cy="18630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1" i="0" u="none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Стратегия продвижения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Прямые продажи по договору.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Подписки на программное обеспечение.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0734" y="2582831"/>
        <a:ext cx="1681192" cy="1681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28701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0443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475932e0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475932e0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820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475932e01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475932e01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6466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475932e01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475932e01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0013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475932e01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475932e01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9030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475932e01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475932e01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6096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475932e019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475932e019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0589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475932e019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475932e019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180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92251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0" y="238981"/>
            <a:ext cx="7886195" cy="599978"/>
          </a:xfrm>
          <a:prstGeom prst="rect">
            <a:avLst/>
          </a:prstGeom>
        </p:spPr>
        <p:txBody>
          <a:bodyPr/>
          <a:lstStyle>
            <a:lvl1pPr>
              <a:defRPr sz="2729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01984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05288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0504" y="4447450"/>
            <a:ext cx="8239127" cy="238868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309548">
              <a:lnSpc>
                <a:spcPct val="100000"/>
              </a:lnSpc>
              <a:spcBef>
                <a:spcPts val="0"/>
              </a:spcBef>
              <a:buSzTx/>
              <a:buNone/>
              <a:defRPr sz="1350" b="1"/>
            </a:lvl1pPr>
            <a:lvl2pPr marL="400031" indent="-171442" defTabSz="309548">
              <a:lnSpc>
                <a:spcPct val="100000"/>
              </a:lnSpc>
              <a:spcBef>
                <a:spcPts val="0"/>
              </a:spcBef>
              <a:defRPr sz="1350" b="1"/>
            </a:lvl2pPr>
            <a:lvl3pPr marL="628621" indent="-171442" defTabSz="309548">
              <a:lnSpc>
                <a:spcPct val="100000"/>
              </a:lnSpc>
              <a:spcBef>
                <a:spcPts val="0"/>
              </a:spcBef>
              <a:defRPr sz="1350" b="1"/>
            </a:lvl3pPr>
            <a:lvl4pPr marL="857210" indent="-171442" defTabSz="309548">
              <a:lnSpc>
                <a:spcPct val="100000"/>
              </a:lnSpc>
              <a:spcBef>
                <a:spcPts val="0"/>
              </a:spcBef>
              <a:defRPr sz="1350" b="1"/>
            </a:lvl4pPr>
            <a:lvl5pPr marL="1085800" indent="-171442" defTabSz="309548">
              <a:lnSpc>
                <a:spcPct val="100000"/>
              </a:lnSpc>
              <a:spcBef>
                <a:spcPts val="0"/>
              </a:spcBef>
              <a:defRPr sz="135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452437" y="965622"/>
            <a:ext cx="8239127" cy="1743077"/>
          </a:xfrm>
          <a:prstGeom prst="rect">
            <a:avLst/>
          </a:prstGeom>
        </p:spPr>
        <p:txBody>
          <a:bodyPr anchor="b"/>
          <a:lstStyle>
            <a:lvl1pPr>
              <a:defRPr sz="4350" spc="-87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450504" y="2708696"/>
            <a:ext cx="8239126" cy="714377"/>
          </a:xfrm>
          <a:prstGeom prst="rect">
            <a:avLst/>
          </a:prstGeom>
        </p:spPr>
        <p:txBody>
          <a:bodyPr spcCol="38100"/>
          <a:lstStyle>
            <a:lvl1pPr marL="0" indent="0" defTabSz="309548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33671600"/>
      </p:ext>
    </p:extLst>
  </p:cSld>
  <p:clrMapOvr>
    <a:masterClrMapping/>
  </p:clrMapOvr>
  <p:transition spd="med"/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42994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0" y="238981"/>
            <a:ext cx="7886195" cy="599978"/>
          </a:xfrm>
          <a:prstGeom prst="rect">
            <a:avLst/>
          </a:prstGeom>
        </p:spPr>
        <p:txBody>
          <a:bodyPr/>
          <a:lstStyle>
            <a:lvl1pPr>
              <a:defRPr sz="2729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49113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516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43000" y="2701527"/>
            <a:ext cx="6858000" cy="124182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0" algn="ctr">
              <a:buSzTx/>
              <a:buFontTx/>
              <a:buNone/>
              <a:defRPr sz="1800"/>
            </a:lvl2pPr>
            <a:lvl3pPr marL="0" indent="0" algn="ctr">
              <a:buSzTx/>
              <a:buFontTx/>
              <a:buNone/>
              <a:defRPr sz="1800"/>
            </a:lvl3pPr>
            <a:lvl4pPr marL="0" indent="0" algn="ctr">
              <a:buSzTx/>
              <a:buFontTx/>
              <a:buNone/>
              <a:defRPr sz="1800"/>
            </a:lvl4pPr>
            <a:lvl5pPr marL="0" indent="0" algn="ctr">
              <a:buSzTx/>
              <a:buFontTx/>
              <a:buNone/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49943620"/>
      </p:ext>
    </p:extLst>
  </p:cSld>
  <p:clrMapOvr>
    <a:masterClrMapping/>
  </p:clrMapOvr>
  <p:transition spd="med"/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2184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144F-D86C-448D-8D95-78606254FB1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B234-3A2D-4B87-A839-88E253939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435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/>
        </p:nvGrpSpPr>
        <p:grpSpPr>
          <a:xfrm>
            <a:off x="-11907" y="4915927"/>
            <a:ext cx="9177338" cy="24525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55377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9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2539" y="-5772"/>
            <a:ext cx="522653" cy="1320311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49" tIns="19049" rIns="19049" bIns="19049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55377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9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2539" y="1313349"/>
            <a:ext cx="522653" cy="132031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49" tIns="19049" rIns="19049" bIns="19049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55377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9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2539" y="2628897"/>
            <a:ext cx="522653" cy="1320311"/>
          </a:xfrm>
          <a:prstGeom prst="rect">
            <a:avLst/>
          </a:prstGeom>
          <a:blipFill dpi="0" rotWithShape="1">
            <a:blip r:embed="rId1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49" tIns="19049" rIns="19049" bIns="19049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55377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9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2539" y="3948016"/>
            <a:ext cx="522653" cy="967910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49" tIns="19049" rIns="19049" bIns="19049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55377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9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/>
        </p:nvSpPr>
        <p:spPr>
          <a:xfrm>
            <a:off x="6741319" y="4923138"/>
            <a:ext cx="2057400" cy="230828"/>
          </a:xfrm>
          <a:prstGeom prst="rect">
            <a:avLst/>
          </a:prstGeom>
        </p:spPr>
        <p:txBody>
          <a:bodyPr vert="horz" wrap="square" lIns="68576" tIns="34288" rIns="68576" bIns="34288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0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4158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10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txStyles>
    <p:titleStyle>
      <a:lvl1pPr algn="l" defTabSz="68576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6" indent="-171442" algn="l" defTabSz="6857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0" indent="-171442" algn="l" defTabSz="6857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5" indent="-171442" algn="l" defTabSz="6857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9" indent="-171442" algn="l" defTabSz="6857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62" indent="-171442" algn="l" defTabSz="6857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47" indent="-171442" algn="l" defTabSz="6857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31" indent="-171442" algn="l" defTabSz="6857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15" indent="-171442" algn="l" defTabSz="6857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9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2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6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1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05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9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73" algn="l" defTabSz="6857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oft.ru/soft/normacs/normacs-40.html?ysclid=lohj2qgjq9364725125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body" sz="quarter" idx="1"/>
          </p:nvPr>
        </p:nvSpPr>
        <p:spPr>
          <a:xfrm>
            <a:off x="903370" y="1879223"/>
            <a:ext cx="6671807" cy="13850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Голосовой помощник проектировщика</a:t>
            </a:r>
            <a:endParaRPr sz="37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C20729-DE21-45F4-9067-F5F632304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00425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B6DA401-7DE7-4560-966C-FCD5D324B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757" y="-106143"/>
            <a:ext cx="2678486" cy="131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7C5462B-58BA-45B6-B05C-831E4E90E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65" y="65031"/>
            <a:ext cx="1517835" cy="97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" dirty="0">
                <a:solidFill>
                  <a:srgbClr val="CC0000"/>
                </a:solidFill>
              </a:rPr>
              <a:t> 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248947" y="1109258"/>
            <a:ext cx="5022300" cy="31489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i="1" dirty="0">
                <a:solidFill>
                  <a:schemeClr val="tx1"/>
                </a:solidFill>
              </a:rPr>
              <a:t>На предприятиях, связанных с проектировочными работами, сотрудники тратят большое количество времени на поиск актуальной информации из </a:t>
            </a:r>
            <a:r>
              <a:rPr lang="ru-RU" sz="2000" i="1" dirty="0"/>
              <a:t>нормативных</a:t>
            </a:r>
            <a:r>
              <a:rPr lang="ru-RU" sz="2000" i="1" dirty="0">
                <a:solidFill>
                  <a:schemeClr val="tx1"/>
                </a:solidFill>
              </a:rPr>
              <a:t> документаций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sz="2000" dirty="0">
              <a:solidFill>
                <a:srgbClr val="000000"/>
              </a:solidFill>
              <a:latin typeface="-apple-system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ru-RU" sz="2000" i="1" dirty="0">
                <a:solidFill>
                  <a:srgbClr val="000000"/>
                </a:solidFill>
                <a:latin typeface="-apple-system"/>
              </a:rPr>
              <a:t>Нормативные документы включают в себя : СНиП, ГОСТ, РДС, РД, СанПиН, ВСН, НПБ, СП.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i="1" dirty="0">
              <a:solidFill>
                <a:srgbClr val="000000"/>
              </a:solidFill>
              <a:latin typeface="-apple-system"/>
            </a:endParaRPr>
          </a:p>
        </p:txBody>
      </p:sp>
      <p:cxnSp>
        <p:nvCxnSpPr>
          <p:cNvPr id="62" name="Google Shape;62;p14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A26355-C995-4201-8AC6-75D14E901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24" y="1205193"/>
            <a:ext cx="2855764" cy="158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2EE488A-8F48-4F61-824B-DB9CD7B39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19" y="2794191"/>
            <a:ext cx="1405047" cy="134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BE82489-31F7-4164-AD5E-F657ACC478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8424"/>
          <a:stretch/>
        </p:blipFill>
        <p:spPr bwMode="auto">
          <a:xfrm>
            <a:off x="6831573" y="2794191"/>
            <a:ext cx="1577313" cy="138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</a:t>
            </a:r>
            <a:r>
              <a:rPr lang="ru" dirty="0">
                <a:solidFill>
                  <a:srgbClr val="CC0000"/>
                </a:solidFill>
              </a:rPr>
              <a:t>	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1" y="1225798"/>
            <a:ext cx="4744394" cy="34726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2000" i="1" dirty="0">
                <a:solidFill>
                  <a:schemeClr val="tx1"/>
                </a:solidFill>
              </a:rPr>
              <a:t>Помощь проектировщикам в работе путём быстрого доступа к актуальным нормативным документам.</a:t>
            </a:r>
            <a:r>
              <a:rPr lang="ru-RU" sz="2000" dirty="0"/>
              <a:t> </a:t>
            </a:r>
          </a:p>
          <a:p>
            <a:pPr marL="0" indent="0">
              <a:spcAft>
                <a:spcPts val="1200"/>
              </a:spcAft>
              <a:buNone/>
            </a:pPr>
            <a:endParaRPr lang="ru-RU" sz="2000" i="1" dirty="0"/>
          </a:p>
          <a:p>
            <a:pPr marL="0" indent="0">
              <a:spcAft>
                <a:spcPts val="1200"/>
              </a:spcAft>
              <a:buNone/>
            </a:pPr>
            <a:r>
              <a:rPr lang="ru-RU" sz="2000" i="1" dirty="0"/>
              <a:t>По проведенному нами опросу на поиск информации из нормативных правовых документов тратится в среднем 1 час в день. </a:t>
            </a:r>
          </a:p>
          <a:p>
            <a:pPr marL="0" lvl="0" indent="0" rtl="0">
              <a:spcBef>
                <a:spcPts val="0"/>
              </a:spcBef>
              <a:spcAft>
                <a:spcPts val="1200"/>
              </a:spcAft>
              <a:buNone/>
            </a:pPr>
            <a:endParaRPr lang="ru-RU" i="1" dirty="0">
              <a:solidFill>
                <a:schemeClr val="tx1"/>
              </a:solidFill>
            </a:endParaRPr>
          </a:p>
        </p:txBody>
      </p:sp>
      <p:cxnSp>
        <p:nvCxnSpPr>
          <p:cNvPr id="69" name="Google Shape;69;p15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9C346BEC-359E-4384-9352-8C0E746C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456" y="1225798"/>
            <a:ext cx="2967037" cy="269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ПРОДУКТ/РЕШЕНИЕ</a:t>
            </a:r>
            <a:r>
              <a:rPr lang="ru" dirty="0">
                <a:solidFill>
                  <a:srgbClr val="CC0000"/>
                </a:solidFill>
              </a:rPr>
              <a:t>	</a:t>
            </a:r>
            <a:endParaRPr dirty="0">
              <a:solidFill>
                <a:srgbClr val="CC0000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26550" y="1294455"/>
            <a:ext cx="3537238" cy="3322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i="1" dirty="0">
                <a:solidFill>
                  <a:schemeClr val="tx1"/>
                </a:solidFill>
              </a:rPr>
              <a:t>Наше решение представляет собой удобную поисковую систему, специализированную на нормативных правовых документах с возможностью голосового поиска</a:t>
            </a:r>
            <a:r>
              <a:rPr lang="ru" sz="2000" i="1" dirty="0">
                <a:solidFill>
                  <a:schemeClr val="tx1"/>
                </a:solidFill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" i="1" dirty="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" i="1" dirty="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" i="1" dirty="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" i="1" dirty="0">
              <a:solidFill>
                <a:srgbClr val="999999"/>
              </a:solidFill>
            </a:endParaRPr>
          </a:p>
        </p:txBody>
      </p:sp>
      <p:cxnSp>
        <p:nvCxnSpPr>
          <p:cNvPr id="76" name="Google Shape;76;p16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D0AEEE91-C83B-43D3-A6E4-A66EEF1EE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214" y="1285875"/>
            <a:ext cx="2571750" cy="25717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РЕШЕНИЕ</a:t>
            </a:r>
            <a:endParaRPr sz="27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26550" y="1684075"/>
            <a:ext cx="3525194" cy="19941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2000" i="1" dirty="0"/>
              <a:t>Главной особенностью нашего решения будет использование искусственного интеллекта для выдачи краткого ответа по запросу пользователя.</a:t>
            </a:r>
            <a:endParaRPr lang="ru" sz="2000" i="1" dirty="0"/>
          </a:p>
        </p:txBody>
      </p:sp>
      <p:cxnSp>
        <p:nvCxnSpPr>
          <p:cNvPr id="83" name="Google Shape;83;p17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123C54E7-7470-4F6F-ABF1-BD426E339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46" y="1485775"/>
            <a:ext cx="3903671" cy="243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ПРИНЦИП РАБОТЫ ПРОДУКТА/РЕШЕНИЯ </a:t>
            </a:r>
            <a:endParaRPr sz="27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90" name="Google Shape;90;p18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BBBF32-A7E2-4B0C-90EE-FD6D95800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35" y="1403304"/>
            <a:ext cx="2951894" cy="341077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E41BC0-3BF3-417B-94D1-625FE08F6675}"/>
              </a:ext>
            </a:extLst>
          </p:cNvPr>
          <p:cNvSpPr/>
          <p:nvPr/>
        </p:nvSpPr>
        <p:spPr>
          <a:xfrm>
            <a:off x="5215479" y="1261703"/>
            <a:ext cx="23278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Заполнение базы данных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EAF09B-5B45-4460-8680-C7804B72F426}"/>
              </a:ext>
            </a:extLst>
          </p:cNvPr>
          <p:cNvSpPr/>
          <p:nvPr/>
        </p:nvSpPr>
        <p:spPr>
          <a:xfrm>
            <a:off x="380735" y="1249416"/>
            <a:ext cx="30460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Принцип работы с пользователем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770FF8-8CB6-4D23-846F-FF9A3578E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182" y="1485775"/>
            <a:ext cx="2162474" cy="33859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39810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ПОЛЬЗОВАТЕЛЬ</a:t>
            </a:r>
            <a:endParaRPr sz="27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97" name="Google Shape;97;p19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02AD7C5-A03D-4A51-99AB-B6B3AA4C7972}"/>
              </a:ext>
            </a:extLst>
          </p:cNvPr>
          <p:cNvSpPr/>
          <p:nvPr/>
        </p:nvSpPr>
        <p:spPr>
          <a:xfrm>
            <a:off x="111397" y="973413"/>
            <a:ext cx="5859097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Сектор B2B: промышленные предприятия.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Сектор B2С: обучающиеся по направлениям инженерной подготовки</a:t>
            </a:r>
          </a:p>
          <a:p>
            <a:endParaRPr lang="ru-RU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Работаете в сфере инженерных изысканий для строительства и вы: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инженер;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эколог;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геодезист;</a:t>
            </a:r>
          </a:p>
          <a:p>
            <a:endParaRPr lang="ru-RU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Разрабатываете проектную документацию для объектов капитального строительства и вы: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ГАП;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ГИП;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архитектор;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инженер-проектировщик;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инженер-конструктор;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осуществляете экспертизу проектной документации;</a:t>
            </a:r>
          </a:p>
          <a:p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преподаете или учитесь в профильном учебном заведении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270030" y="62202"/>
            <a:ext cx="6354198" cy="379197"/>
          </a:xfrm>
          <a:prstGeom prst="rect">
            <a:avLst/>
          </a:prstGeom>
        </p:spPr>
        <p:txBody>
          <a:bodyPr vert="horz" wrap="square" lIns="0" tIns="5198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76" defTabSz="685769">
              <a:buClrTx/>
              <a:defRPr/>
            </a:pPr>
            <a:r>
              <a:rPr lang="ru-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КОНКУРЕНТЫ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30F0DB4-FC8A-B9AE-91ED-282373D2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157136"/>
              </p:ext>
            </p:extLst>
          </p:nvPr>
        </p:nvGraphicFramePr>
        <p:xfrm>
          <a:off x="546848" y="700653"/>
          <a:ext cx="7628964" cy="37421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4613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1683188">
                  <a:extLst>
                    <a:ext uri="{9D8B030D-6E8A-4147-A177-3AD203B41FA5}">
                      <a16:colId xmlns:a16="http://schemas.microsoft.com/office/drawing/2014/main" val="1258664016"/>
                    </a:ext>
                  </a:extLst>
                </a:gridCol>
                <a:gridCol w="1406963">
                  <a:extLst>
                    <a:ext uri="{9D8B030D-6E8A-4147-A177-3AD203B41FA5}">
                      <a16:colId xmlns:a16="http://schemas.microsoft.com/office/drawing/2014/main" val="2595086121"/>
                    </a:ext>
                  </a:extLst>
                </a:gridCol>
                <a:gridCol w="1358248">
                  <a:extLst>
                    <a:ext uri="{9D8B030D-6E8A-4147-A177-3AD203B41FA5}">
                      <a16:colId xmlns:a16="http://schemas.microsoft.com/office/drawing/2014/main" val="3147703662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4028903706"/>
                    </a:ext>
                  </a:extLst>
                </a:gridCol>
                <a:gridCol w="1407458">
                  <a:extLst>
                    <a:ext uri="{9D8B030D-6E8A-4147-A177-3AD203B41FA5}">
                      <a16:colId xmlns:a16="http://schemas.microsoft.com/office/drawing/2014/main" val="1429524344"/>
                    </a:ext>
                  </a:extLst>
                </a:gridCol>
              </a:tblGrid>
              <a:tr h="10936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F00FF"/>
                          </a:solidFill>
                          <a:effectLst/>
                        </a:rPr>
                        <a:t>№</a:t>
                      </a:r>
                      <a:endParaRPr lang="ru-RU" sz="15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F00FF"/>
                          </a:solidFill>
                          <a:effectLst/>
                        </a:rPr>
                        <a:t>Название </a:t>
                      </a:r>
                      <a:endParaRPr lang="ru-RU" sz="15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Актуальность нормативных документов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 голосового поиска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Удобство поиска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Затрачиваемое время на поиск информации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7140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l" defTabSz="685769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«СиСофт»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</a:rPr>
                        <a:t>Norma CS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-</a:t>
                      </a:r>
                      <a:endParaRPr lang="ru-RU" sz="15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-</a:t>
                      </a:r>
                      <a:endParaRPr lang="ru-RU" sz="15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35476704"/>
                  </a:ext>
                </a:extLst>
              </a:tr>
              <a:tr h="1070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</a:rPr>
                        <a:t>Техэксперт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: Помощник проектировщика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-</a:t>
                      </a:r>
                      <a:endParaRPr lang="ru-RU" sz="15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-</a:t>
                      </a:r>
                      <a:endParaRPr lang="ru-RU" sz="15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894946724"/>
                  </a:ext>
                </a:extLst>
              </a:tr>
              <a:tr h="863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Яндекс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+</a:t>
                      </a:r>
                      <a:endParaRPr lang="ru-RU" sz="15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740572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351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1BAD3FA9-E871-AA5C-7F71-87AE0C5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" y="150019"/>
            <a:ext cx="8951119" cy="520700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455726"/>
              </p:ext>
            </p:extLst>
          </p:nvPr>
        </p:nvGraphicFramePr>
        <p:xfrm>
          <a:off x="202292" y="577049"/>
          <a:ext cx="8284760" cy="4252125"/>
        </p:xfrm>
        <a:graphic>
          <a:graphicData uri="http://schemas.openxmlformats.org/drawingml/2006/table">
            <a:tbl>
              <a:tblPr firstRow="1" bandRow="1"/>
              <a:tblGrid>
                <a:gridCol w="1239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3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8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24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867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r>
                        <a:rPr kumimoji="0" lang="ru-RU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«Северсталь-Проект» </a:t>
                      </a: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(индустриальный партнер, который предоставит площадку для испытаний опытного образца)</a:t>
                      </a:r>
                    </a:p>
                    <a:p>
                      <a:endParaRPr kumimoji="0" lang="ru-RU" sz="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Научно-исследовательские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опытно-конструкторские работы, так как организация будет создана  в рамках грантового финансирования.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Производственная деятельность.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Маркетинговая деятельность.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  <a:p>
                      <a:pPr marL="0" indent="0">
                        <a:buNone/>
                      </a:pP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kumimoji="0" lang="ru-RU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Автоматизация сбора данных </a:t>
                      </a: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 изменениях в документах по проектированию и строительству (СНиП, ГОСТ, РДС, РД, СанПиН, ВСН, НПБ, СП).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kumimoji="0" lang="ru-RU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Ускорение процесса поиска необходимой информации</a:t>
                      </a: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kumimoji="0" lang="ru-RU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Более удобный поиск информации </a:t>
                      </a: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(контекстный по всему документу).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Взаимоотношения</a:t>
                      </a:r>
                      <a:b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клиентами</a:t>
                      </a:r>
                    </a:p>
                    <a:p>
                      <a:r>
                        <a:rPr kumimoji="0" lang="ru-RU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Сектор B2B: </a:t>
                      </a: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Рассылка коммерческих предложений, участие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специализированных выставках.</a:t>
                      </a:r>
                    </a:p>
                    <a:p>
                      <a:r>
                        <a:rPr kumimoji="0" lang="ru-RU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Сектор B2С:</a:t>
                      </a: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Реклама в социальных сетях (в группах университетов и колледжей).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  <a:p>
                      <a:r>
                        <a:rPr kumimoji="0" lang="ru-RU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Сектор B2B: </a:t>
                      </a: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организации, работающие в сфере инженерных изысканий для строительства (инженер, эколог,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геодезист) и разрабатывающие проектную документацию для объектов капитального строительства (ГАП; ГИП; архитектор; инженер-проектировщик; инженер-конструктор), осуществляющие экспертизу проектной документации.</a:t>
                      </a:r>
                    </a:p>
                    <a:p>
                      <a:r>
                        <a:rPr kumimoji="0" lang="ru-RU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Сектор B2С:</a:t>
                      </a:r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обучающиеся по направлениям инженерной подготовки .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9986">
                <a:tc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Сплоченная команда проекта.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Интеллектуальна собственность.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Прямые продажи по договору (предоставление доступа к информационной базе), программного обеспечения (подписка).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466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Фонд оплаты труда; отчисления во внебюджетные фонды; расходы на приобретение температурных датчиков, тепловизоров и других комплектующих; расходы на аренду помещений; налоговые отчисления (УСН); маркетинговые расходы; прочие расходы.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Инвестиции требуются на проведение НИОКР (планируется грант), приобретение оборудования.</a:t>
                      </a:r>
                      <a:endParaRPr kumimoji="0" lang="ru-RU" sz="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  <a:p>
                      <a:r>
                        <a:rPr kumimoji="0" lang="ru-RU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Выручка от реализации подписок на использование голосового помощника проектировщика разного срока действия (от месяца до года). 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938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BAD3FA9-E871-AA5C-7F71-87AE0C5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" y="142876"/>
            <a:ext cx="8951119" cy="520700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МАРКЕТИНГОВАЯ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6548" y="949325"/>
            <a:ext cx="37882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маркетинговой стратегии</a:t>
            </a:r>
            <a:r>
              <a:rPr lang="ru-RU" sz="15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вход</a:t>
            </a:r>
          </a:p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рынок голосовых помощников</a:t>
            </a:r>
          </a:p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получение не менее 5% этого рынка</a:t>
            </a:r>
          </a:p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за счет инновационных конкурных преимуществ в рамках реализации </a:t>
            </a:r>
            <a:r>
              <a:rPr lang="ru-RU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 дифференцированного маркетинга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уникальных потребностей различных сегментов рынка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на рынке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маркетинговых затрат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36799157"/>
              </p:ext>
            </p:extLst>
          </p:nvPr>
        </p:nvGraphicFramePr>
        <p:xfrm>
          <a:off x="3664744" y="421482"/>
          <a:ext cx="5393531" cy="4657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1724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BAD3FA9-E871-AA5C-7F71-87AE0C5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" y="107157"/>
            <a:ext cx="8951119" cy="520700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НАД ПРОЕКТОМ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623068"/>
              </p:ext>
            </p:extLst>
          </p:nvPr>
        </p:nvGraphicFramePr>
        <p:xfrm>
          <a:off x="192881" y="730821"/>
          <a:ext cx="8287671" cy="40697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383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7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Направления работ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2024 г.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 г.</a:t>
                      </a:r>
                    </a:p>
                  </a:txBody>
                  <a:tcPr marL="6885" marR="6885" marT="688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7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Исследования и разработки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октябрь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разработка алгоритма решения задачи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декабрь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тестирование программы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январь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доработка программы</a:t>
                      </a:r>
                      <a:endParaRPr lang="ru-RU" sz="1100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100" kern="1200" baseline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документации по результатам тестирования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785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продукта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декабрь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кодирование алгоритма,</a:t>
                      </a:r>
                      <a:r>
                        <a:rPr lang="ru-RU" sz="1100" kern="1200" baseline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омпиляция программы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kern="120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785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Защита интеллектуальной собственности 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kern="120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январь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регистрация программы для ЭВМ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0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Общее организационное развитие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сентябрь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создание юридического</a:t>
                      </a:r>
                    </a:p>
                    <a:p>
                      <a:pPr algn="ctr" fontAlgn="b"/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лица и найм двух работников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январь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создание сайта организации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сентябрь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найм двух работников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март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аренда помещений, закупка оборудования</a:t>
                      </a:r>
                    </a:p>
                  </a:txBody>
                  <a:tcPr marL="6885" marR="6885" marT="688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29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Маркетинг, внедрение, продвижение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июнь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расширенное маркетинговое исследование рынка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январь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рассылка коммерческих предложений, запуск рекламы</a:t>
                      </a:r>
                      <a:r>
                        <a:rPr lang="ru-RU" sz="1100" kern="1200" baseline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социальных сетях и СМИ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апрель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участие в выставке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сентябрь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выход на маркетплейс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133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Привлечение инвестиций</a:t>
                      </a:r>
                      <a:b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продажи</a:t>
                      </a: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апрель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подготовка заявки на получение гранта по программе Студенческий</a:t>
                      </a:r>
                      <a:r>
                        <a:rPr lang="ru-RU" sz="1100" kern="1200" baseline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Стартап</a:t>
                      </a:r>
                      <a:endParaRPr lang="ru-RU" sz="1100" kern="120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сентябрь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заключение договора по программе Студенческий Стартап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январь: 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начало продаж продукта</a:t>
                      </a:r>
                    </a:p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март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поиск инвестиций (собственные средства, субсидии, льготные кредиты)</a:t>
                      </a:r>
                    </a:p>
                    <a:p>
                      <a:pPr algn="ctr" fontAlgn="b"/>
                      <a:r>
                        <a:rPr lang="ru-RU" sz="1100" b="1" kern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сентябрь</a:t>
                      </a:r>
                      <a:r>
                        <a:rPr lang="ru-RU" sz="1100" kern="12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завершение договора по программе Студенческий Стартап</a:t>
                      </a:r>
                    </a:p>
                    <a:p>
                      <a:pPr algn="ctr" fontAlgn="b"/>
                      <a:endParaRPr lang="ru-RU" sz="1100" kern="120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616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D3FA9-E871-AA5C-7F71-87AE0C5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" y="109938"/>
            <a:ext cx="8951119" cy="520700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РЫНКА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750" y="1181778"/>
            <a:ext cx="2886076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отчете 2022 года «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Conversational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исследовательской компании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Grand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Research указано, что </a:t>
            </a:r>
            <a:r>
              <a:rPr lang="ru-RU" sz="105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мировой рынок разговорного ИИ растет в среднем на 23,6% и к 2030 году достигнет 41,39 млн долларов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данным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AI,</a:t>
            </a:r>
          </a:p>
          <a:p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объём мирового рынка </a:t>
            </a:r>
            <a:r>
              <a:rPr lang="ru-RU" sz="105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голосовых технологий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составлял всего 44 млн долларов</a:t>
            </a:r>
          </a:p>
          <a:p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(76 млн долларов – с учётом государственных заказчиков).</a:t>
            </a:r>
          </a:p>
          <a:p>
            <a:r>
              <a:rPr lang="ru-RU" sz="105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2023 году объём рынка должен был вырасти до 196 млн долларов,</a:t>
            </a:r>
          </a:p>
          <a:p>
            <a:r>
              <a:rPr lang="ru-RU" sz="105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 2025 – до 561 млн. долларов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029" y="742951"/>
            <a:ext cx="474042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11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D3FA9-E871-AA5C-7F71-87AE0C5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00013"/>
            <a:ext cx="8943975" cy="520700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ПРОЕКТА</a:t>
            </a:r>
          </a:p>
        </p:txBody>
      </p:sp>
      <p:graphicFrame>
        <p:nvGraphicFramePr>
          <p:cNvPr id="16" name="Shape 180"/>
          <p:cNvGraphicFramePr/>
          <p:nvPr>
            <p:extLst>
              <p:ext uri="{D42A27DB-BD31-4B8C-83A1-F6EECF244321}">
                <p14:modId xmlns:p14="http://schemas.microsoft.com/office/powerpoint/2010/main" val="2448973401"/>
              </p:ext>
            </p:extLst>
          </p:nvPr>
        </p:nvGraphicFramePr>
        <p:xfrm>
          <a:off x="291968" y="600075"/>
          <a:ext cx="8257228" cy="16750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382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9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5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52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Ёмкость рынка</a:t>
                      </a:r>
                      <a:endParaRPr lang="ru" sz="11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рынка</a:t>
                      </a:r>
                      <a:endParaRPr lang="ru" sz="11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Реально достижимый объём рынка</a:t>
                      </a:r>
                      <a:endParaRPr lang="ru" sz="11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98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4 млрд руб. </a:t>
                      </a: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в</a:t>
                      </a: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 2022 г.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(к 2025 г. – 8,8 млрд руб.)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1100" kern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Verdana"/>
                      </a:endParaRP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по данным агентства Smart </a:t>
                      </a:r>
                      <a:r>
                        <a:rPr lang="ru-RU" sz="1100" kern="1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Ranking</a:t>
                      </a:r>
                      <a:endParaRPr lang="ru-RU" sz="1100" kern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Verdana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440 млн</a:t>
                      </a: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 р</a:t>
                      </a: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уб.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1100" kern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Verdana"/>
                      </a:endParaRP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в среднесрочной перспективе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объем рынка составит около 5%</a:t>
                      </a:r>
                      <a:endParaRPr lang="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Verdana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40-50 млн руб.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endParaRPr lang="ru" sz="1100" kern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Verdana"/>
                      </a:endParaRPr>
                    </a:p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Учитывая в среднесрочной перспективе наши возможности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и конъюнктуру рынка, считаем, что можно </a:t>
                      </a: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реально достижимый объем рынка составит около 10% от </a:t>
                      </a:r>
                      <a:r>
                        <a:rPr lang="en-US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Verdana"/>
                        </a:rPr>
                        <a:t>SAM</a:t>
                      </a:r>
                      <a:endParaRPr lang="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Verdana"/>
                      </a:endParaRPr>
                    </a:p>
                  </a:txBody>
                  <a:tcPr marL="68569" marR="68569" marT="68569" marB="685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" y="4065107"/>
            <a:ext cx="91439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Чистый дисконтированный доход – 1843,5 тыс. руб.</a:t>
            </a:r>
          </a:p>
          <a:p>
            <a:pPr algn="ctr"/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дохода – 3,1</a:t>
            </a:r>
          </a:p>
          <a:p>
            <a:pPr algn="ctr"/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норма доходности –  81%</a:t>
            </a:r>
          </a:p>
          <a:p>
            <a:pPr algn="ctr"/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Дисконтированный срок окупаемости инвестиций – 2 года 2 месяца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737440"/>
              </p:ext>
            </p:extLst>
          </p:nvPr>
        </p:nvGraphicFramePr>
        <p:xfrm>
          <a:off x="291968" y="2275174"/>
          <a:ext cx="5522120" cy="173991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150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7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 г.</a:t>
                      </a:r>
                    </a:p>
                  </a:txBody>
                  <a:tcPr marL="6885" marR="6885" marT="68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2026 г.</a:t>
                      </a:r>
                    </a:p>
                  </a:txBody>
                  <a:tcPr marL="6885" marR="6885" marT="68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 г.</a:t>
                      </a:r>
                    </a:p>
                  </a:txBody>
                  <a:tcPr marL="6885" marR="6885" marT="68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2028 г.</a:t>
                      </a:r>
                    </a:p>
                  </a:txBody>
                  <a:tcPr marL="6885" marR="6885" marT="688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9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Выручка нарастающим итогом, тыс. руб.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1200,0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4092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8712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15492,8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продукции, ед.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124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388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5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Цена продукта </a:t>
                      </a:r>
                      <a:r>
                        <a:rPr lang="ru-RU" sz="1100" kern="1200" baseline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месяц, </a:t>
                      </a: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12,1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13,31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703">
                <a:tc>
                  <a:txBody>
                    <a:bodyPr/>
                    <a:lstStyle/>
                    <a:p>
                      <a:pPr algn="l" fontAlgn="b"/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95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Расходы, тыс. руб.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1583,9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2287,9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4716,1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5763,3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95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Прибыль, тыс. руб.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-383,9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1804,1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4343,6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9729,6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95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Налог на прибыль, тыс. руб.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245,5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522,7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929,6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95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Чистая прибыль, тыс. руб.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85" marR="6885" marT="68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-455,9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1558,6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3820,9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8800,0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092862"/>
              </p:ext>
            </p:extLst>
          </p:nvPr>
        </p:nvGraphicFramePr>
        <p:xfrm>
          <a:off x="5814088" y="2286000"/>
          <a:ext cx="2735109" cy="154268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66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5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</a:t>
                      </a:r>
                    </a:p>
                    <a:p>
                      <a:pPr algn="ctr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0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 на НИОКР</a:t>
                      </a:r>
                    </a:p>
                    <a:p>
                      <a:pPr algn="l" fontAlgn="b"/>
                      <a:r>
                        <a:rPr lang="ru-RU" sz="8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(грант по программе Студенческий Стартап)</a:t>
                      </a:r>
                      <a:endParaRPr lang="ru-RU" sz="8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996,8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1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Оборудование</a:t>
                      </a:r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19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Резерв средств </a:t>
                      </a:r>
                      <a:r>
                        <a:rPr lang="ru-RU" sz="8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(текущие расходы</a:t>
                      </a:r>
                    </a:p>
                    <a:p>
                      <a:pPr algn="l" fontAlgn="b"/>
                      <a:r>
                        <a:rPr lang="ru-RU" sz="8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на первые два месяца с начала продаж)</a:t>
                      </a:r>
                      <a:endParaRPr lang="ru-RU" sz="8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519,4</a:t>
                      </a:r>
                    </a:p>
                    <a:p>
                      <a:pPr algn="ctr" fontAlgn="ctr"/>
                      <a:endParaRPr lang="ru-RU" sz="11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Инвестиции</a:t>
                      </a:r>
                      <a:r>
                        <a:rPr lang="ru-RU" sz="9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(без учета гранта)</a:t>
                      </a:r>
                      <a:endParaRPr lang="ru-RU" sz="8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869,4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2109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5703D0-D4F7-4DF8-AB75-6641A6869B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824" b="11475"/>
          <a:stretch/>
        </p:blipFill>
        <p:spPr>
          <a:xfrm>
            <a:off x="9387" y="1731695"/>
            <a:ext cx="9134613" cy="2209125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1B926AA-5AF3-471C-8603-D00F7FCB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29486"/>
            <a:ext cx="8943975" cy="520700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</a:t>
            </a:r>
          </a:p>
        </p:txBody>
      </p:sp>
    </p:spTree>
    <p:extLst>
      <p:ext uri="{BB962C8B-B14F-4D97-AF65-F5344CB8AC3E}">
        <p14:creationId xmlns:p14="http://schemas.microsoft.com/office/powerpoint/2010/main" val="2763048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sz="27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3" name="Google Shape;133;p24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AE2831-13C2-4244-A0E3-4EBD7DDCCBF8}"/>
              </a:ext>
            </a:extLst>
          </p:cNvPr>
          <p:cNvSpPr/>
          <p:nvPr/>
        </p:nvSpPr>
        <p:spPr>
          <a:xfrm>
            <a:off x="311700" y="2798506"/>
            <a:ext cx="24614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/>
              <a:t>Плеханов Денис  -  Лидер</a:t>
            </a:r>
          </a:p>
          <a:p>
            <a:pPr lvl="0"/>
            <a:r>
              <a:rPr lang="ru-RU" i="1" dirty="0"/>
              <a:t>Обучается по направлению подготовки</a:t>
            </a:r>
          </a:p>
          <a:p>
            <a:pPr lvl="0"/>
            <a:r>
              <a:rPr lang="en-US" i="1" dirty="0"/>
              <a:t>13.03.01</a:t>
            </a:r>
            <a:r>
              <a:rPr lang="ru-RU" i="1" dirty="0"/>
              <a:t> «Теплоэнергетика и теплотехника»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3CC33E7-B917-4406-951A-0CF6E2C7EAC3}"/>
              </a:ext>
            </a:extLst>
          </p:cNvPr>
          <p:cNvSpPr/>
          <p:nvPr/>
        </p:nvSpPr>
        <p:spPr>
          <a:xfrm>
            <a:off x="3149182" y="2791059"/>
            <a:ext cx="275422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/>
              <a:t>Пономарев Семен - Секретарь</a:t>
            </a:r>
          </a:p>
          <a:p>
            <a:pPr lvl="0"/>
            <a:r>
              <a:rPr lang="ru-RU" i="1" dirty="0"/>
              <a:t>Обучается по направлению подготовки</a:t>
            </a:r>
          </a:p>
          <a:p>
            <a:pPr lvl="0"/>
            <a:r>
              <a:rPr lang="en-US" i="1" dirty="0"/>
              <a:t>13.03.01</a:t>
            </a:r>
            <a:r>
              <a:rPr lang="ru-RU" i="1" dirty="0"/>
              <a:t> «Теплоэнергетика и теплотехника»</a:t>
            </a:r>
          </a:p>
          <a:p>
            <a:pPr lvl="0"/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3AA6E49-F7F7-4EB3-9D02-8D658EB63E23}"/>
              </a:ext>
            </a:extLst>
          </p:cNvPr>
          <p:cNvSpPr/>
          <p:nvPr/>
        </p:nvSpPr>
        <p:spPr>
          <a:xfrm>
            <a:off x="5994819" y="2798506"/>
            <a:ext cx="25306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ru-RU" i="1" dirty="0"/>
              <a:t>Тищенко Дарья – Экономист</a:t>
            </a:r>
          </a:p>
          <a:p>
            <a:pPr marL="0" lvl="0" indent="0">
              <a:buNone/>
            </a:pPr>
            <a:r>
              <a:rPr lang="ru-RU" i="1" dirty="0"/>
              <a:t>Обучается по направлению подготовки 38.05.01 «Экономическая безопасность»</a:t>
            </a:r>
            <a:endParaRPr lang="ru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059E23-BF92-49EC-A6F3-11D4F571A8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540" b="30052"/>
          <a:stretch/>
        </p:blipFill>
        <p:spPr>
          <a:xfrm>
            <a:off x="3726796" y="1466570"/>
            <a:ext cx="1123110" cy="10572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673111-E8F8-45E4-90F9-B299AD4F3A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541"/>
          <a:stretch/>
        </p:blipFill>
        <p:spPr>
          <a:xfrm>
            <a:off x="667677" y="1363926"/>
            <a:ext cx="1123109" cy="11599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47824E-CECB-4AA4-9F33-37AED3B3F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856" y="1415249"/>
            <a:ext cx="1425798" cy="10572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E1A0A76-A5B8-4ED2-A91F-6B85A8AB67F1}"/>
              </a:ext>
            </a:extLst>
          </p:cNvPr>
          <p:cNvSpPr/>
          <p:nvPr/>
        </p:nvSpPr>
        <p:spPr>
          <a:xfrm>
            <a:off x="326550" y="2780189"/>
            <a:ext cx="239419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/>
              <a:t>Симонов Даниил -  </a:t>
            </a:r>
            <a:r>
              <a:rPr lang="en-US" i="1" dirty="0"/>
              <a:t>IT</a:t>
            </a:r>
            <a:r>
              <a:rPr lang="ru-RU" i="1" dirty="0"/>
              <a:t> специалист</a:t>
            </a:r>
          </a:p>
          <a:p>
            <a:pPr lvl="0"/>
            <a:r>
              <a:rPr lang="ru-RU" i="1" dirty="0"/>
              <a:t>Обучается по направлению подготовки 09.03.01 «Информатика и вычислительная техника».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F00EAB2-F670-4DD5-BD9C-D2FA433ED727}"/>
              </a:ext>
            </a:extLst>
          </p:cNvPr>
          <p:cNvSpPr/>
          <p:nvPr/>
        </p:nvSpPr>
        <p:spPr>
          <a:xfrm>
            <a:off x="3226388" y="2780189"/>
            <a:ext cx="239419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ru-RU" i="1" dirty="0" err="1"/>
              <a:t>Кулык</a:t>
            </a:r>
            <a:r>
              <a:rPr lang="ru-RU" i="1" dirty="0"/>
              <a:t> Анастасия - </a:t>
            </a:r>
            <a:r>
              <a:rPr lang="en-US" i="1" dirty="0"/>
              <a:t>IT</a:t>
            </a:r>
            <a:r>
              <a:rPr lang="ru-RU" i="1" dirty="0"/>
              <a:t> специалист</a:t>
            </a:r>
          </a:p>
          <a:p>
            <a:pPr marL="0" lvl="0" indent="0">
              <a:buNone/>
            </a:pPr>
            <a:r>
              <a:rPr lang="ru-RU" i="1" dirty="0"/>
              <a:t>Обучается по направлению подготовки 09.03.01 «Информатика и вычислительная техника».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930AE1-DAF5-4EF4-9B51-3BB86BDB12F3}"/>
              </a:ext>
            </a:extLst>
          </p:cNvPr>
          <p:cNvSpPr/>
          <p:nvPr/>
        </p:nvSpPr>
        <p:spPr>
          <a:xfrm>
            <a:off x="6069923" y="2780189"/>
            <a:ext cx="23941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/>
              <a:t>Никоноров Александр – </a:t>
            </a:r>
            <a:r>
              <a:rPr lang="en-US" i="1" dirty="0"/>
              <a:t>IT </a:t>
            </a:r>
            <a:r>
              <a:rPr lang="ru-RU" i="1" dirty="0"/>
              <a:t>специалист</a:t>
            </a:r>
          </a:p>
          <a:p>
            <a:pPr lvl="0"/>
            <a:r>
              <a:rPr lang="ru-RU" dirty="0"/>
              <a:t>Обучается по направлению подготовки 09.03.02</a:t>
            </a:r>
            <a:br>
              <a:rPr lang="ru-RU" dirty="0"/>
            </a:br>
            <a:r>
              <a:rPr lang="ru-RU" dirty="0"/>
              <a:t>«Информационные системы и технологии»</a:t>
            </a:r>
            <a:endParaRPr lang="ru-RU" i="1" dirty="0"/>
          </a:p>
          <a:p>
            <a:pPr lvl="0"/>
            <a:endParaRPr lang="ru" i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D7401A2-F15D-4FA2-9872-172BD8DFFF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5" t="-1679" r="-2795" b="38760"/>
          <a:stretch/>
        </p:blipFill>
        <p:spPr>
          <a:xfrm>
            <a:off x="808368" y="1379953"/>
            <a:ext cx="962115" cy="10078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16A744-2390-4CA4-AC7B-D4196E56ED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0" t="6779" r="-4930" b="23932"/>
          <a:stretch/>
        </p:blipFill>
        <p:spPr>
          <a:xfrm>
            <a:off x="6721548" y="1379953"/>
            <a:ext cx="1090942" cy="10078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04695E-AFA1-446D-8172-ADED37E2FB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06"/>
          <a:stretch/>
        </p:blipFill>
        <p:spPr>
          <a:xfrm>
            <a:off x="3700544" y="1379952"/>
            <a:ext cx="1090943" cy="1007869"/>
          </a:xfrm>
          <a:prstGeom prst="rect">
            <a:avLst/>
          </a:prstGeom>
        </p:spPr>
      </p:pic>
      <p:sp>
        <p:nvSpPr>
          <p:cNvPr id="13" name="Google Shape;131;p24">
            <a:extLst>
              <a:ext uri="{FF2B5EF4-FFF2-40B4-BE49-F238E27FC236}">
                <a16:creationId xmlns:a16="http://schemas.microsoft.com/office/drawing/2014/main" id="{82017A30-30C1-4A3E-A869-8818757C3C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395" y="30252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sz="27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Google Shape;133;p24">
            <a:extLst>
              <a:ext uri="{FF2B5EF4-FFF2-40B4-BE49-F238E27FC236}">
                <a16:creationId xmlns:a16="http://schemas.microsoft.com/office/drawing/2014/main" id="{77098042-11C8-4CDE-91EB-3D52AB811DF1}"/>
              </a:ext>
            </a:extLst>
          </p:cNvPr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134571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E1A0A76-A5B8-4ED2-A91F-6B85A8AB67F1}"/>
              </a:ext>
            </a:extLst>
          </p:cNvPr>
          <p:cNvSpPr/>
          <p:nvPr/>
        </p:nvSpPr>
        <p:spPr>
          <a:xfrm>
            <a:off x="443091" y="3229394"/>
            <a:ext cx="2394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Синицин А.А.-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i="1" dirty="0"/>
              <a:t>Наставник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F00EAB2-F670-4DD5-BD9C-D2FA433ED727}"/>
              </a:ext>
            </a:extLst>
          </p:cNvPr>
          <p:cNvSpPr/>
          <p:nvPr/>
        </p:nvSpPr>
        <p:spPr>
          <a:xfrm>
            <a:off x="3214445" y="3229394"/>
            <a:ext cx="2394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Биловол</a:t>
            </a:r>
            <a:r>
              <a:rPr kumimoji="0" lang="ru-RU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Е.О.-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i="1" dirty="0"/>
              <a:t>консультант</a:t>
            </a:r>
            <a:endParaRPr kumimoji="0" lang="ru-RU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930AE1-DAF5-4EF4-9B51-3BB86BDB12F3}"/>
              </a:ext>
            </a:extLst>
          </p:cNvPr>
          <p:cNvSpPr/>
          <p:nvPr/>
        </p:nvSpPr>
        <p:spPr>
          <a:xfrm>
            <a:off x="6186464" y="3229394"/>
            <a:ext cx="23941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Щербакова А.А. 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консультант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31;p24">
            <a:extLst>
              <a:ext uri="{FF2B5EF4-FFF2-40B4-BE49-F238E27FC236}">
                <a16:creationId xmlns:a16="http://schemas.microsoft.com/office/drawing/2014/main" id="{82017A30-30C1-4A3E-A869-8818757C3C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395" y="30252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sz="27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Google Shape;133;p24">
            <a:extLst>
              <a:ext uri="{FF2B5EF4-FFF2-40B4-BE49-F238E27FC236}">
                <a16:creationId xmlns:a16="http://schemas.microsoft.com/office/drawing/2014/main" id="{77098042-11C8-4CDE-91EB-3D52AB811DF1}"/>
              </a:ext>
            </a:extLst>
          </p:cNvPr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E86A06-1761-40EA-B642-11478686E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34"/>
          <a:stretch/>
        </p:blipFill>
        <p:spPr bwMode="auto">
          <a:xfrm>
            <a:off x="326550" y="1744513"/>
            <a:ext cx="1565003" cy="138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E85E53-7466-4D3D-8445-47CCF4D89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219" y="1744513"/>
            <a:ext cx="1507228" cy="138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7EA19B5-4BE0-4948-8476-2DAA032520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5" t="34833"/>
          <a:stretch/>
        </p:blipFill>
        <p:spPr bwMode="auto">
          <a:xfrm>
            <a:off x="3105608" y="1694668"/>
            <a:ext cx="1565003" cy="148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064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906" y="3921900"/>
            <a:ext cx="1127522" cy="123946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854" y="3921900"/>
            <a:ext cx="1126331" cy="123946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6469" y="3921900"/>
            <a:ext cx="1126331" cy="123946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7322" y="3921900"/>
            <a:ext cx="1127522" cy="123946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3654" y="3921900"/>
            <a:ext cx="1126331" cy="123946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4982" y="3921900"/>
            <a:ext cx="1126331" cy="123946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0122" y="3921900"/>
            <a:ext cx="1127522" cy="123946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5960" y="3921900"/>
            <a:ext cx="1127522" cy="123946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8719" y="3921900"/>
            <a:ext cx="366713" cy="123946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19050" tIns="19050" rIns="19050" bIns="19050" anchor="ctr"/>
          <a:lstStyle/>
          <a:p>
            <a:pPr algn="ctr" defTabSz="913210"/>
            <a:endParaRPr lang="ru-RU" altLang="ru-RU" sz="90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86811C2-C24E-C4A8-C125-88F2F141791A}"/>
              </a:ext>
            </a:extLst>
          </p:cNvPr>
          <p:cNvSpPr txBox="1"/>
          <p:nvPr/>
        </p:nvSpPr>
        <p:spPr>
          <a:xfrm>
            <a:off x="399007" y="349102"/>
            <a:ext cx="3623409" cy="3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175" dirty="0"/>
              <a:t>СПАСИБО</a:t>
            </a:r>
            <a:r>
              <a:rPr sz="54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18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725" dirty="0"/>
              <a:t>КОНТАКТЫ</a:t>
            </a:r>
            <a:endParaRPr sz="1725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725" dirty="0"/>
              <a:t>8 </a:t>
            </a:r>
            <a:r>
              <a:rPr lang="ru-RU" sz="1725" dirty="0"/>
              <a:t>9212311575</a:t>
            </a:r>
            <a:r>
              <a:rPr sz="1725"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1725" dirty="0"/>
              <a:t>Kaziwarikoz@outlook.com</a:t>
            </a:r>
            <a:endParaRPr sz="1725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456A10-F1BD-4A17-BB67-22BF3DE17C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2044" y="1112700"/>
            <a:ext cx="2099222" cy="21834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75F3DC-5C81-4BD5-BAE2-F8326AC68970}"/>
              </a:ext>
            </a:extLst>
          </p:cNvPr>
          <p:cNvSpPr txBox="1"/>
          <p:nvPr/>
        </p:nvSpPr>
        <p:spPr>
          <a:xfrm>
            <a:off x="5538157" y="3296172"/>
            <a:ext cx="2303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ссылка на сайт-визитку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1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ACE8983D-A3FD-4F88-9FB5-6B2F4150DFB6}" vid="{E1863406-F6C0-47E4-A1C4-66CE540A7488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</TotalTime>
  <Words>1271</Words>
  <Application>Microsoft Office PowerPoint</Application>
  <PresentationFormat>Экран (16:9)</PresentationFormat>
  <Paragraphs>257</Paragraphs>
  <Slides>18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-apple-system</vt:lpstr>
      <vt:lpstr>Arial</vt:lpstr>
      <vt:lpstr>Calibri</vt:lpstr>
      <vt:lpstr>Gilroy</vt:lpstr>
      <vt:lpstr>Gilroy-Black</vt:lpstr>
      <vt:lpstr>Gilroy-ExtraBold</vt:lpstr>
      <vt:lpstr>Gilroy-Light</vt:lpstr>
      <vt:lpstr>Times New Roman</vt:lpstr>
      <vt:lpstr>Wingdings</vt:lpstr>
      <vt:lpstr>Тема1</vt:lpstr>
      <vt:lpstr>Презентация PowerPoint</vt:lpstr>
      <vt:lpstr>ПРОБЛЕМА </vt:lpstr>
      <vt:lpstr>ЦЕННОСТЬ </vt:lpstr>
      <vt:lpstr>ПРОДУКТ/РЕШЕНИЕ </vt:lpstr>
      <vt:lpstr>ТЕХНОЛОГИЧЕСКОЕ РЕШЕНИЕ</vt:lpstr>
      <vt:lpstr>ПРИНЦИП РАБОТЫ ПРОДУКТА/РЕШЕНИЯ </vt:lpstr>
      <vt:lpstr>ПОЛЬЗОВАТЕЛЬ</vt:lpstr>
      <vt:lpstr>Презентация PowerPoint</vt:lpstr>
      <vt:lpstr>БИЗНЕС-МОДЕЛЬ</vt:lpstr>
      <vt:lpstr>МАРКЕТИНГОВАЯ СТРАТЕГИЯ</vt:lpstr>
      <vt:lpstr>ПЛАН РАБОТЫ НАД ПРОЕКТОМ</vt:lpstr>
      <vt:lpstr>ИЗМЕРЕНИЕ РЫНКА</vt:lpstr>
      <vt:lpstr>ОЦЕНКА ЭФФЕКТИВНОСТИ ПРОЕКТА</vt:lpstr>
      <vt:lpstr>ДОРОЖНАЯ КАРТА</vt:lpstr>
      <vt:lpstr>КОМАНДА</vt:lpstr>
      <vt:lpstr>КОМАНДА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FableSpot</dc:creator>
  <cp:lastModifiedBy>Ричард Ленин</cp:lastModifiedBy>
  <cp:revision>56</cp:revision>
  <dcterms:modified xsi:type="dcterms:W3CDTF">2023-12-05T05:30:39Z</dcterms:modified>
</cp:coreProperties>
</file>