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3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85" r:id="rId6"/>
    <p:sldId id="286" r:id="rId7"/>
    <p:sldId id="261" r:id="rId8"/>
    <p:sldId id="283" r:id="rId9"/>
    <p:sldId id="282" r:id="rId10"/>
    <p:sldId id="269" r:id="rId11"/>
    <p:sldId id="287" r:id="rId12"/>
    <p:sldId id="288" r:id="rId13"/>
    <p:sldId id="262" r:id="rId14"/>
    <p:sldId id="284" r:id="rId15"/>
    <p:sldId id="264" r:id="rId16"/>
    <p:sldId id="270" r:id="rId17"/>
    <p:sldId id="271" r:id="rId18"/>
    <p:sldId id="272" r:id="rId19"/>
    <p:sldId id="281" r:id="rId20"/>
    <p:sldId id="274" r:id="rId21"/>
    <p:sldId id="275" r:id="rId22"/>
    <p:sldId id="276" r:id="rId23"/>
    <p:sldId id="278" r:id="rId24"/>
    <p:sldId id="277" r:id="rId25"/>
    <p:sldId id="279" r:id="rId26"/>
    <p:sldId id="280" r:id="rId27"/>
    <p:sldId id="273" r:id="rId28"/>
    <p:sldId id="266" r:id="rId29"/>
    <p:sldId id="268" r:id="rId30"/>
    <p:sldId id="267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2" autoAdjust="0"/>
    <p:restoredTop sz="91173" autoAdjust="0"/>
  </p:normalViewPr>
  <p:slideViewPr>
    <p:cSldViewPr snapToGrid="0">
      <p:cViewPr>
        <p:scale>
          <a:sx n="70" d="100"/>
          <a:sy n="70" d="100"/>
        </p:scale>
        <p:origin x="-1954" y="-6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88145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3ad017bfe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3ad017bfe3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3ad017bfe3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3ad017bfe3_1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3ad017bfe3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3ad017bfe3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ad017bf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ad017bf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b59e1b97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b59e1b97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21afd4f65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21afd4f65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9cdbc02d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9cdbc02d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343574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92959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245463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1791562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066726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8004549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7915028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7911445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Thursday, May 25,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37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May 25,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438234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May 25,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92460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May 25,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183939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May 25,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30436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May 25,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507942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538653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Thursday, May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2307345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265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348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CB818-7379-467D-8E76-EF9D9074A26C}" type="datetime2">
              <a:rPr lang="en-US" smtClean="0"/>
              <a:t>Thursday, May 25,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0073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rutube.ru/video/private/7c5a215ec38ee6d81475a241edc2c45c/?p=q-OaPnIIzcaufeRcFPvNFA" TargetMode="Externa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sfedu.ru/www/stat_pages22.show?p=ELS/inf/D&amp;x=ELS/-3000000000017" TargetMode="External"/><Relationship Id="rId4" Type="http://schemas.openxmlformats.org/officeDocument/2006/relationships/hyperlink" Target="https://sfedu.ru/www/stat_pages22.show?p=ELS/inf/D&amp;x=ELS/10616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Портативный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пневмотренажер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диагностики функции внешнего дыхания, дыхательной гимнастики, реабилитации больных с пораженными органами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дыхания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ИТА ЮФУ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0" y="3392488"/>
            <a:ext cx="8521700" cy="792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Инициативная разработка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9265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3911600"/>
            <a:ext cx="1676400" cy="1117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1105127"/>
            <a:ext cx="1600200" cy="555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05" y="2032680"/>
            <a:ext cx="1692295" cy="14660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78997"/>
            <a:ext cx="2476500" cy="1639714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5428586" y="1397851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524500" y="2810856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24500" y="4594634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127912" y="1137403"/>
            <a:ext cx="2757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перенесшие пневмонию, страдающие патологией легких.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27912" y="2649258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Спортсмены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127912" y="4440746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Дети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 задержкой речевого дыхания.</a:t>
            </a:r>
            <a:endParaRPr lang="ru-RU" dirty="0"/>
          </a:p>
        </p:txBody>
      </p:sp>
      <p:cxnSp>
        <p:nvCxnSpPr>
          <p:cNvPr id="17" name="Прямая соединительная линия 16"/>
          <p:cNvCxnSpPr>
            <a:stCxn id="7" idx="3"/>
          </p:cNvCxnSpPr>
          <p:nvPr/>
        </p:nvCxnSpPr>
        <p:spPr>
          <a:xfrm>
            <a:off x="2476501" y="2898854"/>
            <a:ext cx="657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067050" y="1399013"/>
            <a:ext cx="419100" cy="6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067050" y="2898854"/>
            <a:ext cx="423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067050" y="4594634"/>
            <a:ext cx="4476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067050" y="1405179"/>
            <a:ext cx="0" cy="31894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049" y="1120200"/>
            <a:ext cx="8448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Разработать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компактный, недорогой, лёгкий, простой, портативный тренажёр, который можно использовать дома, на прогулке, на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отдыхе. Функцией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тренажера является осуществление  диагностики и тренинга внешнего дыхания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Пользовательский сценарий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7" y="1322855"/>
            <a:ext cx="1616348" cy="2155131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3175E50-D706-B6FD-A87D-A0A5F28CEE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760" b="44688"/>
          <a:stretch/>
        </p:blipFill>
        <p:spPr>
          <a:xfrm>
            <a:off x="2571068" y="1762455"/>
            <a:ext cx="1053287" cy="1275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8" t="13441" r="30968" b="12043"/>
          <a:stretch/>
        </p:blipFill>
        <p:spPr>
          <a:xfrm>
            <a:off x="4905371" y="1607947"/>
            <a:ext cx="809625" cy="15849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070" y="1607947"/>
            <a:ext cx="1584946" cy="158494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endCxn id="7" idx="2"/>
          </p:cNvCxnSpPr>
          <p:nvPr/>
        </p:nvCxnSpPr>
        <p:spPr>
          <a:xfrm flipH="1" flipV="1">
            <a:off x="5310184" y="3192892"/>
            <a:ext cx="11562" cy="7408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8" idx="2"/>
          </p:cNvCxnSpPr>
          <p:nvPr/>
        </p:nvCxnSpPr>
        <p:spPr>
          <a:xfrm flipV="1">
            <a:off x="7623543" y="3192893"/>
            <a:ext cx="0" cy="740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5" idx="2"/>
          </p:cNvCxnSpPr>
          <p:nvPr/>
        </p:nvCxnSpPr>
        <p:spPr>
          <a:xfrm flipV="1">
            <a:off x="1208221" y="3477986"/>
            <a:ext cx="0" cy="4557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810428" y="2586467"/>
            <a:ext cx="76064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905928" y="2586466"/>
            <a:ext cx="76064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1208221" y="3933702"/>
            <a:ext cx="641532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3771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ru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проекте. Аналоги </a:t>
            </a:r>
            <a:r>
              <a:rPr lang="ru" dirty="0">
                <a:latin typeface="Times New Roman" pitchFamily="18" charset="0"/>
                <a:cs typeface="Times New Roman" pitchFamily="18" charset="0"/>
              </a:rPr>
              <a:t>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B28C5920-F9B0-691D-9239-68EBDE248A2D}"/>
              </a:ext>
            </a:extLst>
          </p:cNvPr>
          <p:cNvSpPr txBox="1">
            <a:spLocks/>
          </p:cNvSpPr>
          <p:nvPr/>
        </p:nvSpPr>
        <p:spPr>
          <a:xfrm>
            <a:off x="149113" y="675842"/>
            <a:ext cx="2522169" cy="12931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Тренажер «</a:t>
            </a:r>
            <a:r>
              <a:rPr lang="ru-RU" sz="11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Самоздрав</a:t>
            </a:r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/>
                <a:cs typeface="Times New Roman"/>
              </a:rPr>
              <a:t>«+» Позволяет проводить тренировку дыхательной системы. Компактный, легкий. Подходит для домашнего использования.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/>
                <a:cs typeface="Times New Roman"/>
              </a:rPr>
              <a:t> "- " Тренажер работает только в режиме тренировки, индивидуальную нагрузку подобрать невозможно, отсутствует возможность диагностики. Стоимость от 3000 до 5000 рублей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085648B2-7CF1-9BE1-FD6E-C72223B099E6}"/>
              </a:ext>
            </a:extLst>
          </p:cNvPr>
          <p:cNvSpPr txBox="1"/>
          <p:nvPr/>
        </p:nvSpPr>
        <p:spPr>
          <a:xfrm>
            <a:off x="149113" y="2615848"/>
            <a:ext cx="2683149" cy="17620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lvl="0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1" kern="0" dirty="0">
                <a:solidFill>
                  <a:srgbClr val="000000"/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Ингалятор-тренажер Фролова</a:t>
            </a:r>
            <a:endParaRPr lang="ru-RU" sz="11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kern="0" dirty="0">
                <a:solidFill>
                  <a:srgbClr val="000000"/>
                </a:solidFill>
                <a:latin typeface="Times New Roman"/>
                <a:cs typeface="Times New Roman"/>
              </a:rPr>
              <a:t> «+»Создаёт сопротивление</a:t>
            </a:r>
            <a:r>
              <a:rPr lang="ru-RU" sz="1100" kern="0" dirty="0">
                <a:solidFill>
                  <a:srgbClr val="000000"/>
                </a:solidFill>
                <a:latin typeface="Times New Roman"/>
                <a:ea typeface="Century Gothic"/>
                <a:cs typeface="Times New Roman"/>
              </a:rPr>
              <a:t> как в фазе вдоха, так и выдоха, что приводит к тренировке дыхательной системы, улучшается обмен веществ органов дыхания. </a:t>
            </a: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kern="0" dirty="0">
                <a:solidFill>
                  <a:srgbClr val="000000"/>
                </a:solidFill>
                <a:latin typeface="Times New Roman"/>
                <a:ea typeface="Century Gothic"/>
                <a:cs typeface="Times New Roman"/>
              </a:rPr>
              <a:t> "-" Только тренинг дыхания, нет обратной связи с пользователем. Отсутствует режим диагностики. Стоимость от 5000 рублей</a:t>
            </a:r>
            <a:endParaRPr lang="ru-RU" sz="11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="" xmlns:a16="http://schemas.microsoft.com/office/drawing/2014/main" id="{551BC3FA-0DCD-99B0-3980-02B6B9FDCC68}"/>
              </a:ext>
            </a:extLst>
          </p:cNvPr>
          <p:cNvSpPr txBox="1"/>
          <p:nvPr/>
        </p:nvSpPr>
        <p:spPr>
          <a:xfrm>
            <a:off x="4089585" y="777317"/>
            <a:ext cx="3081778" cy="2100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lvl="0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Установка для реабилитации больных после COVID-19 (ТГУ).</a:t>
            </a:r>
            <a:endParaRPr lang="ru-RU" sz="11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kern="0" dirty="0">
                <a:solidFill>
                  <a:srgbClr val="000000"/>
                </a:solidFill>
                <a:latin typeface="Times New Roman"/>
                <a:ea typeface="Century Gothic"/>
                <a:cs typeface="Times New Roman"/>
              </a:rPr>
              <a:t>«+»ведет сбор статистических показателей, отвечающих за изменение состояния пациентов с помощью газоанализатора. Позволяет тренировать дыхательную систему.</a:t>
            </a:r>
          </a:p>
          <a:p>
            <a:pPr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kern="0" dirty="0">
                <a:solidFill>
                  <a:srgbClr val="000000"/>
                </a:solidFill>
                <a:latin typeface="Times New Roman"/>
                <a:cs typeface="Times New Roman"/>
              </a:rPr>
              <a:t>"-" не работает автономно только с аппаратом ИВЛ (стоимость от 350 </a:t>
            </a:r>
            <a:r>
              <a:rPr lang="ru-RU" sz="1100" kern="0" dirty="0" err="1">
                <a:solidFill>
                  <a:srgbClr val="000000"/>
                </a:solidFill>
                <a:latin typeface="Times New Roman"/>
                <a:cs typeface="Times New Roman"/>
              </a:rPr>
              <a:t>тыс.рублей</a:t>
            </a:r>
            <a:r>
              <a:rPr lang="ru-RU" sz="1100" kern="0" dirty="0">
                <a:solidFill>
                  <a:srgbClr val="000000"/>
                </a:solidFill>
                <a:latin typeface="Times New Roman"/>
                <a:cs typeface="Times New Roman"/>
              </a:rPr>
              <a:t>). Может использоваться только в условиях стационара.</a:t>
            </a:r>
          </a:p>
          <a:p>
            <a:pPr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kern="0" dirty="0">
                <a:solidFill>
                  <a:srgbClr val="000000"/>
                </a:solidFill>
                <a:latin typeface="Times New Roman"/>
                <a:cs typeface="Times New Roman"/>
              </a:rPr>
              <a:t>«-» работать с установкой  и анализировать результаты может только медицинский персонал.</a:t>
            </a:r>
          </a:p>
        </p:txBody>
      </p:sp>
      <p:pic>
        <p:nvPicPr>
          <p:cNvPr id="11" name="Объект 4" descr="Изображение выглядит как прибор&#10;&#10;Автоматически созданное описание">
            <a:extLst>
              <a:ext uri="{FF2B5EF4-FFF2-40B4-BE49-F238E27FC236}">
                <a16:creationId xmlns="" xmlns:a16="http://schemas.microsoft.com/office/drawing/2014/main" id="{275D2710-6369-3E43-5CB5-CC754870C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511" y="777315"/>
            <a:ext cx="1094533" cy="1838532"/>
          </a:xfrm>
          <a:prstGeom prst="rect">
            <a:avLst/>
          </a:prstGeom>
        </p:spPr>
      </p:pic>
      <p:pic>
        <p:nvPicPr>
          <p:cNvPr id="12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5DEB3226-CFCB-1FBF-E53F-5C4026D6A2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49" t="30159" r="58333" b="22222"/>
          <a:stretch>
            <a:fillRect/>
          </a:stretch>
        </p:blipFill>
        <p:spPr>
          <a:xfrm>
            <a:off x="2832262" y="2830884"/>
            <a:ext cx="1527159" cy="154698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Рисунок 15">
            <a:extLst>
              <a:ext uri="{FF2B5EF4-FFF2-40B4-BE49-F238E27FC236}">
                <a16:creationId xmlns="" xmlns:a16="http://schemas.microsoft.com/office/drawing/2014/main" id="{B3D96E13-DDAE-0E5D-30AD-45D2A621FB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439" t="20635" r="32411" b="40212"/>
          <a:stretch>
            <a:fillRect/>
          </a:stretch>
        </p:blipFill>
        <p:spPr>
          <a:xfrm>
            <a:off x="7032261" y="1091399"/>
            <a:ext cx="2000801" cy="147241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Рисунок 5">
            <a:extLst>
              <a:ext uri="{FF2B5EF4-FFF2-40B4-BE49-F238E27FC236}">
                <a16:creationId xmlns="" xmlns:a16="http://schemas.microsoft.com/office/drawing/2014/main" id="{DA657816-CC2B-5F33-F072-FEF1E0B21C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329" t="16456" r="63434" b="24051"/>
          <a:stretch>
            <a:fillRect/>
          </a:stretch>
        </p:blipFill>
        <p:spPr>
          <a:xfrm>
            <a:off x="7946997" y="2830884"/>
            <a:ext cx="1195986" cy="17674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84B6F561-5DFB-C873-AC20-FD7CB8574050}"/>
              </a:ext>
            </a:extLst>
          </p:cNvPr>
          <p:cNvSpPr txBox="1"/>
          <p:nvPr/>
        </p:nvSpPr>
        <p:spPr>
          <a:xfrm>
            <a:off x="4304394" y="2877892"/>
            <a:ext cx="3642605" cy="17620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Нагрузочный </a:t>
            </a:r>
            <a:endParaRPr lang="ru-RU" sz="11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спирометр </a:t>
            </a:r>
            <a:endParaRPr lang="ru-RU" sz="11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ACAPELLA DM BLUE</a:t>
            </a:r>
            <a:r>
              <a:rPr lang="ru-RU" sz="1100" b="1" i="1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 </a:t>
            </a:r>
            <a:endParaRPr lang="ru-RU" sz="11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«+»Обеспечивает</a:t>
            </a:r>
            <a:r>
              <a:rPr lang="ru-RU" sz="1100" b="0" i="1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 </a:t>
            </a: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/>
                <a:ea typeface="Century Gothic"/>
                <a:cs typeface="Times New Roman"/>
              </a:rPr>
              <a:t>возможность регулировать частоту вибраций и сопротивление выдоха. </a:t>
            </a:r>
          </a:p>
          <a:p>
            <a:pPr algn="just" defTabSz="34289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kern="0" dirty="0">
                <a:solidFill>
                  <a:srgbClr val="000000"/>
                </a:solidFill>
                <a:latin typeface="Times New Roman"/>
                <a:cs typeface="Times New Roman"/>
              </a:rPr>
              <a:t>"-" - отсутствует возможность диагностики и оценка эффективности занятия. Не подходит для всех пациентов. предназначен для пациентов, способных поддерживать скорость потока выдоха менее 15л/мин в течении 3 секунд. Стоимость от 3000- 5000 рублей. </a:t>
            </a:r>
            <a:endParaRPr lang="ru-RU" sz="11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5867EEE-A3C0-AA29-2740-0B43FF2A7CEE}"/>
              </a:ext>
            </a:extLst>
          </p:cNvPr>
          <p:cNvSpPr txBox="1"/>
          <p:nvPr/>
        </p:nvSpPr>
        <p:spPr>
          <a:xfrm>
            <a:off x="0" y="459837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: нет аналога осуществляющего диагностику и тренинг,  подбирать индивидуальную нагрузку, который можно использовать дома и который отвечает требованиям лёгкости, недорогой цены, портативности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1748655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68157" y="20682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проекте. </a:t>
            </a:r>
            <a:r>
              <a:rPr lang="ru-RU" dirty="0" smtClean="0">
                <a:latin typeface="Times New Roman" pitchFamily="18" charset="0"/>
                <a:ea typeface="Roboto"/>
                <a:cs typeface="Times New Roman" pitchFamily="18" charset="0"/>
              </a:rPr>
              <a:t>Инновационная </a:t>
            </a:r>
            <a:r>
              <a:rPr lang="ru-RU" dirty="0">
                <a:latin typeface="Times New Roman" pitchFamily="18" charset="0"/>
                <a:ea typeface="Roboto"/>
                <a:cs typeface="Times New Roman" pitchFamily="18" charset="0"/>
              </a:rPr>
              <a:t>идея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C0D28FEC-D107-D391-F763-5B1D651562B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6828" y="485872"/>
            <a:ext cx="7315201" cy="465762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marL="285750" indent="-285750">
              <a:buChar char="•"/>
            </a:pPr>
            <a:endParaRPr lang="ru-RU" sz="2000" dirty="0">
              <a:solidFill>
                <a:srgbClr val="343434"/>
              </a:solidFill>
              <a:highlight>
                <a:srgbClr val="FFFFFF"/>
              </a:highlight>
              <a:latin typeface="Times New Roman"/>
              <a:ea typeface="Roboto"/>
              <a:cs typeface="Roboto"/>
            </a:endParaRPr>
          </a:p>
          <a:p>
            <a:pPr marL="285750" indent="-285750">
              <a:buChar char="•"/>
            </a:pPr>
            <a:r>
              <a:rPr lang="ru-RU" sz="2000" dirty="0">
                <a:solidFill>
                  <a:srgbClr val="343434"/>
                </a:solidFill>
                <a:highlight>
                  <a:srgbClr val="FFFFFF"/>
                </a:highlight>
                <a:latin typeface="Times New Roman"/>
                <a:ea typeface="Roboto"/>
                <a:cs typeface="Roboto"/>
              </a:rPr>
              <a:t>Благодаря изменению параметров процесса тренировки на основе индивидуальных диагностических данных пациента достигается безопасность методики. Если человек пытается выполнить задачу с запредельными усилиями, то прибор это заметит и остановит процесс</a:t>
            </a:r>
          </a:p>
          <a:p>
            <a:pPr marL="285750" indent="-285750">
              <a:buChar char="•"/>
            </a:pPr>
            <a:r>
              <a:rPr lang="ru-RU" sz="2000" dirty="0">
                <a:solidFill>
                  <a:srgbClr val="343434"/>
                </a:solidFill>
                <a:highlight>
                  <a:srgbClr val="FFFFFF"/>
                </a:highlight>
                <a:latin typeface="Times New Roman"/>
                <a:ea typeface="Roboto"/>
                <a:cs typeface="Roboto"/>
              </a:rPr>
              <a:t>На основе данных диагностики задача со временем усложняется, для достижения нужного лечебного эффекта.</a:t>
            </a:r>
            <a:endParaRPr lang="ru-RU" sz="2000" dirty="0">
              <a:latin typeface="Times New Roman"/>
              <a:ea typeface="Roboto"/>
              <a:cs typeface="Roboto"/>
            </a:endParaRPr>
          </a:p>
          <a:p>
            <a:pPr marL="285750" indent="-285750">
              <a:buChar char="•"/>
            </a:pPr>
            <a:r>
              <a:rPr lang="ru-RU" sz="2000" dirty="0">
                <a:solidFill>
                  <a:srgbClr val="343434"/>
                </a:solidFill>
                <a:highlight>
                  <a:srgbClr val="FFFFFF"/>
                </a:highlight>
                <a:latin typeface="Times New Roman"/>
                <a:ea typeface="Roboto"/>
                <a:cs typeface="Roboto"/>
              </a:rPr>
              <a:t>В АПК «Пневмотренажер» внесен элемент геймификации (элементы игровой деятельности) – это создаёт положительную мотивацию и вовлеченность в тренировочный процесс. Тренировка становится интересной не только взрослым, но и детям. </a:t>
            </a:r>
            <a:endParaRPr lang="ru-RU" sz="2000" dirty="0">
              <a:latin typeface="Times New Roman"/>
              <a:ea typeface="Roboto"/>
              <a:cs typeface="Roboto"/>
            </a:endParaRPr>
          </a:p>
          <a:p>
            <a:endParaRPr lang="ru-RU" sz="1400" dirty="0">
              <a:latin typeface="Times New Roman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6695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50574" y="720129"/>
            <a:ext cx="8085855" cy="11920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 данном этапе прибор создан, передача данных на смартфон идёт, одна методика для тренинга реализована. Так же нами была  разработана логическая структура интерфейса.</a:t>
            </a:r>
            <a:endParaRPr lang="ru-RU" sz="1800" dirty="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sz="1800" dirty="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6091445-2A79-56BE-6616-D49B03E54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74" y="2176426"/>
            <a:ext cx="3606325" cy="25244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4" y="2176426"/>
            <a:ext cx="3048144" cy="27575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425" y="1067967"/>
            <a:ext cx="76209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Выбран первый вариант, поскольку, держа аппарат снизу меньше нагрузка на кисть.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4" descr="Изображение выглядит как текст, снимок экрана, электроника, дисплей&#10;&#10;Автоматически созданное описание">
            <a:extLst>
              <a:ext uri="{FF2B5EF4-FFF2-40B4-BE49-F238E27FC236}">
                <a16:creationId xmlns="" xmlns:a16="http://schemas.microsoft.com/office/drawing/2014/main" id="{2817E9F5-DF85-B7B2-6ABB-9F7927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85" t="17742" r="26284" b="22043"/>
          <a:stretch/>
        </p:blipFill>
        <p:spPr>
          <a:xfrm>
            <a:off x="558248" y="1622977"/>
            <a:ext cx="2278268" cy="2353758"/>
          </a:xfrm>
          <a:prstGeom prst="rect">
            <a:avLst/>
          </a:prstGeom>
        </p:spPr>
      </p:pic>
      <p:pic>
        <p:nvPicPr>
          <p:cNvPr id="13" name="Рисунок 5" descr="Изображение выглядит как текст, снимок экрана, электроника, дисплей&#10;&#10;Автоматически созданное описание">
            <a:extLst>
              <a:ext uri="{FF2B5EF4-FFF2-40B4-BE49-F238E27FC236}">
                <a16:creationId xmlns="" xmlns:a16="http://schemas.microsoft.com/office/drawing/2014/main" id="{6055E015-C0D4-8D5F-64D1-8AD6AE6046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62" t="21505" r="22961" b="17742"/>
          <a:stretch/>
        </p:blipFill>
        <p:spPr>
          <a:xfrm>
            <a:off x="4117877" y="1606405"/>
            <a:ext cx="2742199" cy="238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84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66358" y="7473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281472" y="551663"/>
            <a:ext cx="8520600" cy="4534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 dirty="0">
                <a:latin typeface="Times New Roman"/>
                <a:cs typeface="Times New Roman"/>
              </a:rPr>
              <a:t>Обновленный дизайн интерфейса </a:t>
            </a:r>
            <a:r>
              <a:rPr lang="ru-RU" sz="1800" dirty="0" smtClean="0">
                <a:latin typeface="Times New Roman"/>
                <a:cs typeface="Times New Roman"/>
              </a:rPr>
              <a:t>пользователя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1800" dirty="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>
            <a:extLst>
              <a:ext uri="{FF2B5EF4-FFF2-40B4-BE49-F238E27FC236}">
                <a16:creationId xmlns="" xmlns:a16="http://schemas.microsoft.com/office/drawing/2014/main" id="{2AB36098-112A-94E2-44C7-A5B575438F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6" t="43211" r="1703" b="26582"/>
          <a:stretch/>
        </p:blipFill>
        <p:spPr>
          <a:xfrm>
            <a:off x="250372" y="1730828"/>
            <a:ext cx="8516482" cy="150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4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4140" y="1237244"/>
            <a:ext cx="70006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Так же нами были разработаны несколько вариантов внешнего вида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прибора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4140" y="1700232"/>
            <a:ext cx="960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ea typeface="+mn-lt"/>
                <a:cs typeface="Times New Roman" pitchFamily="18" charset="0"/>
              </a:rPr>
              <a:t>Вариант 1</a:t>
            </a:r>
            <a:endParaRPr lang="en-US" dirty="0"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pic>
        <p:nvPicPr>
          <p:cNvPr id="9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1AEF67C9-81ED-F482-80AD-24ACF7C3C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40" y="2095017"/>
            <a:ext cx="1855992" cy="278167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32486" y="1700230"/>
            <a:ext cx="960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ea typeface="+mn-lt"/>
                <a:cs typeface="Times New Roman" pitchFamily="18" charset="0"/>
              </a:rPr>
              <a:t>Вариант 2</a:t>
            </a:r>
            <a:endParaRPr lang="en-US" dirty="0"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pic>
        <p:nvPicPr>
          <p:cNvPr id="11" name="Рисунок 10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3175E50-D706-B6FD-A87D-A0A5F28CE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680" y="1919163"/>
            <a:ext cx="2205097" cy="295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0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этой картинке сигнал с датчика давления, который расположен в трубке прибора. Видно, что у испытуемого преобладают плавный вдох и выдох, однако присутствующий "острый  пик"  свидетельствует о том, что испытуемый </a:t>
            </a:r>
            <a:r>
              <a:rPr lang="ru-RU" dirty="0" smtClean="0"/>
              <a:t>сделал </a:t>
            </a:r>
            <a:r>
              <a:rPr lang="ru-RU" dirty="0"/>
              <a:t>резкий, глубокий вдох и резкий выдох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95"/>
          <a:stretch/>
        </p:blipFill>
        <p:spPr>
          <a:xfrm>
            <a:off x="239484" y="2122714"/>
            <a:ext cx="8512629" cy="26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94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071" y="181918"/>
            <a:ext cx="8520600" cy="572700"/>
          </a:xfrm>
        </p:spPr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1257" y="75461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Это работа приложения. Пользователь дышит в трубку : скоростью и глубиной своего дыхания он двигает нижнюю платформу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245" y="391884"/>
            <a:ext cx="2405186" cy="451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69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Результаты пользовательского тестирования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92;p19"/>
          <p:cNvSpPr txBox="1">
            <a:spLocks noGrp="1"/>
          </p:cNvSpPr>
          <p:nvPr>
            <p:ph type="body" idx="1"/>
          </p:nvPr>
        </p:nvSpPr>
        <p:spPr>
          <a:xfrm>
            <a:off x="306257" y="965100"/>
            <a:ext cx="8520600" cy="30408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Прибор прошел функциональное тестирование. 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" sz="1200" u="sng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Будущие пользователи:</a:t>
            </a: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люди с нарушением функции внешнего дыхания, дошкольники с нарушением речевого дыхания, спортсмены.</a:t>
            </a:r>
          </a:p>
          <a:p>
            <a:pPr marL="0" indent="0">
              <a:buNone/>
            </a:pPr>
            <a:r>
              <a:rPr lang="ru" sz="1200" u="sng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Возможности:</a:t>
            </a: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пользователь станет делать дыхательную гимнастику с помощью пневмотренажера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Система оценит состояние дыхательной системы пользователя и подберет нужный уровень нагрузки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Заниматься дыхательной гимнастикой  с помощью </a:t>
            </a:r>
            <a:r>
              <a:rPr lang="ru" sz="1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будет легко и интересно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Пользователь сможет заниматься дома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Гипотезы: 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Когда пользователю рекомендована ежедневная дыхательная гимнастика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- он предпочитает заниматься дома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- он захочет заниматься под наблюдением специалистов в поликлинике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Пользователь занимается дыхательной гимнастикой с помощью </a:t>
            </a:r>
            <a:r>
              <a:rPr lang="ru" sz="1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пневмотренажера</a:t>
            </a:r>
            <a:endParaRPr lang="ru" sz="12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>
              <a:buFont typeface="Calibri" pitchFamily="34" charset="0"/>
              <a:buChar char="-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Он скажет , что ему непонятно и скучно</a:t>
            </a:r>
          </a:p>
          <a:p>
            <a:pPr marL="342900">
              <a:buFont typeface="Calibri" pitchFamily="34" charset="0"/>
              <a:buChar char="-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Занимается с интересом в течении заданного времени.</a:t>
            </a:r>
          </a:p>
          <a:p>
            <a:pPr marL="0" indent="0">
              <a:buNone/>
            </a:pPr>
            <a:endParaRPr lang="ru" sz="1000" b="1" dirty="0">
              <a:solidFill>
                <a:schemeClr val="dk1"/>
              </a:solidFill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3A8B1DF-4082-2E86-BB04-536471D3C99B}"/>
              </a:ext>
            </a:extLst>
          </p:cNvPr>
          <p:cNvSpPr txBox="1"/>
          <p:nvPr/>
        </p:nvSpPr>
        <p:spPr>
          <a:xfrm>
            <a:off x="471352" y="3751778"/>
            <a:ext cx="732282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Пользователь: Ольга, педагог, возраст 35 лет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Жизненная ситуация: перенесла операцию на легком, ей рекомендовал врач дыхательную гимнастику на дому.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Задание: 1) Пожалуйста ответьте на несколько вопросов - это необходимо чтобы создать качественный продукт.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2)Попробуйте сделать дыхательную гимнастику с помощью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9"/>
          <p:cNvSpPr txBox="1">
            <a:spLocks noGrp="1"/>
          </p:cNvSpPr>
          <p:nvPr>
            <p:ph type="title"/>
          </p:nvPr>
        </p:nvSpPr>
        <p:spPr>
          <a:xfrm>
            <a:off x="289928" y="18376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Результаты пользовательского тестирования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3A8B1DF-4082-2E86-BB04-536471D3C99B}"/>
              </a:ext>
            </a:extLst>
          </p:cNvPr>
          <p:cNvSpPr txBox="1"/>
          <p:nvPr/>
        </p:nvSpPr>
        <p:spPr>
          <a:xfrm>
            <a:off x="246017" y="982979"/>
            <a:ext cx="2964180" cy="8233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Роли в команде 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Модератор: Емелина Лиза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Наблюдатель: Жанна Овсянникова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Человек-компьютер: Самоделкин Егор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7F676E1-4294-DD3C-D377-8D2290E92E52}"/>
              </a:ext>
            </a:extLst>
          </p:cNvPr>
          <p:cNvSpPr txBox="1"/>
          <p:nvPr/>
        </p:nvSpPr>
        <p:spPr>
          <a:xfrm>
            <a:off x="246017" y="2029820"/>
            <a:ext cx="7366363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результате тестирования гипотезы подтвердились. 1) Пользователь хочет заниматься дома. 2)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интереснее, чем просто надувать шарик или самостоятельно подбирать методики в интернете.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DF0C428-844C-C165-11B2-1EC3D86B740C}"/>
              </a:ext>
            </a:extLst>
          </p:cNvPr>
          <p:cNvSpPr txBox="1"/>
          <p:nvPr/>
        </p:nvSpPr>
        <p:spPr>
          <a:xfrm>
            <a:off x="246017" y="3039172"/>
            <a:ext cx="7338060" cy="16004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Проблемные моменты выявленные при тестировании: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нужна детальная проработка интерфейса пользователя (логику ,цвета)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нужно усовершенствовать корпус устройства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нужен сбор данных о пользователе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нужно доработать подбор нагрузки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в комплект нужно включить подставку для смартфона (в руках неудобно держать смартфон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одновременно 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795B12F-7F36-8C67-472C-9EAE85BCE938}"/>
              </a:ext>
            </a:extLst>
          </p:cNvPr>
          <p:cNvSpPr txBox="1"/>
          <p:nvPr/>
        </p:nvSpPr>
        <p:spPr>
          <a:xfrm>
            <a:off x="3348446" y="1071501"/>
            <a:ext cx="44881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Задаем вопросы пользователю: </a:t>
            </a:r>
          </a:p>
          <a:p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https://rutube.ru/video/private/7c5a215ec38ee6d81475a241edc2c45c/?p=q-OaPnIIzcaufeRcFPvNFA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118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Рынок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83" y="1235219"/>
            <a:ext cx="1600200" cy="555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" y="1782925"/>
            <a:ext cx="1178378" cy="10208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" y="2972708"/>
            <a:ext cx="1345746" cy="8971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37063" y="879961"/>
            <a:ext cx="6310991" cy="918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данным Википедия: в год диагноз пневмония ставится более 17 млн .человек. Более 50% борется с патологическими изменениями. Можно рассчитывать на целевой сегмент примерно 8-9 млн. человек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Реабилитационные центры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санатории на территории РФ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- 200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37063" y="2940959"/>
            <a:ext cx="63763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данным Росстата, в 2021 году в стране насчитывалось 11,1 млн дошкольников — к этой категории статистики относят детей от 3 до 8 лет. 25% детей испытывают задержку речевого развития, это приблизительно 260 тыс. детей.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Центры детского развития на территории РФ - 1535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67691" y="2026189"/>
            <a:ext cx="6245677" cy="287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Целевой сегмент  - спортсмены и спортивные организации пока не исследовался. </a:t>
            </a:r>
          </a:p>
        </p:txBody>
      </p:sp>
      <p:cxnSp>
        <p:nvCxnSpPr>
          <p:cNvPr id="11" name="Прямая со стрелкой 10"/>
          <p:cNvCxnSpPr>
            <a:endCxn id="3" idx="1"/>
          </p:cNvCxnSpPr>
          <p:nvPr/>
        </p:nvCxnSpPr>
        <p:spPr>
          <a:xfrm>
            <a:off x="2163534" y="1339253"/>
            <a:ext cx="47352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>
            <a:off x="2228849" y="2169690"/>
            <a:ext cx="5388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4" idx="1"/>
          </p:cNvCxnSpPr>
          <p:nvPr/>
        </p:nvCxnSpPr>
        <p:spPr>
          <a:xfrm>
            <a:off x="2228849" y="3356458"/>
            <a:ext cx="40821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61283" y="4063875"/>
            <a:ext cx="389844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B2C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=(260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тыс.+8000 тыс.)*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8000=66 080 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000 тыс. рублей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SAM=66 080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000 тыс.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12,3%=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8 127 840 тыс. рублей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8 127 840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60%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4 876 704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743450" y="4063874"/>
            <a:ext cx="31432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B2B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 =(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200+1535)*8000= 13 880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000 рублей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 =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13 880 000* 54,5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= 971 600 рублей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971 600*60% = 582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960 рублей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Структура издержек и бизнес-модель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25923" y="122150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качестве клиентов мы рассматриваем: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Люди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 патологией легких.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Родителей детей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 нарушением речевого дыхания.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Спортсмены.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Организации: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Реабилитационные центры, санатории.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Центры детского развития;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Спортивные организации.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Структура издержек и бизнес-модель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95371" y="170764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Проект будет зарабатывать на: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продаже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аппарата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пациентам (Люди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патологией легких, Дети с нарушением речевого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дыхания,спортсмены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продаже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аппарата в различные организации(Реабилитационные центры, санатории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центры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детского развития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спортивные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организации.)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издержек и бизнес-модель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95371" y="170764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5624" y="1760110"/>
            <a:ext cx="852475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Структура издержек АПК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зависит от множества факторов, таких как стадия разработки продукта, объем продаж, ценовая политика компании, степень конкуренции на рынке.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Ниже приведены типичные категории издержек, которые необходимо учитывать при разработке и продаже АПК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Исследования и разработка, материалы, производство, маркетинг и продажи, поддержка продукта и обслуживание, финансовые издержки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целом, при сборке все стадии сливаются в следующую структуру издержек: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Сырьё и материалы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Рабочая сила, включая инженеров и техников, ответственных за разработку и сборку оборудования.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Аренда помещений и коммунальные услуги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Продажи и маркетинг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Обслуживание оборудования и техподдержка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Финансовые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354"/>
            <a:ext cx="7744088" cy="841800"/>
          </a:xfrm>
        </p:spPr>
        <p:txBody>
          <a:bodyPr/>
          <a:lstStyle/>
          <a:p>
            <a:r>
              <a:rPr lang="ru" dirty="0"/>
              <a:t>Экономика проекта: предположения и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949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себестоимость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57" y="1018573"/>
            <a:ext cx="7450985" cy="40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83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производство и доставка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7" y="1018572"/>
            <a:ext cx="8832345" cy="37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62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фонд оплаты труда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6" y="1022832"/>
            <a:ext cx="8219388" cy="19895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9096" y="3310742"/>
            <a:ext cx="81894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Фонд оплаты труда расписан только на первый год с учетом оплаты специалистов-разработчиков, работающих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предпроизводственный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период. В производственный период инженеру, программисту, специалисту по работе с документацией, дизайнеру, специалисту по проведению испытаний оплата труда сократиться.</a:t>
            </a:r>
          </a:p>
        </p:txBody>
      </p:sp>
    </p:spTree>
    <p:extLst>
      <p:ext uri="{BB962C8B-B14F-4D97-AF65-F5344CB8AC3E}">
        <p14:creationId xmlns:p14="http://schemas.microsoft.com/office/powerpoint/2010/main" val="2677809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29655" y="217879"/>
            <a:ext cx="8520600" cy="765970"/>
          </a:xfrm>
        </p:spPr>
        <p:txBody>
          <a:bodyPr/>
          <a:lstStyle/>
          <a:p>
            <a:pPr algn="l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8" y="832153"/>
            <a:ext cx="8289515" cy="31148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5198" y="4027990"/>
            <a:ext cx="8189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Благодаря содействию ЮФУ нам удаться сэкономить на аренде оборудования, помещения, на работе специалистов.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063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сводка за месяц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0"/>
          <a:stretch/>
        </p:blipFill>
        <p:spPr>
          <a:xfrm>
            <a:off x="553864" y="1260079"/>
            <a:ext cx="8171497" cy="20856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3863" y="3602954"/>
            <a:ext cx="81714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стоимости единицы продукции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8000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 прибыль в месяц при продаже 1000 единиц составит 4293150 рублей</a:t>
            </a:r>
          </a:p>
        </p:txBody>
      </p:sp>
    </p:spTree>
    <p:extLst>
      <p:ext uri="{BB962C8B-B14F-4D97-AF65-F5344CB8AC3E}">
        <p14:creationId xmlns:p14="http://schemas.microsoft.com/office/powerpoint/2010/main" val="255870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Привлечение одного клиента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763563"/>
              </p:ext>
            </p:extLst>
          </p:nvPr>
        </p:nvGraphicFramePr>
        <p:xfrm>
          <a:off x="508000" y="1620838"/>
          <a:ext cx="515747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368">
                  <a:extLst>
                    <a:ext uri="{9D8B030D-6E8A-4147-A177-3AD203B41FA5}">
                      <a16:colId xmlns="" xmlns:a16="http://schemas.microsoft.com/office/drawing/2014/main" val="3975108302"/>
                    </a:ext>
                  </a:extLst>
                </a:gridCol>
                <a:gridCol w="1289368">
                  <a:extLst>
                    <a:ext uri="{9D8B030D-6E8A-4147-A177-3AD203B41FA5}">
                      <a16:colId xmlns="" xmlns:a16="http://schemas.microsoft.com/office/drawing/2014/main" val="2726646067"/>
                    </a:ext>
                  </a:extLst>
                </a:gridCol>
                <a:gridCol w="1289368">
                  <a:extLst>
                    <a:ext uri="{9D8B030D-6E8A-4147-A177-3AD203B41FA5}">
                      <a16:colId xmlns="" xmlns:a16="http://schemas.microsoft.com/office/drawing/2014/main" val="2770330942"/>
                    </a:ext>
                  </a:extLst>
                </a:gridCol>
                <a:gridCol w="1289368">
                  <a:extLst>
                    <a:ext uri="{9D8B030D-6E8A-4147-A177-3AD203B41FA5}">
                      <a16:colId xmlns="" xmlns:a16="http://schemas.microsoft.com/office/drawing/2014/main" val="927916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Ежемесечная</a:t>
                      </a:r>
                      <a:r>
                        <a:rPr lang="ru-RU" dirty="0" smtClean="0"/>
                        <a:t> 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</a:t>
                      </a:r>
                      <a:r>
                        <a:rPr lang="ru-RU" baseline="0" dirty="0" smtClean="0"/>
                        <a:t> покупателей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одного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22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Яндекс.Директ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20.000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474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15.000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2736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Печатная продукция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5.000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4232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217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Заработок с одного клиента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457320"/>
              </p:ext>
            </p:extLst>
          </p:nvPr>
        </p:nvGraphicFramePr>
        <p:xfrm>
          <a:off x="508000" y="1620838"/>
          <a:ext cx="644684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368">
                  <a:extLst>
                    <a:ext uri="{9D8B030D-6E8A-4147-A177-3AD203B41FA5}">
                      <a16:colId xmlns="" xmlns:a16="http://schemas.microsoft.com/office/drawing/2014/main" val="3651097005"/>
                    </a:ext>
                  </a:extLst>
                </a:gridCol>
                <a:gridCol w="1289368">
                  <a:extLst>
                    <a:ext uri="{9D8B030D-6E8A-4147-A177-3AD203B41FA5}">
                      <a16:colId xmlns="" xmlns:a16="http://schemas.microsoft.com/office/drawing/2014/main" val="3283491950"/>
                    </a:ext>
                  </a:extLst>
                </a:gridCol>
                <a:gridCol w="1289368">
                  <a:extLst>
                    <a:ext uri="{9D8B030D-6E8A-4147-A177-3AD203B41FA5}">
                      <a16:colId xmlns="" xmlns:a16="http://schemas.microsoft.com/office/drawing/2014/main" val="360894831"/>
                    </a:ext>
                  </a:extLst>
                </a:gridCol>
                <a:gridCol w="1289368">
                  <a:extLst>
                    <a:ext uri="{9D8B030D-6E8A-4147-A177-3AD203B41FA5}">
                      <a16:colId xmlns="" xmlns:a16="http://schemas.microsoft.com/office/drawing/2014/main" val="2897703220"/>
                    </a:ext>
                  </a:extLst>
                </a:gridCol>
                <a:gridCol w="1289368">
                  <a:extLst>
                    <a:ext uri="{9D8B030D-6E8A-4147-A177-3AD203B41FA5}">
                      <a16:colId xmlns="" xmlns:a16="http://schemas.microsoft.com/office/drawing/2014/main" val="277229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Себестоимость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1 клиента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Доставка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Расчеты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Без учета издержек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582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4210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8000-4210-100-830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055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542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Структура издержек и бизнес-модель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83796" y="1256234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Каналы распорстранения: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Предпродажи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Реклама в медицинских журналах и на специализированных сайтах.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Презентации и демонстрации нового продукта на специализированных медицинских конференциях и мероприятиях.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Размещение контента в интернете и социальных сетях для привлечения остальной аудитории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45503" y="32927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2" y="1106314"/>
            <a:ext cx="1543675" cy="1543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08" y="3256927"/>
            <a:ext cx="1543675" cy="1543675"/>
          </a:xfrm>
          <a:prstGeom prst="rect">
            <a:avLst/>
          </a:prstGeom>
        </p:spPr>
      </p:pic>
      <p:sp>
        <p:nvSpPr>
          <p:cNvPr id="6" name="Google Shape;131;p8"/>
          <p:cNvSpPr txBox="1">
            <a:spLocks/>
          </p:cNvSpPr>
          <p:nvPr/>
        </p:nvSpPr>
        <p:spPr>
          <a:xfrm>
            <a:off x="2266035" y="1083978"/>
            <a:ext cx="2239768" cy="156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Елизавета Александровна</a:t>
            </a: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планирование проекта, распределение задач, проведение испытаний, участие в разработке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16" y="1083977"/>
            <a:ext cx="1566011" cy="1566011"/>
          </a:xfrm>
          <a:prstGeom prst="rect">
            <a:avLst/>
          </a:prstGeom>
        </p:spPr>
      </p:pic>
      <p:sp>
        <p:nvSpPr>
          <p:cNvPr id="8" name="Google Shape;135;p8"/>
          <p:cNvSpPr txBox="1"/>
          <p:nvPr/>
        </p:nvSpPr>
        <p:spPr>
          <a:xfrm>
            <a:off x="6597178" y="1083977"/>
            <a:ext cx="2368935" cy="142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Овсянникова Жанна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Андреевна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Южного Федерального Университета (ЮФУ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1200" dirty="0"/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подготовка проектной документации, участие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разработке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Google Shape;133;p8"/>
          <p:cNvSpPr txBox="1"/>
          <p:nvPr/>
        </p:nvSpPr>
        <p:spPr>
          <a:xfrm>
            <a:off x="2266035" y="3152754"/>
            <a:ext cx="2065421" cy="120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b="0" i="0" u="none" strike="noStrike" cap="none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Самоделкин</a:t>
            </a:r>
            <a:r>
              <a:rPr lang="ru-RU" sz="1200" b="0" i="0" u="none" strike="noStrike" cap="none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Егор </a:t>
            </a:r>
            <a:r>
              <a:rPr lang="ru-RU" sz="1200" b="0" i="0" u="none" strike="noStrike" cap="none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Валерьевич</a:t>
            </a:r>
            <a:endParaRPr lang="ru-RU" sz="1200" dirty="0"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Южного Федерального Университета (ЮФУ),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программного обеспечения </a:t>
            </a:r>
            <a:r>
              <a:rPr lang="ru-RU" sz="1200" dirty="0">
                <a:latin typeface="Times New Roman" pitchFamily="18"/>
                <a:ea typeface="Calibri" pitchFamily="34"/>
              </a:rPr>
              <a:t>для передачи данных с микроконтроллера на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смартфон</a:t>
            </a:r>
            <a:r>
              <a:rPr lang="ru-RU" sz="1200" dirty="0" smtClean="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разработке.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16" y="3214214"/>
            <a:ext cx="1543675" cy="1543675"/>
          </a:xfrm>
          <a:prstGeom prst="rect">
            <a:avLst/>
          </a:prstGeom>
        </p:spPr>
      </p:pic>
      <p:sp>
        <p:nvSpPr>
          <p:cNvPr id="11" name="Google Shape;133;p8"/>
          <p:cNvSpPr txBox="1"/>
          <p:nvPr/>
        </p:nvSpPr>
        <p:spPr>
          <a:xfrm>
            <a:off x="6597178" y="3152754"/>
            <a:ext cx="2368935" cy="142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b="0" i="0" u="none" strike="noStrike" cap="none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Мацко</a:t>
            </a:r>
            <a:r>
              <a:rPr lang="ru-RU" sz="1200" b="0" i="0" u="none" strike="noStrike" cap="none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Даниил Валерьевич</a:t>
            </a:r>
            <a:endParaRPr lang="ru-RU" sz="1200" dirty="0"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Южного Федерального Университета (ЮФУ),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программного обеспечения </a:t>
            </a:r>
            <a:r>
              <a:rPr lang="ru-RU" sz="1200" dirty="0">
                <a:latin typeface="Times New Roman" pitchFamily="18"/>
                <a:ea typeface="Calibri" pitchFamily="34"/>
              </a:rPr>
              <a:t>для передачи данных с микроконтроллера на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смартфон</a:t>
            </a:r>
            <a:r>
              <a:rPr lang="ru-RU" sz="1200" dirty="0" smtClean="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разработке.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4;p23"/>
          <p:cNvSpPr txBox="1">
            <a:spLocks/>
          </p:cNvSpPr>
          <p:nvPr/>
        </p:nvSpPr>
        <p:spPr>
          <a:xfrm>
            <a:off x="464100" y="435379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2800"/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00" y="1334622"/>
            <a:ext cx="1881465" cy="1881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111" y="1334622"/>
            <a:ext cx="1895891" cy="18958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4100" y="3518538"/>
            <a:ext cx="3076254" cy="1383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Шпаковская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Оксана Юрьевна. Наставник команды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Заведующий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лабораторией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Кафедра встраиваемых и радиоприемных систем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Южного Федерального Университета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ЮФУ)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66176" y="3518538"/>
            <a:ext cx="3149412" cy="1341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Номерчук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Александр Яковлевич. Наставник команды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Старший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5"/>
              </a:rPr>
              <a:t>Кафедра систем автоматического управления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Южного Федерального Университета (ЮФУ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046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Вопросы экспертам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довести продукт до такого вида, чтобы можно было участвовать в конкурсах на грант?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избежать медицинской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сертификации?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найти партнеров, которые взялись бы за производство данного устройства?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защитить интеллектуальную собственность?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продвигать проект?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Стоит ли повышать цену на единицу товара? Какие издержки изменить?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</TotalTime>
  <Words>1609</Words>
  <Application>Microsoft Office PowerPoint</Application>
  <PresentationFormat>Экран (16:9)</PresentationFormat>
  <Paragraphs>222</Paragraphs>
  <Slides>30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Аспект</vt:lpstr>
      <vt:lpstr>Портативный пневмотренажер для диагностики функции внешнего дыхания, дыхательной гимнастики, реабилитации больных с пораженными органами дыхания</vt:lpstr>
      <vt:lpstr>Пользователь и его проблема</vt:lpstr>
      <vt:lpstr>Решение</vt:lpstr>
      <vt:lpstr>Пользовательский сценарий</vt:lpstr>
      <vt:lpstr>О проекте. Аналоги решения</vt:lpstr>
      <vt:lpstr>О проекте. Инновационная идея</vt:lpstr>
      <vt:lpstr>О проекте (Что есть сейчас?)</vt:lpstr>
      <vt:lpstr>О проекте (Что есть сейчас?)</vt:lpstr>
      <vt:lpstr>О проекте (Что есть сейчас?)</vt:lpstr>
      <vt:lpstr>О проекте (Что есть сейчас?)</vt:lpstr>
      <vt:lpstr>О проекте (Что есть сейчас?)</vt:lpstr>
      <vt:lpstr>О проекте (Что есть сейчас?)</vt:lpstr>
      <vt:lpstr>Результаты пользовательского тестирования</vt:lpstr>
      <vt:lpstr>Результаты пользовательского тестирования</vt:lpstr>
      <vt:lpstr>Рынок</vt:lpstr>
      <vt:lpstr>Структура издержек и бизнес-модель</vt:lpstr>
      <vt:lpstr>Структура издержек и бизнес-модель</vt:lpstr>
      <vt:lpstr>Структура издержек и бизнес-модель</vt:lpstr>
      <vt:lpstr>Экономика проекта: предположения и вопросы</vt:lpstr>
      <vt:lpstr>Экономика- себестоимость</vt:lpstr>
      <vt:lpstr>Экономика- производство и доставка</vt:lpstr>
      <vt:lpstr>Экономика- фонд оплаты труда</vt:lpstr>
      <vt:lpstr>Экономика</vt:lpstr>
      <vt:lpstr>Экономика- сводка за месяц</vt:lpstr>
      <vt:lpstr>Привлечение одного клиента</vt:lpstr>
      <vt:lpstr>Заработок с одного клиента</vt:lpstr>
      <vt:lpstr>Структура издержек и бизнес-модель</vt:lpstr>
      <vt:lpstr>Команда</vt:lpstr>
      <vt:lpstr>Презентация PowerPoint</vt:lpstr>
      <vt:lpstr>Вопросы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Портативный пневмотренажер для диагностики функции внешнего дыхания, дыхательной гимнастики, реабилитации больных с пораженными органами дыхания</dc:title>
  <cp:lastModifiedBy>Пользователь Windows</cp:lastModifiedBy>
  <cp:revision>28</cp:revision>
  <dcterms:modified xsi:type="dcterms:W3CDTF">2023-05-25T20:22:06Z</dcterms:modified>
</cp:coreProperties>
</file>