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7" r:id="rId2"/>
    <p:sldId id="259" r:id="rId3"/>
    <p:sldId id="269" r:id="rId4"/>
    <p:sldId id="264" r:id="rId5"/>
    <p:sldId id="287" r:id="rId6"/>
    <p:sldId id="266" r:id="rId7"/>
    <p:sldId id="273" r:id="rId8"/>
    <p:sldId id="276" r:id="rId9"/>
  </p:sldIdLst>
  <p:sldSz cx="9144000" cy="5143500" type="screen16x9"/>
  <p:notesSz cx="6858000" cy="9144000"/>
  <p:embeddedFontLst>
    <p:embeddedFont>
      <p:font typeface="Nunito" pitchFamily="2" charset="-52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taliu Reprincev" initials="VR" lastIdx="1" clrIdx="0">
    <p:extLst>
      <p:ext uri="{19B8F6BF-5375-455C-9EA6-DF929625EA0E}">
        <p15:presenceInfo xmlns:p15="http://schemas.microsoft.com/office/powerpoint/2012/main" userId="8feaea9acb93b4e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946" y="3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3309267786324559"/>
          <c:y val="8.20235136225232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Рынок декора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06E-42E6-83AB-4395FED900B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06E-42E6-83AB-4395FED900B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06E-42E6-83AB-4395FED900B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06E-42E6-83AB-4395FED900B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06E-42E6-83AB-4395FED900B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06E-42E6-83AB-4395FED900B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606E-42E6-83AB-4395FED900B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6"/>
                <c:pt idx="0">
                  <c:v>Интерьер</c:v>
                </c:pt>
                <c:pt idx="1">
                  <c:v>Ландшафт</c:v>
                </c:pt>
                <c:pt idx="2">
                  <c:v>Аквариумистика</c:v>
                </c:pt>
                <c:pt idx="3">
                  <c:v>Коммерция</c:v>
                </c:pt>
                <c:pt idx="4">
                  <c:v>Эко</c:v>
                </c:pt>
                <c:pt idx="5">
                  <c:v>DIY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0.26</c:v>
                </c:pt>
                <c:pt idx="1">
                  <c:v>0.18</c:v>
                </c:pt>
                <c:pt idx="2">
                  <c:v>0.16</c:v>
                </c:pt>
                <c:pt idx="3">
                  <c:v>0.16</c:v>
                </c:pt>
                <c:pt idx="4">
                  <c:v>0.08</c:v>
                </c:pt>
                <c:pt idx="5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606E-42E6-83AB-4395FED900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6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hkD-GYMethkNo00vweXOueIaNnEAWjZVOFe2fY9DaSY/edit?usp=sharin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035.ru/e120c5a0e06e4d4188e5e01b9c4467bd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youtu.be/HyMY7T3EEto?t=2520" TargetMode="External"/><Relationship Id="rId5" Type="http://schemas.openxmlformats.org/officeDocument/2006/relationships/hyperlink" Target="https://intensive22aw.notion.site/Lean-Startup-Canvas-e1e5f9d5c96a4352afe19c32348154f7" TargetMode="External"/><Relationship Id="rId4" Type="http://schemas.openxmlformats.org/officeDocument/2006/relationships/hyperlink" Target="https://intensive22aw.notion.site/5df9d71615d646d092fe6bd1f5d6cc39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5bf51c69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5bf51c69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В </a:t>
            </a:r>
            <a:r>
              <a:rPr lang="en-US" dirty="0" err="1">
                <a:solidFill>
                  <a:schemeClr val="dk1"/>
                </a:solidFill>
              </a:rPr>
              <a:t>презентации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вы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можете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использовать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любой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дизайн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en-US" dirty="0" err="1">
                <a:solidFill>
                  <a:schemeClr val="dk1"/>
                </a:solidFill>
              </a:rPr>
              <a:t>который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вам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нравится</a:t>
            </a:r>
            <a:r>
              <a:rPr lang="en-US" dirty="0">
                <a:solidFill>
                  <a:schemeClr val="dk1"/>
                </a:solidFill>
              </a:rPr>
              <a:t>. </a:t>
            </a:r>
            <a:r>
              <a:rPr lang="en-US" dirty="0" err="1">
                <a:solidFill>
                  <a:schemeClr val="dk1"/>
                </a:solidFill>
              </a:rPr>
              <a:t>Данный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шаблон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предназначен</a:t>
            </a:r>
            <a:r>
              <a:rPr lang="en-US" dirty="0">
                <a:solidFill>
                  <a:schemeClr val="dk1"/>
                </a:solidFill>
              </a:rPr>
              <a:t> для </a:t>
            </a:r>
            <a:r>
              <a:rPr lang="en-US" dirty="0" err="1">
                <a:solidFill>
                  <a:schemeClr val="dk1"/>
                </a:solidFill>
              </a:rPr>
              <a:t>копирования</a:t>
            </a:r>
            <a:r>
              <a:rPr lang="en-US" dirty="0">
                <a:solidFill>
                  <a:schemeClr val="dk1"/>
                </a:solidFill>
              </a:rPr>
              <a:t>!</a:t>
            </a:r>
            <a:br>
              <a:rPr lang="en-US" dirty="0">
                <a:solidFill>
                  <a:schemeClr val="dk1"/>
                </a:solidFill>
              </a:rPr>
            </a:br>
            <a:br>
              <a:rPr lang="en-US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На </a:t>
            </a:r>
            <a:r>
              <a:rPr lang="en-US" dirty="0" err="1">
                <a:solidFill>
                  <a:schemeClr val="dk1"/>
                </a:solidFill>
              </a:rPr>
              <a:t>титульном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слайде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укажите</a:t>
            </a:r>
            <a:r>
              <a:rPr lang="en-US" dirty="0">
                <a:solidFill>
                  <a:schemeClr val="dk1"/>
                </a:solidFill>
              </a:rPr>
              <a:t>: </a:t>
            </a:r>
            <a:br>
              <a:rPr lang="en-US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- название </a:t>
            </a:r>
            <a:r>
              <a:rPr lang="en-US" dirty="0" err="1">
                <a:solidFill>
                  <a:schemeClr val="dk1"/>
                </a:solidFill>
              </a:rPr>
              <a:t>вашего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проекта</a:t>
            </a:r>
            <a:br>
              <a:rPr lang="en-US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- </a:t>
            </a:r>
            <a:r>
              <a:rPr lang="en-US" dirty="0" err="1">
                <a:solidFill>
                  <a:schemeClr val="dk1"/>
                </a:solidFill>
              </a:rPr>
              <a:t>ваш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вуз</a:t>
            </a:r>
            <a:br>
              <a:rPr lang="en-US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- </a:t>
            </a:r>
            <a:r>
              <a:rPr lang="en-US" dirty="0" err="1">
                <a:solidFill>
                  <a:schemeClr val="dk1"/>
                </a:solidFill>
              </a:rPr>
              <a:t>тип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разработки</a:t>
            </a:r>
            <a:r>
              <a:rPr lang="en-US" dirty="0">
                <a:solidFill>
                  <a:schemeClr val="dk1"/>
                </a:solidFill>
              </a:rPr>
              <a:t>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dirty="0" err="1">
                <a:solidFill>
                  <a:schemeClr val="dk1"/>
                </a:solidFill>
              </a:rPr>
              <a:t>Этот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шаблон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создан</a:t>
            </a:r>
            <a:r>
              <a:rPr lang="en-US" dirty="0">
                <a:solidFill>
                  <a:schemeClr val="dk1"/>
                </a:solidFill>
              </a:rPr>
              <a:t> для </a:t>
            </a:r>
            <a:r>
              <a:rPr lang="en-US" dirty="0" err="1">
                <a:solidFill>
                  <a:schemeClr val="dk1"/>
                </a:solidFill>
              </a:rPr>
              <a:t>команд</a:t>
            </a:r>
            <a:r>
              <a:rPr lang="en-US" dirty="0">
                <a:solidFill>
                  <a:schemeClr val="dk1"/>
                </a:solidFill>
              </a:rPr>
              <a:t> с </a:t>
            </a:r>
            <a:r>
              <a:rPr lang="en-US" dirty="0" err="1">
                <a:solidFill>
                  <a:schemeClr val="dk1"/>
                </a:solidFill>
              </a:rPr>
              <a:t>инициативной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разработкой</a:t>
            </a:r>
            <a:r>
              <a:rPr lang="en-US" dirty="0">
                <a:solidFill>
                  <a:schemeClr val="dk1"/>
                </a:solidFill>
              </a:rPr>
              <a:t>. Это </a:t>
            </a:r>
            <a:r>
              <a:rPr lang="en-US" dirty="0" err="1">
                <a:solidFill>
                  <a:schemeClr val="dk1"/>
                </a:solidFill>
              </a:rPr>
              <a:t>значит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en-US" dirty="0" err="1">
                <a:solidFill>
                  <a:schemeClr val="dk1"/>
                </a:solidFill>
              </a:rPr>
              <a:t>что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шаблон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подходит</a:t>
            </a:r>
            <a:r>
              <a:rPr lang="en-US" dirty="0">
                <a:solidFill>
                  <a:schemeClr val="dk1"/>
                </a:solidFill>
              </a:rPr>
              <a:t> для </a:t>
            </a:r>
            <a:r>
              <a:rPr lang="en-US" dirty="0" err="1">
                <a:solidFill>
                  <a:schemeClr val="dk1"/>
                </a:solidFill>
              </a:rPr>
              <a:t>команд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en-US" dirty="0" err="1">
                <a:solidFill>
                  <a:schemeClr val="dk1"/>
                </a:solidFill>
              </a:rPr>
              <a:t>которые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придумали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свою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проектную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идею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самостоятельно</a:t>
            </a:r>
            <a:r>
              <a:rPr lang="en-US" dirty="0">
                <a:solidFill>
                  <a:schemeClr val="dk1"/>
                </a:solidFill>
              </a:rPr>
              <a:t>. </a:t>
            </a:r>
            <a:r>
              <a:rPr lang="en-US" dirty="0" err="1">
                <a:solidFill>
                  <a:schemeClr val="dk1"/>
                </a:solidFill>
              </a:rPr>
              <a:t>Если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ваша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команда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работает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над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заказной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задачей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en-US" dirty="0" err="1">
                <a:solidFill>
                  <a:schemeClr val="dk1"/>
                </a:solidFill>
              </a:rPr>
              <a:t>воспользуйтесь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другим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шаблоном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https://docs.google.com/presentation/d/1hkD-GYMethkNo00vweXOueIaNnEAWjZVOFe2fY9DaSY/edit?usp=sharing</a:t>
            </a:r>
            <a:r>
              <a:rPr lang="en-US" dirty="0">
                <a:solidFill>
                  <a:schemeClr val="dk1"/>
                </a:solidFill>
              </a:rPr>
              <a:t>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95bf51c69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95bf51c69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решение проблемы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b="1">
                <a:solidFill>
                  <a:schemeClr val="dk1"/>
                </a:solidFill>
                <a:highlight>
                  <a:srgbClr val="FFFF00"/>
                </a:highlight>
              </a:rPr>
              <a:t>На этом же слайде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95bf51c697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95bf51c697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b="1">
                <a:solidFill>
                  <a:schemeClr val="dk1"/>
                </a:solidFill>
                <a:highlight>
                  <a:srgbClr val="FFFF00"/>
                </a:highlight>
              </a:rPr>
              <a:t>Если вам так удобнее, поместите этот слайд выше, где вы рассказываете о своём решении.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аналоги вашего решения. Обновленная версия должна у вас появиться по результатам исследования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b="1">
                <a:solidFill>
                  <a:schemeClr val="dk1"/>
                </a:solidFill>
              </a:rPr>
              <a:t>Хороший вариант (но мы не настаиваем) — представить результаты в виде таблицы, где вы сравниваете ваше решение с аналогами по важным для пользователя параметрам.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5bf51c697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95bf51c697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 err="1"/>
              <a:t>Одна</a:t>
            </a:r>
            <a:r>
              <a:rPr lang="en-US" dirty="0"/>
              <a:t> </a:t>
            </a:r>
            <a:r>
              <a:rPr lang="en-US" dirty="0" err="1"/>
              <a:t>из</a:t>
            </a:r>
            <a:r>
              <a:rPr lang="en-US" dirty="0"/>
              <a:t> </a:t>
            </a:r>
            <a:r>
              <a:rPr lang="en-US" dirty="0" err="1"/>
              <a:t>важных</a:t>
            </a:r>
            <a:r>
              <a:rPr lang="en-US" dirty="0"/>
              <a:t> </a:t>
            </a:r>
            <a:r>
              <a:rPr lang="en-US" dirty="0" err="1"/>
              <a:t>составляющих</a:t>
            </a:r>
            <a:r>
              <a:rPr lang="en-US" dirty="0"/>
              <a:t> </a:t>
            </a:r>
            <a:r>
              <a:rPr lang="en-US" dirty="0" err="1"/>
              <a:t>любого</a:t>
            </a:r>
            <a:r>
              <a:rPr lang="en-US" dirty="0"/>
              <a:t> </a:t>
            </a:r>
            <a:r>
              <a:rPr lang="en-US" dirty="0" err="1"/>
              <a:t>коммерческого</a:t>
            </a:r>
            <a:r>
              <a:rPr lang="en-US" dirty="0"/>
              <a:t> </a:t>
            </a:r>
            <a:r>
              <a:rPr lang="en-US" dirty="0" err="1"/>
              <a:t>проекта</a:t>
            </a:r>
            <a:r>
              <a:rPr lang="en-US" dirty="0"/>
              <a:t> — его </a:t>
            </a:r>
            <a:r>
              <a:rPr lang="en-US" dirty="0" err="1"/>
              <a:t>бизнес-модель</a:t>
            </a:r>
            <a:r>
              <a:rPr lang="en-US" dirty="0"/>
              <a:t>. </a:t>
            </a:r>
            <a:r>
              <a:rPr lang="en-US" dirty="0" err="1"/>
              <a:t>Бизнес-модель</a:t>
            </a:r>
            <a:r>
              <a:rPr lang="en-US" dirty="0"/>
              <a:t> — это </a:t>
            </a:r>
            <a:r>
              <a:rPr lang="en-US" dirty="0" err="1"/>
              <a:t>структура</a:t>
            </a:r>
            <a:r>
              <a:rPr lang="en-US" dirty="0"/>
              <a:t> </a:t>
            </a:r>
            <a:r>
              <a:rPr lang="en-US" dirty="0" err="1"/>
              <a:t>бизнес-процессов</a:t>
            </a:r>
            <a:r>
              <a:rPr lang="en-US" dirty="0"/>
              <a:t> компании, </a:t>
            </a:r>
            <a:r>
              <a:rPr lang="en-US" dirty="0" err="1"/>
              <a:t>которая</a:t>
            </a:r>
            <a:r>
              <a:rPr lang="en-US" dirty="0"/>
              <a:t> </a:t>
            </a:r>
            <a:r>
              <a:rPr lang="en-US" dirty="0" err="1"/>
              <a:t>объясняет</a:t>
            </a:r>
            <a:r>
              <a:rPr lang="en-US" dirty="0"/>
              <a:t>, </a:t>
            </a:r>
            <a:r>
              <a:rPr lang="en-US" dirty="0" err="1"/>
              <a:t>как</a:t>
            </a:r>
            <a:r>
              <a:rPr lang="en-US" dirty="0"/>
              <a:t> </a:t>
            </a:r>
            <a:r>
              <a:rPr lang="en-US" dirty="0" err="1"/>
              <a:t>компания</a:t>
            </a:r>
            <a:r>
              <a:rPr lang="en-US" dirty="0"/>
              <a:t> </a:t>
            </a:r>
            <a:r>
              <a:rPr lang="en-US" dirty="0" err="1"/>
              <a:t>будет</a:t>
            </a:r>
            <a:r>
              <a:rPr lang="en-US" dirty="0"/>
              <a:t> </a:t>
            </a:r>
            <a:r>
              <a:rPr lang="en-US" dirty="0" err="1"/>
              <a:t>получать</a:t>
            </a:r>
            <a:r>
              <a:rPr lang="en-US" dirty="0"/>
              <a:t> </a:t>
            </a:r>
            <a:r>
              <a:rPr lang="en-US" dirty="0" err="1"/>
              <a:t>прибыль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 err="1"/>
              <a:t>Перед</a:t>
            </a:r>
            <a:r>
              <a:rPr lang="en-US" dirty="0"/>
              <a:t> </a:t>
            </a:r>
            <a:r>
              <a:rPr lang="en-US" dirty="0" err="1"/>
              <a:t>тем</a:t>
            </a:r>
            <a:r>
              <a:rPr lang="en-US" dirty="0"/>
              <a:t> </a:t>
            </a:r>
            <a:r>
              <a:rPr lang="en-US" dirty="0" err="1"/>
              <a:t>как</a:t>
            </a:r>
            <a:r>
              <a:rPr lang="en-US" dirty="0"/>
              <a:t> </a:t>
            </a:r>
            <a:r>
              <a:rPr lang="en-US" dirty="0" err="1"/>
              <a:t>приступить</a:t>
            </a:r>
            <a:r>
              <a:rPr lang="en-US" dirty="0"/>
              <a:t> к </a:t>
            </a:r>
            <a:r>
              <a:rPr lang="en-US" dirty="0" err="1"/>
              <a:t>созданию</a:t>
            </a:r>
            <a:r>
              <a:rPr lang="en-US" dirty="0"/>
              <a:t> </a:t>
            </a:r>
            <a:r>
              <a:rPr lang="en-US" dirty="0" err="1"/>
              <a:t>бизнес-модели</a:t>
            </a:r>
            <a:r>
              <a:rPr lang="en-US" dirty="0"/>
              <a:t>, </a:t>
            </a:r>
            <a:r>
              <a:rPr lang="en-US" dirty="0" err="1"/>
              <a:t>предлагаем</a:t>
            </a:r>
            <a:r>
              <a:rPr lang="en-US" dirty="0"/>
              <a:t> </a:t>
            </a:r>
            <a:r>
              <a:rPr lang="en-US" dirty="0" err="1"/>
              <a:t>вам</a:t>
            </a:r>
            <a:r>
              <a:rPr lang="en-US" dirty="0"/>
              <a:t> </a:t>
            </a:r>
            <a:r>
              <a:rPr lang="en-US" dirty="0" err="1"/>
              <a:t>встретиться</a:t>
            </a:r>
            <a:r>
              <a:rPr lang="en-US" dirty="0"/>
              <a:t> с </a:t>
            </a:r>
            <a:r>
              <a:rPr lang="en-US" dirty="0" err="1"/>
              <a:t>командой</a:t>
            </a:r>
            <a:r>
              <a:rPr lang="en-US" dirty="0"/>
              <a:t> и </a:t>
            </a:r>
            <a:r>
              <a:rPr lang="en-US" dirty="0" err="1"/>
              <a:t>ответить</a:t>
            </a:r>
            <a:r>
              <a:rPr lang="en-US" dirty="0"/>
              <a:t> на </a:t>
            </a:r>
            <a:r>
              <a:rPr lang="en-US" dirty="0" err="1"/>
              <a:t>три</a:t>
            </a:r>
            <a:r>
              <a:rPr lang="en-US" dirty="0"/>
              <a:t> </a:t>
            </a:r>
            <a:r>
              <a:rPr lang="en-US" dirty="0" err="1"/>
              <a:t>вводных</a:t>
            </a:r>
            <a:r>
              <a:rPr lang="en-US" dirty="0"/>
              <a:t> </a:t>
            </a:r>
            <a:r>
              <a:rPr lang="en-US" dirty="0" err="1"/>
              <a:t>вопроса</a:t>
            </a:r>
            <a:r>
              <a:rPr lang="en-US" dirty="0"/>
              <a:t> на </a:t>
            </a:r>
            <a:r>
              <a:rPr lang="en-US" dirty="0" err="1"/>
              <a:t>слайде</a:t>
            </a:r>
            <a:r>
              <a:rPr lang="en-US" dirty="0"/>
              <a:t> </a:t>
            </a:r>
            <a:r>
              <a:rPr lang="en-US" dirty="0" err="1"/>
              <a:t>выше</a:t>
            </a:r>
            <a:r>
              <a:rPr lang="en-US" dirty="0"/>
              <a:t> - это </a:t>
            </a:r>
            <a:r>
              <a:rPr lang="en-US" dirty="0" err="1"/>
              <a:t>поможет</a:t>
            </a:r>
            <a:r>
              <a:rPr lang="en-US" dirty="0"/>
              <a:t> </a:t>
            </a:r>
            <a:r>
              <a:rPr lang="en-US" dirty="0" err="1"/>
              <a:t>вам</a:t>
            </a:r>
            <a:r>
              <a:rPr lang="en-US" dirty="0"/>
              <a:t> </a:t>
            </a:r>
            <a:r>
              <a:rPr lang="en-US" dirty="0" err="1"/>
              <a:t>подготовиться</a:t>
            </a:r>
            <a:r>
              <a:rPr lang="en-US" dirty="0"/>
              <a:t> к </a:t>
            </a:r>
            <a:r>
              <a:rPr lang="en-US" dirty="0" err="1"/>
              <a:t>вдумчивому</a:t>
            </a:r>
            <a:r>
              <a:rPr lang="en-US" dirty="0"/>
              <a:t> </a:t>
            </a:r>
            <a:r>
              <a:rPr lang="en-US" dirty="0" err="1"/>
              <a:t>созданию</a:t>
            </a:r>
            <a:r>
              <a:rPr lang="en-US" dirty="0"/>
              <a:t> БМ. </a:t>
            </a:r>
            <a:br>
              <a:rPr lang="en-US" dirty="0"/>
            </a:br>
            <a:r>
              <a:rPr lang="en-US" dirty="0"/>
              <a:t>О </a:t>
            </a:r>
            <a:r>
              <a:rPr lang="en-US" dirty="0" err="1"/>
              <a:t>том</a:t>
            </a:r>
            <a:r>
              <a:rPr lang="en-US" dirty="0"/>
              <a:t>, </a:t>
            </a:r>
            <a:r>
              <a:rPr lang="en-US" dirty="0" err="1"/>
              <a:t>как</a:t>
            </a:r>
            <a:r>
              <a:rPr lang="en-US" dirty="0"/>
              <a:t> </a:t>
            </a:r>
            <a:r>
              <a:rPr lang="en-US" dirty="0" err="1"/>
              <a:t>ответить</a:t>
            </a:r>
            <a:r>
              <a:rPr lang="en-US" dirty="0"/>
              <a:t> на </a:t>
            </a:r>
            <a:r>
              <a:rPr lang="en-US" dirty="0" err="1"/>
              <a:t>вопросы</a:t>
            </a:r>
            <a:r>
              <a:rPr lang="en-US" dirty="0"/>
              <a:t> </a:t>
            </a:r>
            <a:r>
              <a:rPr lang="en-US" dirty="0" err="1"/>
              <a:t>выше</a:t>
            </a:r>
            <a:r>
              <a:rPr lang="en-US" dirty="0"/>
              <a:t>, </a:t>
            </a:r>
            <a:r>
              <a:rPr lang="en-US" dirty="0" err="1"/>
              <a:t>читайте</a:t>
            </a:r>
            <a:r>
              <a:rPr lang="en-US" dirty="0"/>
              <a:t> с </a:t>
            </a:r>
            <a:r>
              <a:rPr lang="en-US" dirty="0" err="1"/>
              <a:t>статье</a:t>
            </a:r>
            <a:r>
              <a:rPr lang="en-US" dirty="0"/>
              <a:t>: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 </a:t>
            </a:r>
            <a:r>
              <a:rPr lang="en-US" u="sng" dirty="0" err="1">
                <a:solidFill>
                  <a:schemeClr val="hlink"/>
                </a:solidFill>
                <a:hlinkClick r:id="rId3"/>
              </a:rPr>
              <a:t>Введение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 в </a:t>
            </a:r>
            <a:r>
              <a:rPr lang="en-US" u="sng" dirty="0" err="1">
                <a:solidFill>
                  <a:schemeClr val="hlink"/>
                </a:solidFill>
                <a:hlinkClick r:id="rId3"/>
              </a:rPr>
              <a:t>бизнес-модели</a:t>
            </a:r>
            <a:endParaRPr lang="en-US" u="sng" dirty="0">
              <a:solidFill>
                <a:schemeClr val="hlink"/>
              </a:solidFill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b="1" dirty="0" err="1"/>
              <a:t>Вместо</a:t>
            </a:r>
            <a:r>
              <a:rPr lang="en-US" b="1" dirty="0"/>
              <a:t> </a:t>
            </a:r>
            <a:r>
              <a:rPr lang="en-US" b="1" dirty="0" err="1"/>
              <a:t>этого</a:t>
            </a:r>
            <a:r>
              <a:rPr lang="en-US" b="1" dirty="0"/>
              <a:t> </a:t>
            </a:r>
            <a:r>
              <a:rPr lang="en-US" b="1" dirty="0" err="1"/>
              <a:t>слайда</a:t>
            </a:r>
            <a:r>
              <a:rPr lang="en-US" b="1" dirty="0"/>
              <a:t> </a:t>
            </a:r>
            <a:r>
              <a:rPr lang="en-US" b="1" dirty="0" err="1"/>
              <a:t>можете</a:t>
            </a:r>
            <a:r>
              <a:rPr lang="en-US" b="1" dirty="0"/>
              <a:t> </a:t>
            </a:r>
            <a:r>
              <a:rPr lang="en-US" b="1" dirty="0" err="1"/>
              <a:t>продемонстрировать</a:t>
            </a:r>
            <a:r>
              <a:rPr lang="en-US" b="1" dirty="0"/>
              <a:t> </a:t>
            </a:r>
            <a:r>
              <a:rPr lang="en-US" b="1" dirty="0" err="1"/>
              <a:t>бизнес-модель</a:t>
            </a:r>
            <a:r>
              <a:rPr lang="en-US" b="1" dirty="0"/>
              <a:t> </a:t>
            </a:r>
            <a:r>
              <a:rPr lang="en-US" b="1" dirty="0" err="1"/>
              <a:t>вашего</a:t>
            </a:r>
            <a:r>
              <a:rPr lang="en-US" b="1" dirty="0"/>
              <a:t> </a:t>
            </a:r>
            <a:r>
              <a:rPr lang="en-US" b="1" dirty="0" err="1"/>
              <a:t>решения</a:t>
            </a:r>
            <a:r>
              <a:rPr lang="en-US" b="1" dirty="0"/>
              <a:t>, </a:t>
            </a:r>
            <a:r>
              <a:rPr lang="en-US" b="1" dirty="0" err="1"/>
              <a:t>если</a:t>
            </a:r>
            <a:r>
              <a:rPr lang="en-US" b="1" dirty="0"/>
              <a:t> </a:t>
            </a:r>
            <a:r>
              <a:rPr lang="en-US" b="1" dirty="0" err="1"/>
              <a:t>вы</a:t>
            </a:r>
            <a:r>
              <a:rPr lang="en-US" b="1" dirty="0"/>
              <a:t> </a:t>
            </a:r>
            <a:r>
              <a:rPr lang="en-US" b="1" dirty="0" err="1"/>
              <a:t>создали</a:t>
            </a:r>
            <a:r>
              <a:rPr lang="en-US" b="1" dirty="0"/>
              <a:t> </a:t>
            </a:r>
            <a:r>
              <a:rPr lang="en-US" b="1" dirty="0" err="1"/>
              <a:t>её</a:t>
            </a:r>
            <a:r>
              <a:rPr lang="en-US" b="1" dirty="0"/>
              <a:t>. </a:t>
            </a:r>
            <a:r>
              <a:rPr lang="en-US" b="1" dirty="0" err="1"/>
              <a:t>Создать</a:t>
            </a:r>
            <a:r>
              <a:rPr lang="en-US" b="1" dirty="0"/>
              <a:t> </a:t>
            </a:r>
            <a:r>
              <a:rPr lang="en-US" b="1" dirty="0" err="1"/>
              <a:t>бизнес-модель</a:t>
            </a:r>
            <a:r>
              <a:rPr lang="en-US" b="1" dirty="0"/>
              <a:t> для </a:t>
            </a:r>
            <a:r>
              <a:rPr lang="en-US" b="1" dirty="0" err="1"/>
              <a:t>своего</a:t>
            </a:r>
            <a:r>
              <a:rPr lang="en-US" b="1" dirty="0"/>
              <a:t> </a:t>
            </a:r>
            <a:r>
              <a:rPr lang="en-US" b="1" dirty="0" err="1"/>
              <a:t>проекта</a:t>
            </a:r>
            <a:r>
              <a:rPr lang="en-US" b="1" dirty="0"/>
              <a:t> </a:t>
            </a:r>
            <a:r>
              <a:rPr lang="en-US" b="1" dirty="0" err="1"/>
              <a:t>вам</a:t>
            </a:r>
            <a:r>
              <a:rPr lang="en-US" b="1" dirty="0"/>
              <a:t> </a:t>
            </a:r>
            <a:r>
              <a:rPr lang="en-US" b="1" dirty="0" err="1"/>
              <a:t>помогут</a:t>
            </a:r>
            <a:r>
              <a:rPr lang="en-US" b="1" dirty="0"/>
              <a:t> </a:t>
            </a:r>
            <a:r>
              <a:rPr lang="en-US" b="1" dirty="0" err="1"/>
              <a:t>материалы</a:t>
            </a:r>
            <a:r>
              <a:rPr lang="en-US" b="1" dirty="0"/>
              <a:t>: </a:t>
            </a:r>
            <a:br>
              <a:rPr lang="en-US" b="1" dirty="0"/>
            </a:br>
            <a:r>
              <a:rPr lang="en-US" dirty="0"/>
              <a:t>1.</a:t>
            </a:r>
            <a:r>
              <a:rPr lang="en-US" b="1" dirty="0"/>
              <a:t> </a:t>
            </a:r>
            <a:r>
              <a:rPr lang="en-US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</a:t>
            </a: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в </a:t>
            </a:r>
            <a:r>
              <a:rPr lang="en-US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базе</a:t>
            </a: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знаний</a:t>
            </a: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: </a:t>
            </a:r>
            <a:r>
              <a:rPr lang="en-US" u="sng" dirty="0" err="1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</a:t>
            </a:r>
            <a:r>
              <a:rPr lang="en-US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 в </a:t>
            </a:r>
            <a:r>
              <a:rPr lang="en-US" u="sng" dirty="0" err="1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бизнес-модели</a:t>
            </a: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b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</a:t>
            </a:r>
            <a:r>
              <a:rPr lang="en-US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Вебинар</a:t>
            </a: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u="sng" dirty="0" err="1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/>
              </a:rPr>
              <a:t>Экономика</a:t>
            </a:r>
            <a:r>
              <a:rPr lang="en-US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/>
              </a:rPr>
              <a:t> </a:t>
            </a:r>
            <a:r>
              <a:rPr lang="en-US" u="sng" dirty="0" err="1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/>
              </a:rPr>
              <a:t>проекта</a:t>
            </a:r>
            <a:r>
              <a:rPr lang="en-US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/>
              </a:rPr>
              <a:t> и </a:t>
            </a:r>
            <a:r>
              <a:rPr lang="en-US" u="sng" dirty="0" err="1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/>
              </a:rPr>
              <a:t>модели</a:t>
            </a:r>
            <a:r>
              <a:rPr lang="en-US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/>
              </a:rPr>
              <a:t> </a:t>
            </a:r>
            <a:r>
              <a:rPr lang="en-US" u="sng" dirty="0" err="1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/>
              </a:rPr>
              <a:t>монетизации</a:t>
            </a: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</a:t>
            </a:r>
            <a:r>
              <a:rPr lang="en-US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про</a:t>
            </a: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Lean Canvas с 42 </a:t>
            </a:r>
            <a:r>
              <a:rPr lang="en-US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минуты</a:t>
            </a: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)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5bf51c697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95bf51c697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 err="1"/>
              <a:t>Одна</a:t>
            </a:r>
            <a:r>
              <a:rPr lang="en-US" dirty="0"/>
              <a:t> </a:t>
            </a:r>
            <a:r>
              <a:rPr lang="en-US" dirty="0" err="1"/>
              <a:t>из</a:t>
            </a:r>
            <a:r>
              <a:rPr lang="en-US" dirty="0"/>
              <a:t> </a:t>
            </a:r>
            <a:r>
              <a:rPr lang="en-US" dirty="0" err="1"/>
              <a:t>важных</a:t>
            </a:r>
            <a:r>
              <a:rPr lang="en-US" dirty="0"/>
              <a:t> </a:t>
            </a:r>
            <a:r>
              <a:rPr lang="en-US" dirty="0" err="1"/>
              <a:t>составляющих</a:t>
            </a:r>
            <a:r>
              <a:rPr lang="en-US" dirty="0"/>
              <a:t> </a:t>
            </a:r>
            <a:r>
              <a:rPr lang="en-US" dirty="0" err="1"/>
              <a:t>любого</a:t>
            </a:r>
            <a:r>
              <a:rPr lang="en-US" dirty="0"/>
              <a:t> </a:t>
            </a:r>
            <a:r>
              <a:rPr lang="en-US" dirty="0" err="1"/>
              <a:t>коммерческого</a:t>
            </a:r>
            <a:r>
              <a:rPr lang="en-US" dirty="0"/>
              <a:t> </a:t>
            </a:r>
            <a:r>
              <a:rPr lang="en-US" dirty="0" err="1"/>
              <a:t>проекта</a:t>
            </a:r>
            <a:r>
              <a:rPr lang="en-US" dirty="0"/>
              <a:t> — его </a:t>
            </a:r>
            <a:r>
              <a:rPr lang="en-US" dirty="0" err="1"/>
              <a:t>бизнес-модель</a:t>
            </a:r>
            <a:r>
              <a:rPr lang="en-US" dirty="0"/>
              <a:t>. </a:t>
            </a:r>
            <a:r>
              <a:rPr lang="en-US" dirty="0" err="1"/>
              <a:t>Бизнес-модель</a:t>
            </a:r>
            <a:r>
              <a:rPr lang="en-US" dirty="0"/>
              <a:t> — это </a:t>
            </a:r>
            <a:r>
              <a:rPr lang="en-US" dirty="0" err="1"/>
              <a:t>структура</a:t>
            </a:r>
            <a:r>
              <a:rPr lang="en-US" dirty="0"/>
              <a:t> </a:t>
            </a:r>
            <a:r>
              <a:rPr lang="en-US" dirty="0" err="1"/>
              <a:t>бизнес-процессов</a:t>
            </a:r>
            <a:r>
              <a:rPr lang="en-US" dirty="0"/>
              <a:t> компании, </a:t>
            </a:r>
            <a:r>
              <a:rPr lang="en-US" dirty="0" err="1"/>
              <a:t>которая</a:t>
            </a:r>
            <a:r>
              <a:rPr lang="en-US" dirty="0"/>
              <a:t> </a:t>
            </a:r>
            <a:r>
              <a:rPr lang="en-US" dirty="0" err="1"/>
              <a:t>объясняет</a:t>
            </a:r>
            <a:r>
              <a:rPr lang="en-US" dirty="0"/>
              <a:t>, </a:t>
            </a:r>
            <a:r>
              <a:rPr lang="en-US" dirty="0" err="1"/>
              <a:t>как</a:t>
            </a:r>
            <a:r>
              <a:rPr lang="en-US" dirty="0"/>
              <a:t> </a:t>
            </a:r>
            <a:r>
              <a:rPr lang="en-US" dirty="0" err="1"/>
              <a:t>компания</a:t>
            </a:r>
            <a:r>
              <a:rPr lang="en-US" dirty="0"/>
              <a:t> </a:t>
            </a:r>
            <a:r>
              <a:rPr lang="en-US" dirty="0" err="1"/>
              <a:t>будет</a:t>
            </a:r>
            <a:r>
              <a:rPr lang="en-US" dirty="0"/>
              <a:t> </a:t>
            </a:r>
            <a:r>
              <a:rPr lang="en-US" dirty="0" err="1"/>
              <a:t>получать</a:t>
            </a:r>
            <a:r>
              <a:rPr lang="en-US" dirty="0"/>
              <a:t> </a:t>
            </a:r>
            <a:r>
              <a:rPr lang="en-US" dirty="0" err="1"/>
              <a:t>прибыль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 err="1"/>
              <a:t>Перед</a:t>
            </a:r>
            <a:r>
              <a:rPr lang="en-US" dirty="0"/>
              <a:t> </a:t>
            </a:r>
            <a:r>
              <a:rPr lang="en-US" dirty="0" err="1"/>
              <a:t>тем</a:t>
            </a:r>
            <a:r>
              <a:rPr lang="en-US" dirty="0"/>
              <a:t> </a:t>
            </a:r>
            <a:r>
              <a:rPr lang="en-US" dirty="0" err="1"/>
              <a:t>как</a:t>
            </a:r>
            <a:r>
              <a:rPr lang="en-US" dirty="0"/>
              <a:t> </a:t>
            </a:r>
            <a:r>
              <a:rPr lang="en-US" dirty="0" err="1"/>
              <a:t>приступить</a:t>
            </a:r>
            <a:r>
              <a:rPr lang="en-US" dirty="0"/>
              <a:t> к </a:t>
            </a:r>
            <a:r>
              <a:rPr lang="en-US" dirty="0" err="1"/>
              <a:t>созданию</a:t>
            </a:r>
            <a:r>
              <a:rPr lang="en-US" dirty="0"/>
              <a:t> </a:t>
            </a:r>
            <a:r>
              <a:rPr lang="en-US" dirty="0" err="1"/>
              <a:t>бизнес-модели</a:t>
            </a:r>
            <a:r>
              <a:rPr lang="en-US" dirty="0"/>
              <a:t>, </a:t>
            </a:r>
            <a:r>
              <a:rPr lang="en-US" dirty="0" err="1"/>
              <a:t>предлагаем</a:t>
            </a:r>
            <a:r>
              <a:rPr lang="en-US" dirty="0"/>
              <a:t> </a:t>
            </a:r>
            <a:r>
              <a:rPr lang="en-US" dirty="0" err="1"/>
              <a:t>вам</a:t>
            </a:r>
            <a:r>
              <a:rPr lang="en-US" dirty="0"/>
              <a:t> </a:t>
            </a:r>
            <a:r>
              <a:rPr lang="en-US" dirty="0" err="1"/>
              <a:t>встретиться</a:t>
            </a:r>
            <a:r>
              <a:rPr lang="en-US" dirty="0"/>
              <a:t> с </a:t>
            </a:r>
            <a:r>
              <a:rPr lang="en-US" dirty="0" err="1"/>
              <a:t>командой</a:t>
            </a:r>
            <a:r>
              <a:rPr lang="en-US" dirty="0"/>
              <a:t> и </a:t>
            </a:r>
            <a:r>
              <a:rPr lang="en-US" dirty="0" err="1"/>
              <a:t>ответить</a:t>
            </a:r>
            <a:r>
              <a:rPr lang="en-US" dirty="0"/>
              <a:t> на </a:t>
            </a:r>
            <a:r>
              <a:rPr lang="en-US" dirty="0" err="1"/>
              <a:t>три</a:t>
            </a:r>
            <a:r>
              <a:rPr lang="en-US" dirty="0"/>
              <a:t> </a:t>
            </a:r>
            <a:r>
              <a:rPr lang="en-US" dirty="0" err="1"/>
              <a:t>вводных</a:t>
            </a:r>
            <a:r>
              <a:rPr lang="en-US" dirty="0"/>
              <a:t> </a:t>
            </a:r>
            <a:r>
              <a:rPr lang="en-US" dirty="0" err="1"/>
              <a:t>вопроса</a:t>
            </a:r>
            <a:r>
              <a:rPr lang="en-US" dirty="0"/>
              <a:t> на </a:t>
            </a:r>
            <a:r>
              <a:rPr lang="en-US" dirty="0" err="1"/>
              <a:t>слайде</a:t>
            </a:r>
            <a:r>
              <a:rPr lang="en-US" dirty="0"/>
              <a:t> </a:t>
            </a:r>
            <a:r>
              <a:rPr lang="en-US" dirty="0" err="1"/>
              <a:t>выше</a:t>
            </a:r>
            <a:r>
              <a:rPr lang="en-US" dirty="0"/>
              <a:t> - это </a:t>
            </a:r>
            <a:r>
              <a:rPr lang="en-US" dirty="0" err="1"/>
              <a:t>поможет</a:t>
            </a:r>
            <a:r>
              <a:rPr lang="en-US" dirty="0"/>
              <a:t> </a:t>
            </a:r>
            <a:r>
              <a:rPr lang="en-US" dirty="0" err="1"/>
              <a:t>вам</a:t>
            </a:r>
            <a:r>
              <a:rPr lang="en-US" dirty="0"/>
              <a:t> </a:t>
            </a:r>
            <a:r>
              <a:rPr lang="en-US" dirty="0" err="1"/>
              <a:t>подготовиться</a:t>
            </a:r>
            <a:r>
              <a:rPr lang="en-US" dirty="0"/>
              <a:t> к </a:t>
            </a:r>
            <a:r>
              <a:rPr lang="en-US" dirty="0" err="1"/>
              <a:t>вдумчивому</a:t>
            </a:r>
            <a:r>
              <a:rPr lang="en-US" dirty="0"/>
              <a:t> </a:t>
            </a:r>
            <a:r>
              <a:rPr lang="en-US" dirty="0" err="1"/>
              <a:t>созданию</a:t>
            </a:r>
            <a:r>
              <a:rPr lang="en-US" dirty="0"/>
              <a:t> БМ. </a:t>
            </a:r>
            <a:br>
              <a:rPr lang="en-US" dirty="0"/>
            </a:br>
            <a:r>
              <a:rPr lang="en-US" dirty="0"/>
              <a:t>О </a:t>
            </a:r>
            <a:r>
              <a:rPr lang="en-US" dirty="0" err="1"/>
              <a:t>том</a:t>
            </a:r>
            <a:r>
              <a:rPr lang="en-US" dirty="0"/>
              <a:t>, </a:t>
            </a:r>
            <a:r>
              <a:rPr lang="en-US" dirty="0" err="1"/>
              <a:t>как</a:t>
            </a:r>
            <a:r>
              <a:rPr lang="en-US" dirty="0"/>
              <a:t> </a:t>
            </a:r>
            <a:r>
              <a:rPr lang="en-US" dirty="0" err="1"/>
              <a:t>ответить</a:t>
            </a:r>
            <a:r>
              <a:rPr lang="en-US" dirty="0"/>
              <a:t> на </a:t>
            </a:r>
            <a:r>
              <a:rPr lang="en-US" dirty="0" err="1"/>
              <a:t>вопросы</a:t>
            </a:r>
            <a:r>
              <a:rPr lang="en-US" dirty="0"/>
              <a:t> </a:t>
            </a:r>
            <a:r>
              <a:rPr lang="en-US" dirty="0" err="1"/>
              <a:t>выше</a:t>
            </a:r>
            <a:r>
              <a:rPr lang="en-US" dirty="0"/>
              <a:t>, </a:t>
            </a:r>
            <a:r>
              <a:rPr lang="en-US" dirty="0" err="1"/>
              <a:t>читайте</a:t>
            </a:r>
            <a:r>
              <a:rPr lang="en-US" dirty="0"/>
              <a:t> с </a:t>
            </a:r>
            <a:r>
              <a:rPr lang="en-US" dirty="0" err="1"/>
              <a:t>статье</a:t>
            </a:r>
            <a:r>
              <a:rPr lang="en-US" dirty="0"/>
              <a:t>: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 </a:t>
            </a:r>
            <a:r>
              <a:rPr lang="en-US" u="sng" dirty="0" err="1">
                <a:solidFill>
                  <a:schemeClr val="hlink"/>
                </a:solidFill>
                <a:hlinkClick r:id="rId3"/>
              </a:rPr>
              <a:t>Введение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 в </a:t>
            </a:r>
            <a:r>
              <a:rPr lang="en-US" u="sng" dirty="0" err="1">
                <a:solidFill>
                  <a:schemeClr val="hlink"/>
                </a:solidFill>
                <a:hlinkClick r:id="rId3"/>
              </a:rPr>
              <a:t>бизнес-модели</a:t>
            </a:r>
            <a:endParaRPr lang="en-US" u="sng" dirty="0">
              <a:solidFill>
                <a:schemeClr val="hlink"/>
              </a:solidFill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b="1" dirty="0" err="1"/>
              <a:t>Вместо</a:t>
            </a:r>
            <a:r>
              <a:rPr lang="en-US" b="1" dirty="0"/>
              <a:t> </a:t>
            </a:r>
            <a:r>
              <a:rPr lang="en-US" b="1" dirty="0" err="1"/>
              <a:t>этого</a:t>
            </a:r>
            <a:r>
              <a:rPr lang="en-US" b="1" dirty="0"/>
              <a:t> </a:t>
            </a:r>
            <a:r>
              <a:rPr lang="en-US" b="1" dirty="0" err="1"/>
              <a:t>слайда</a:t>
            </a:r>
            <a:r>
              <a:rPr lang="en-US" b="1" dirty="0"/>
              <a:t> </a:t>
            </a:r>
            <a:r>
              <a:rPr lang="en-US" b="1" dirty="0" err="1"/>
              <a:t>можете</a:t>
            </a:r>
            <a:r>
              <a:rPr lang="en-US" b="1" dirty="0"/>
              <a:t> </a:t>
            </a:r>
            <a:r>
              <a:rPr lang="en-US" b="1" dirty="0" err="1"/>
              <a:t>продемонстрировать</a:t>
            </a:r>
            <a:r>
              <a:rPr lang="en-US" b="1" dirty="0"/>
              <a:t> </a:t>
            </a:r>
            <a:r>
              <a:rPr lang="en-US" b="1" dirty="0" err="1"/>
              <a:t>бизнес-модель</a:t>
            </a:r>
            <a:r>
              <a:rPr lang="en-US" b="1" dirty="0"/>
              <a:t> </a:t>
            </a:r>
            <a:r>
              <a:rPr lang="en-US" b="1" dirty="0" err="1"/>
              <a:t>вашего</a:t>
            </a:r>
            <a:r>
              <a:rPr lang="en-US" b="1" dirty="0"/>
              <a:t> </a:t>
            </a:r>
            <a:r>
              <a:rPr lang="en-US" b="1" dirty="0" err="1"/>
              <a:t>решения</a:t>
            </a:r>
            <a:r>
              <a:rPr lang="en-US" b="1" dirty="0"/>
              <a:t>, </a:t>
            </a:r>
            <a:r>
              <a:rPr lang="en-US" b="1" dirty="0" err="1"/>
              <a:t>если</a:t>
            </a:r>
            <a:r>
              <a:rPr lang="en-US" b="1" dirty="0"/>
              <a:t> </a:t>
            </a:r>
            <a:r>
              <a:rPr lang="en-US" b="1" dirty="0" err="1"/>
              <a:t>вы</a:t>
            </a:r>
            <a:r>
              <a:rPr lang="en-US" b="1" dirty="0"/>
              <a:t> </a:t>
            </a:r>
            <a:r>
              <a:rPr lang="en-US" b="1" dirty="0" err="1"/>
              <a:t>создали</a:t>
            </a:r>
            <a:r>
              <a:rPr lang="en-US" b="1" dirty="0"/>
              <a:t> </a:t>
            </a:r>
            <a:r>
              <a:rPr lang="en-US" b="1" dirty="0" err="1"/>
              <a:t>её</a:t>
            </a:r>
            <a:r>
              <a:rPr lang="en-US" b="1" dirty="0"/>
              <a:t>. </a:t>
            </a:r>
            <a:r>
              <a:rPr lang="en-US" b="1" dirty="0" err="1"/>
              <a:t>Создать</a:t>
            </a:r>
            <a:r>
              <a:rPr lang="en-US" b="1" dirty="0"/>
              <a:t> </a:t>
            </a:r>
            <a:r>
              <a:rPr lang="en-US" b="1" dirty="0" err="1"/>
              <a:t>бизнес-модель</a:t>
            </a:r>
            <a:r>
              <a:rPr lang="en-US" b="1" dirty="0"/>
              <a:t> для </a:t>
            </a:r>
            <a:r>
              <a:rPr lang="en-US" b="1" dirty="0" err="1"/>
              <a:t>своего</a:t>
            </a:r>
            <a:r>
              <a:rPr lang="en-US" b="1" dirty="0"/>
              <a:t> </a:t>
            </a:r>
            <a:r>
              <a:rPr lang="en-US" b="1" dirty="0" err="1"/>
              <a:t>проекта</a:t>
            </a:r>
            <a:r>
              <a:rPr lang="en-US" b="1" dirty="0"/>
              <a:t> </a:t>
            </a:r>
            <a:r>
              <a:rPr lang="en-US" b="1" dirty="0" err="1"/>
              <a:t>вам</a:t>
            </a:r>
            <a:r>
              <a:rPr lang="en-US" b="1" dirty="0"/>
              <a:t> </a:t>
            </a:r>
            <a:r>
              <a:rPr lang="en-US" b="1" dirty="0" err="1"/>
              <a:t>помогут</a:t>
            </a:r>
            <a:r>
              <a:rPr lang="en-US" b="1" dirty="0"/>
              <a:t> </a:t>
            </a:r>
            <a:r>
              <a:rPr lang="en-US" b="1" dirty="0" err="1"/>
              <a:t>материалы</a:t>
            </a:r>
            <a:r>
              <a:rPr lang="en-US" b="1" dirty="0"/>
              <a:t>: </a:t>
            </a:r>
            <a:br>
              <a:rPr lang="en-US" b="1" dirty="0"/>
            </a:br>
            <a:r>
              <a:rPr lang="en-US" dirty="0"/>
              <a:t>1.</a:t>
            </a:r>
            <a:r>
              <a:rPr lang="en-US" b="1" dirty="0"/>
              <a:t> </a:t>
            </a:r>
            <a:r>
              <a:rPr lang="en-US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Статьи</a:t>
            </a: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в </a:t>
            </a:r>
            <a:r>
              <a:rPr lang="en-US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базе</a:t>
            </a: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знаний</a:t>
            </a: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: </a:t>
            </a:r>
            <a:r>
              <a:rPr lang="en-US" u="sng" dirty="0" err="1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Введение</a:t>
            </a:r>
            <a:r>
              <a:rPr lang="en-US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 в </a:t>
            </a:r>
            <a:r>
              <a:rPr lang="en-US" u="sng" dirty="0" err="1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бизнес-модели</a:t>
            </a: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Lean Startup Canvas</a:t>
            </a:r>
            <a:b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2. </a:t>
            </a:r>
            <a:r>
              <a:rPr lang="en-US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Вебинар</a:t>
            </a: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u="sng" dirty="0" err="1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/>
              </a:rPr>
              <a:t>Экономика</a:t>
            </a:r>
            <a:r>
              <a:rPr lang="en-US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/>
              </a:rPr>
              <a:t> </a:t>
            </a:r>
            <a:r>
              <a:rPr lang="en-US" u="sng" dirty="0" err="1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/>
              </a:rPr>
              <a:t>проекта</a:t>
            </a:r>
            <a:r>
              <a:rPr lang="en-US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/>
              </a:rPr>
              <a:t> и </a:t>
            </a:r>
            <a:r>
              <a:rPr lang="en-US" u="sng" dirty="0" err="1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/>
              </a:rPr>
              <a:t>модели</a:t>
            </a:r>
            <a:r>
              <a:rPr lang="en-US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/>
              </a:rPr>
              <a:t> </a:t>
            </a:r>
            <a:r>
              <a:rPr lang="en-US" u="sng" dirty="0" err="1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6"/>
              </a:rPr>
              <a:t>монетизации</a:t>
            </a: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</a:t>
            </a:r>
            <a:r>
              <a:rPr lang="en-US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про</a:t>
            </a: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Lean Canvas с 42 </a:t>
            </a:r>
            <a:r>
              <a:rPr lang="en-US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минуты</a:t>
            </a: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)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Relationship Id="rId9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.png"/><Relationship Id="rId10" Type="http://schemas.openxmlformats.org/officeDocument/2006/relationships/image" Target="../media/image20.png"/><Relationship Id="rId4" Type="http://schemas.openxmlformats.org/officeDocument/2006/relationships/image" Target="../media/image15.svg"/><Relationship Id="rId9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PixelFish</a:t>
            </a:r>
            <a:br>
              <a:rPr lang="en-US" dirty="0"/>
            </a:br>
            <a:r>
              <a:rPr lang="en-US" sz="3600" dirty="0"/>
              <a:t> </a:t>
            </a: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dirty="0" err="1">
                <a:solidFill>
                  <a:schemeClr val="tx1"/>
                </a:solidFill>
              </a:rPr>
              <a:t>Самарский</a:t>
            </a:r>
            <a:r>
              <a:rPr lang="en-US" altLang="ru-RU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национальный</a:t>
            </a:r>
            <a:r>
              <a:rPr lang="en-US" altLang="ru-RU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исследовательский</a:t>
            </a:r>
            <a:r>
              <a:rPr lang="en-US" altLang="ru-RU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университет</a:t>
            </a:r>
            <a:r>
              <a:rPr lang="en-US" altLang="ru-RU" dirty="0">
                <a:solidFill>
                  <a:schemeClr val="tx1"/>
                </a:solidFill>
              </a:rPr>
              <a:t> </a:t>
            </a:r>
            <a:br>
              <a:rPr lang="en-US" altLang="ru-RU" dirty="0">
                <a:solidFill>
                  <a:schemeClr val="tx1"/>
                </a:solidFill>
              </a:rPr>
            </a:br>
            <a:r>
              <a:rPr lang="en-US" altLang="en-US" dirty="0" err="1">
                <a:solidFill>
                  <a:schemeClr val="tx1"/>
                </a:solidFill>
              </a:rPr>
              <a:t>им</a:t>
            </a:r>
            <a:r>
              <a:rPr lang="ru-RU" altLang="en-US" dirty="0" err="1">
                <a:solidFill>
                  <a:schemeClr val="tx1"/>
                </a:solidFill>
              </a:rPr>
              <a:t>ени</a:t>
            </a:r>
            <a:r>
              <a:rPr lang="en-US" altLang="ru-RU" dirty="0">
                <a:solidFill>
                  <a:schemeClr val="tx1"/>
                </a:solidFill>
              </a:rPr>
              <a:t> </a:t>
            </a:r>
            <a:r>
              <a:rPr lang="ru-RU" altLang="en-US" dirty="0">
                <a:solidFill>
                  <a:schemeClr val="tx1"/>
                </a:solidFill>
              </a:rPr>
              <a:t>а</a:t>
            </a:r>
            <a:r>
              <a:rPr lang="en-US" altLang="en-US" dirty="0" err="1">
                <a:solidFill>
                  <a:schemeClr val="tx1"/>
                </a:solidFill>
              </a:rPr>
              <a:t>кадемика</a:t>
            </a:r>
            <a:r>
              <a:rPr lang="en-US" altLang="ru-RU" dirty="0">
                <a:solidFill>
                  <a:schemeClr val="tx1"/>
                </a:solidFill>
              </a:rPr>
              <a:t> </a:t>
            </a:r>
            <a:r>
              <a:rPr lang="en-US" altLang="en-US" dirty="0">
                <a:solidFill>
                  <a:schemeClr val="tx1"/>
                </a:solidFill>
              </a:rPr>
              <a:t>С</a:t>
            </a:r>
            <a:r>
              <a:rPr lang="en-US" altLang="ru-RU" dirty="0">
                <a:solidFill>
                  <a:schemeClr val="tx1"/>
                </a:solidFill>
              </a:rPr>
              <a:t>.</a:t>
            </a:r>
            <a:r>
              <a:rPr lang="en-US" altLang="en-US" dirty="0">
                <a:solidFill>
                  <a:schemeClr val="tx1"/>
                </a:solidFill>
              </a:rPr>
              <a:t>П</a:t>
            </a:r>
            <a:r>
              <a:rPr lang="en-US" altLang="ru-RU" dirty="0">
                <a:solidFill>
                  <a:schemeClr val="tx1"/>
                </a:solidFill>
              </a:rPr>
              <a:t>. </a:t>
            </a:r>
            <a:r>
              <a:rPr lang="en-US" altLang="en-US" dirty="0" err="1">
                <a:solidFill>
                  <a:schemeClr val="tx1"/>
                </a:solidFill>
              </a:rPr>
              <a:t>Королева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11700" y="41164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chemeClr val="tx1"/>
                </a:solidFill>
              </a:rPr>
              <a:t>Инициативная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разработка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4369350" y="880711"/>
            <a:ext cx="5022300" cy="25452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/>
          <a:p>
            <a:pPr marL="285750" indent="-285750">
              <a:buClr>
                <a:schemeClr val="dk1"/>
              </a:buClr>
              <a:buSzPts val="1100"/>
            </a:pP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Оригинальный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дизайн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+mn-lt"/>
              </a:rPr>
              <a:t>с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ностальгическим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акцентом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который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делает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каждый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аквариум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уникальным</a:t>
            </a:r>
            <a:r>
              <a:rPr lang="en-US" altLang="en-US" sz="1400" dirty="0">
                <a:solidFill>
                  <a:schemeClr val="tx1"/>
                </a:solidFill>
                <a:latin typeface="+mn-lt"/>
              </a:rPr>
              <a:t>;</a:t>
            </a:r>
          </a:p>
          <a:p>
            <a:pPr marL="285750" indent="-285750">
              <a:buClr>
                <a:schemeClr val="dk1"/>
              </a:buClr>
              <a:buSzPts val="1100"/>
            </a:pP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Экологичное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использование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старых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предметов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которым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дается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вторая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жизнь</a:t>
            </a:r>
            <a:r>
              <a:rPr lang="en-US" altLang="en-US" sz="1400" dirty="0">
                <a:solidFill>
                  <a:schemeClr val="tx1"/>
                </a:solidFill>
                <a:latin typeface="+mn-lt"/>
              </a:rPr>
              <a:t>;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marL="285750" indent="-285750">
              <a:buClr>
                <a:schemeClr val="dk1"/>
              </a:buClr>
              <a:buSzPts val="1100"/>
            </a:pP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Готовое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решение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не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требующее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усилий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от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пользователя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—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мы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заботимся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обо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всем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от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подготовки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корпуса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до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установки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аквариума</a:t>
            </a:r>
            <a:r>
              <a:rPr lang="en-US" altLang="en-US" sz="1400" dirty="0">
                <a:solidFill>
                  <a:schemeClr val="tx1"/>
                </a:solidFill>
                <a:latin typeface="+mn-lt"/>
              </a:rPr>
              <a:t>;</a:t>
            </a:r>
            <a:endParaRPr lang="en-US" altLang="ru-RU" sz="1400" dirty="0">
              <a:solidFill>
                <a:schemeClr val="tx1"/>
              </a:solidFill>
              <a:latin typeface="+mn-lt"/>
            </a:endParaRPr>
          </a:p>
          <a:p>
            <a:pPr marL="285750" indent="-285750">
              <a:buClr>
                <a:schemeClr val="dk1"/>
              </a:buClr>
              <a:buSzPts val="1100"/>
            </a:pP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Живой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элемент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декора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который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оживляет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пространство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+mn-lt"/>
              </a:rPr>
              <a:t>и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привлекает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внимание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создавая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особую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атмосферу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+mn-lt"/>
              </a:rPr>
              <a:t>в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любом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+mn-lt"/>
              </a:rPr>
              <a:t>интерьере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.</a:t>
            </a:r>
            <a:endParaRPr lang="ru-RU" altLang="ru-RU" sz="1400" dirty="0">
              <a:solidFill>
                <a:schemeClr val="tx1"/>
              </a:solidFill>
              <a:latin typeface="+mn-lt"/>
            </a:endParaRPr>
          </a:p>
          <a:p>
            <a:pPr marL="0" indent="0">
              <a:buClr>
                <a:schemeClr val="dk1"/>
              </a:buClr>
              <a:buSzPts val="1100"/>
              <a:buNone/>
            </a:pPr>
            <a:endParaRPr lang="en-US" altLang="ru-RU" sz="1400" dirty="0">
              <a:solidFill>
                <a:schemeClr val="tx1"/>
              </a:solidFill>
              <a:latin typeface="+mn-lt"/>
            </a:endParaRPr>
          </a:p>
          <a:p>
            <a:pPr marL="285750" indent="-285750">
              <a:buClr>
                <a:schemeClr val="dk1"/>
              </a:buClr>
              <a:buSzPts val="1100"/>
            </a:pPr>
            <a:endParaRPr lang="en-US" altLang="ru-RU" sz="1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FD28A4E-36CE-441E-A334-44DF7BE7C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044" y="-212768"/>
            <a:ext cx="1614258" cy="1614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67;p15">
            <a:extLst>
              <a:ext uri="{FF2B5EF4-FFF2-40B4-BE49-F238E27FC236}">
                <a16:creationId xmlns:a16="http://schemas.microsoft.com/office/drawing/2014/main" id="{EB992E6E-F159-4E6A-A8D7-2BBF000A0619}"/>
              </a:ext>
            </a:extLst>
          </p:cNvPr>
          <p:cNvSpPr txBox="1">
            <a:spLocks/>
          </p:cNvSpPr>
          <p:nvPr/>
        </p:nvSpPr>
        <p:spPr>
          <a:xfrm>
            <a:off x="190500" y="308011"/>
            <a:ext cx="939776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r>
              <a:rPr lang="ru-RU" dirty="0"/>
              <a:t>Проблемы		</a:t>
            </a:r>
            <a:r>
              <a:rPr lang="en-US" dirty="0"/>
              <a:t>      		</a:t>
            </a:r>
            <a:r>
              <a:rPr lang="ru-RU" dirty="0"/>
              <a:t>Решение</a:t>
            </a:r>
            <a:endParaRPr lang="en-US" dirty="0"/>
          </a:p>
        </p:txBody>
      </p:sp>
      <p:pic>
        <p:nvPicPr>
          <p:cNvPr id="12" name="Picture 12" descr="Интерьер бара в стиле ретро - 71 фото">
            <a:extLst>
              <a:ext uri="{FF2B5EF4-FFF2-40B4-BE49-F238E27FC236}">
                <a16:creationId xmlns:a16="http://schemas.microsoft.com/office/drawing/2014/main" id="{40D4BAAF-E729-4769-8AD2-00DEB0F34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0" y="3178569"/>
            <a:ext cx="3128585" cy="190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Маленький мальчик смотрит телевизор дома. | Премиум AI-сгенерированное  изображение">
            <a:extLst>
              <a:ext uri="{FF2B5EF4-FFF2-40B4-BE49-F238E27FC236}">
                <a16:creationId xmlns:a16="http://schemas.microsoft.com/office/drawing/2014/main" id="{10BFD7F1-C1ED-40B0-9AED-A4D2C4B97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232" y="3328417"/>
            <a:ext cx="3136797" cy="175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363D03-EB22-42D3-BFA3-1485683FFEBC}"/>
              </a:ext>
            </a:extLst>
          </p:cNvPr>
          <p:cNvSpPr txBox="1"/>
          <p:nvPr/>
        </p:nvSpPr>
        <p:spPr>
          <a:xfrm>
            <a:off x="263095" y="880711"/>
            <a:ext cx="420805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24292F"/>
                </a:solidFill>
                <a:effectLst/>
                <a:latin typeface="+mn-lt"/>
              </a:rPr>
              <a:t>Стремление современного человека к уникальным и эстетичным предметам интерьера, подчеркивающим индивидуальность.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24292F"/>
                </a:solidFill>
                <a:effectLst/>
                <a:latin typeface="+mn-lt"/>
              </a:rPr>
              <a:t>Наличие старых вещей, таких как телевизоры, которые занимают пространство в домах и гаражах.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24292F"/>
                </a:solidFill>
                <a:effectLst/>
                <a:latin typeface="+mn-lt"/>
              </a:rPr>
              <a:t>Сложность в нахождении нового применения для устаревших предметов, остающихся символами прошлого.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24292F"/>
              </a:solidFill>
              <a:effectLst/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24292F"/>
              </a:solidFill>
              <a:effectLst/>
              <a:latin typeface="+mn-lt"/>
            </a:endParaRPr>
          </a:p>
          <a:p>
            <a:pPr algn="l"/>
            <a:endParaRPr lang="ru-RU" b="0" i="0" dirty="0">
              <a:solidFill>
                <a:srgbClr val="24292F"/>
              </a:solidFill>
              <a:effectLst/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0F93B85-2C88-71EF-B8CC-D01FD1E9BADE}"/>
              </a:ext>
            </a:extLst>
          </p:cNvPr>
          <p:cNvSpPr txBox="1"/>
          <p:nvPr/>
        </p:nvSpPr>
        <p:spPr>
          <a:xfrm>
            <a:off x="1096113" y="3898894"/>
            <a:ext cx="395608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24292F"/>
                </a:solidFill>
                <a:effectLst/>
                <a:latin typeface="+mn-lt"/>
              </a:rPr>
              <a:t>По состоянию на 2024 год, общий объем рынка декора в России оценивался в </a:t>
            </a:r>
            <a:r>
              <a:rPr lang="en-US" dirty="0">
                <a:solidFill>
                  <a:srgbClr val="24292F"/>
                </a:solidFill>
                <a:latin typeface="+mn-lt"/>
              </a:rPr>
              <a:t>~</a:t>
            </a:r>
            <a:r>
              <a:rPr lang="ru-RU" b="0" i="0" dirty="0">
                <a:solidFill>
                  <a:srgbClr val="24292F"/>
                </a:solidFill>
                <a:effectLst/>
                <a:latin typeface="+mn-lt"/>
              </a:rPr>
              <a:t>150 миллиардов рублей. Из них 24 миллиарда рублей приходитс</a:t>
            </a:r>
            <a:r>
              <a:rPr lang="ru-RU" dirty="0">
                <a:solidFill>
                  <a:srgbClr val="24292F"/>
                </a:solidFill>
                <a:latin typeface="+mn-lt"/>
              </a:rPr>
              <a:t>я на рынок аквариумистики.</a:t>
            </a:r>
            <a:endParaRPr lang="ru-RU" b="0" i="0" dirty="0">
              <a:solidFill>
                <a:srgbClr val="24292F"/>
              </a:solidFill>
              <a:effectLst/>
              <a:latin typeface="+mn-lt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F4813B36-3F7C-C32D-02CB-8F5619660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3468" y="125618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8868A698-5627-1E4D-7590-8D8BFC4CE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723926C5-E48F-3F12-613E-5EB8520F9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72B8FD2A-FD6B-7B69-74E7-7201F4061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7496" y="186059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Google Shape;68;p15">
            <a:extLst>
              <a:ext uri="{FF2B5EF4-FFF2-40B4-BE49-F238E27FC236}">
                <a16:creationId xmlns:a16="http://schemas.microsoft.com/office/drawing/2014/main" id="{545C041D-E775-4C7C-B0CA-F7277B9A8A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57589" y="1401490"/>
            <a:ext cx="2191907" cy="18961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7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400" dirty="0" err="1">
                <a:solidFill>
                  <a:schemeClr val="tx1"/>
                </a:solidFill>
              </a:rPr>
              <a:t>Проект</a:t>
            </a:r>
            <a:r>
              <a:rPr lang="en-US" altLang="ru-RU" sz="1400" dirty="0">
                <a:solidFill>
                  <a:schemeClr val="tx1"/>
                </a:solidFill>
              </a:rPr>
              <a:t> PixelFish </a:t>
            </a:r>
            <a:r>
              <a:rPr lang="en-US" altLang="en-US" sz="1400" dirty="0" err="1">
                <a:solidFill>
                  <a:schemeClr val="tx1"/>
                </a:solidFill>
              </a:rPr>
              <a:t>ориентирован</a:t>
            </a:r>
            <a:r>
              <a:rPr lang="en-US" altLang="ru-RU" sz="1400" dirty="0">
                <a:solidFill>
                  <a:schemeClr val="tx1"/>
                </a:solidFill>
              </a:rPr>
              <a:t> </a:t>
            </a:r>
            <a:r>
              <a:rPr lang="en-US" altLang="en-US" sz="1400" dirty="0">
                <a:solidFill>
                  <a:schemeClr val="tx1"/>
                </a:solidFill>
              </a:rPr>
              <a:t>на</a:t>
            </a:r>
            <a:r>
              <a:rPr lang="en-US" altLang="ru-RU" sz="1400" dirty="0">
                <a:solidFill>
                  <a:schemeClr val="tx1"/>
                </a:solidFill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</a:rPr>
              <a:t>два</a:t>
            </a:r>
            <a:r>
              <a:rPr lang="en-US" altLang="ru-RU" sz="1400" dirty="0">
                <a:solidFill>
                  <a:schemeClr val="tx1"/>
                </a:solidFill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</a:rPr>
              <a:t>основных</a:t>
            </a:r>
            <a:r>
              <a:rPr lang="en-US" altLang="ru-RU" sz="1400" dirty="0">
                <a:solidFill>
                  <a:schemeClr val="tx1"/>
                </a:solidFill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</a:rPr>
              <a:t>сегмента</a:t>
            </a:r>
            <a:r>
              <a:rPr lang="en-US" altLang="ru-RU" sz="1400" dirty="0">
                <a:solidFill>
                  <a:schemeClr val="tx1"/>
                </a:solidFill>
              </a:rPr>
              <a:t>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</a:pPr>
            <a:r>
              <a:rPr lang="en-US" altLang="en-US" sz="1400" dirty="0" err="1">
                <a:solidFill>
                  <a:schemeClr val="tx1"/>
                </a:solidFill>
              </a:rPr>
              <a:t>Частные</a:t>
            </a:r>
            <a:r>
              <a:rPr lang="en-US" altLang="ru-RU" sz="1400" dirty="0">
                <a:solidFill>
                  <a:schemeClr val="tx1"/>
                </a:solidFill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</a:rPr>
              <a:t>покупатели</a:t>
            </a:r>
            <a:endParaRPr lang="ru-RU" altLang="en-US" sz="1400" dirty="0">
              <a:solidFill>
                <a:schemeClr val="tx1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</a:pPr>
            <a:r>
              <a:rPr lang="en-US" altLang="en-US" sz="1400" dirty="0" err="1">
                <a:solidFill>
                  <a:schemeClr val="tx1"/>
                </a:solidFill>
              </a:rPr>
              <a:t>Коммерческие</a:t>
            </a:r>
            <a:r>
              <a:rPr lang="en-US" altLang="ru-RU" sz="1400" dirty="0">
                <a:solidFill>
                  <a:schemeClr val="tx1"/>
                </a:solidFill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</a:rPr>
              <a:t>организации</a:t>
            </a:r>
            <a:endParaRPr lang="en-US" altLang="ru-RU" sz="1400" dirty="0">
              <a:solidFill>
                <a:schemeClr val="tx1"/>
              </a:solidFill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759F9A16-5E8E-42CF-919A-2D6439D82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044" y="-212768"/>
            <a:ext cx="1614258" cy="1614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26AB87D0-BB39-0FCB-05E5-BE4DF21E07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3943275"/>
              </p:ext>
            </p:extLst>
          </p:nvPr>
        </p:nvGraphicFramePr>
        <p:xfrm>
          <a:off x="669614" y="693499"/>
          <a:ext cx="4809088" cy="3096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51922D50-D1B2-49A9-AA18-E1D8DDA68C84}"/>
              </a:ext>
            </a:extLst>
          </p:cNvPr>
          <p:cNvSpPr txBox="1">
            <a:spLocks/>
          </p:cNvSpPr>
          <p:nvPr/>
        </p:nvSpPr>
        <p:spPr>
          <a:xfrm>
            <a:off x="3306360" y="268886"/>
            <a:ext cx="3496517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r>
              <a:rPr lang="ru-RU" altLang="en-US" dirty="0"/>
              <a:t>О проекте</a:t>
            </a:r>
          </a:p>
          <a:p>
            <a:endParaRPr lang="ru-RU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10B01C-1AEE-60D9-C09B-452A2BFAD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584" y="2571750"/>
            <a:ext cx="1578533" cy="137460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B9CABFA-F91A-D1B3-5780-819B882B76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584" y="1296556"/>
            <a:ext cx="1547605" cy="1253842"/>
          </a:xfrm>
          <a:prstGeom prst="rect">
            <a:avLst/>
          </a:prstGeom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46579A78-B134-A59B-67E1-C6021A2DF4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820471"/>
              </p:ext>
            </p:extLst>
          </p:nvPr>
        </p:nvGraphicFramePr>
        <p:xfrm>
          <a:off x="1146048" y="790574"/>
          <a:ext cx="6405433" cy="415178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73133">
                  <a:extLst>
                    <a:ext uri="{9D8B030D-6E8A-4147-A177-3AD203B41FA5}">
                      <a16:colId xmlns:a16="http://schemas.microsoft.com/office/drawing/2014/main" val="4185704673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1231839367"/>
                    </a:ext>
                  </a:extLst>
                </a:gridCol>
                <a:gridCol w="1174750">
                  <a:extLst>
                    <a:ext uri="{9D8B030D-6E8A-4147-A177-3AD203B41FA5}">
                      <a16:colId xmlns:a16="http://schemas.microsoft.com/office/drawing/2014/main" val="191180136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960507065"/>
                    </a:ext>
                  </a:extLst>
                </a:gridCol>
              </a:tblGrid>
              <a:tr h="41281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Источник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Цена,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руб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Фото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342811"/>
                  </a:ext>
                </a:extLst>
              </a:tr>
              <a:tr h="1289334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Онлайн-магазин Чехвост</a:t>
                      </a:r>
                    </a:p>
                    <a:p>
                      <a:endParaRPr lang="ru-RU" dirty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Прямоугольный аквариум 10 л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474529"/>
                  </a:ext>
                </a:extLst>
              </a:tr>
              <a:tr h="13278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Онлайн-магазин Заповедник</a:t>
                      </a: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Аквариум-шар Тетра Cascade Globe черный 6,8 л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6299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000465"/>
                  </a:ext>
                </a:extLst>
              </a:tr>
              <a:tr h="1121822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Сайт для любителей мастерить Лобзик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Аквариум в телевизоре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Не для продажи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672475"/>
                  </a:ext>
                </a:extLst>
              </a:tr>
            </a:tbl>
          </a:graphicData>
        </a:graphic>
      </p:graphicFrame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B90A19A-860F-6BF9-4E52-46E9EE918A7C}"/>
              </a:ext>
            </a:extLst>
          </p:cNvPr>
          <p:cNvGrpSpPr/>
          <p:nvPr/>
        </p:nvGrpSpPr>
        <p:grpSpPr>
          <a:xfrm>
            <a:off x="6034198" y="1225352"/>
            <a:ext cx="1547605" cy="3717007"/>
            <a:chOff x="4799584" y="1266245"/>
            <a:chExt cx="1578533" cy="3762482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1B12AC8E-2DA4-7CA6-F6CB-947504091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9584" y="3940180"/>
              <a:ext cx="1578533" cy="1088547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152FFCE4-5F1B-97B7-80D6-8D8771217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99584" y="2541439"/>
              <a:ext cx="1578533" cy="1374608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3D1CA2EC-9072-74BB-96EB-9FA10E9B8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99584" y="1266245"/>
              <a:ext cx="1547605" cy="1253842"/>
            </a:xfrm>
            <a:prstGeom prst="rect">
              <a:avLst/>
            </a:prstGeom>
          </p:spPr>
        </p:pic>
      </p:grp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76AC4588-507E-43FC-A9A2-F8968EB75A4F}"/>
              </a:ext>
            </a:extLst>
          </p:cNvPr>
          <p:cNvSpPr txBox="1">
            <a:spLocks/>
          </p:cNvSpPr>
          <p:nvPr/>
        </p:nvSpPr>
        <p:spPr>
          <a:xfrm>
            <a:off x="3306360" y="268886"/>
            <a:ext cx="3496517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r>
              <a:rPr lang="ru-RU" altLang="en-US" dirty="0"/>
              <a:t>Аналоги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49ACB5F1-66F8-4867-BF14-BF93EE2E7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044" y="-212768"/>
            <a:ext cx="1614258" cy="1614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C4B802-990B-7918-F245-F09AB4C27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20" y="73710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Схема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4F42F5C-0107-5700-B35A-F6E76F89B5BE}"/>
              </a:ext>
            </a:extLst>
          </p:cNvPr>
          <p:cNvSpPr/>
          <p:nvPr/>
        </p:nvSpPr>
        <p:spPr>
          <a:xfrm>
            <a:off x="4759980" y="799109"/>
            <a:ext cx="1975020" cy="1443656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3859915-7F39-C107-09C1-E54A96A4E4C7}"/>
              </a:ext>
            </a:extLst>
          </p:cNvPr>
          <p:cNvSpPr/>
          <p:nvPr/>
        </p:nvSpPr>
        <p:spPr>
          <a:xfrm>
            <a:off x="6851820" y="1675874"/>
            <a:ext cx="2064300" cy="199982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3F94A20-6091-B272-6001-F509992887C4}"/>
              </a:ext>
            </a:extLst>
          </p:cNvPr>
          <p:cNvSpPr/>
          <p:nvPr/>
        </p:nvSpPr>
        <p:spPr>
          <a:xfrm>
            <a:off x="4901736" y="2927793"/>
            <a:ext cx="1892640" cy="1387083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19DA9175-0AB3-CDAF-BE16-DBA35CD61862}"/>
              </a:ext>
            </a:extLst>
          </p:cNvPr>
          <p:cNvSpPr/>
          <p:nvPr/>
        </p:nvSpPr>
        <p:spPr>
          <a:xfrm>
            <a:off x="2599776" y="2927793"/>
            <a:ext cx="1975020" cy="1387084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A9F0831E-CB57-EE6B-0D3C-CE0EE3E3EBCC}"/>
              </a:ext>
            </a:extLst>
          </p:cNvPr>
          <p:cNvSpPr/>
          <p:nvPr/>
        </p:nvSpPr>
        <p:spPr>
          <a:xfrm>
            <a:off x="230676" y="2933737"/>
            <a:ext cx="1981920" cy="1387084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FD84439F-A9C9-97EB-FBC2-B797DAEF3A09}"/>
              </a:ext>
            </a:extLst>
          </p:cNvPr>
          <p:cNvSpPr/>
          <p:nvPr/>
        </p:nvSpPr>
        <p:spPr>
          <a:xfrm>
            <a:off x="311700" y="796320"/>
            <a:ext cx="1898100" cy="1316173"/>
          </a:xfrm>
          <a:prstGeom prst="round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6E97B868-94DB-E9EE-7DEB-48A9D6F7E1BF}"/>
              </a:ext>
            </a:extLst>
          </p:cNvPr>
          <p:cNvSpPr/>
          <p:nvPr/>
        </p:nvSpPr>
        <p:spPr>
          <a:xfrm>
            <a:off x="2489453" y="766566"/>
            <a:ext cx="1975020" cy="1443656"/>
          </a:xfrm>
          <a:prstGeom prst="round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176C8561-9CDB-531C-D7A9-A78F99C2B56E}"/>
              </a:ext>
            </a:extLst>
          </p:cNvPr>
          <p:cNvGrpSpPr/>
          <p:nvPr/>
        </p:nvGrpSpPr>
        <p:grpSpPr>
          <a:xfrm>
            <a:off x="225253" y="2177679"/>
            <a:ext cx="5408933" cy="820685"/>
            <a:chOff x="-3283580" y="2186934"/>
            <a:chExt cx="5408933" cy="820685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316B511-6EA5-9FD1-EEAD-89841E0BE2CD}"/>
                </a:ext>
              </a:extLst>
            </p:cNvPr>
            <p:cNvSpPr/>
            <p:nvPr/>
          </p:nvSpPr>
          <p:spPr>
            <a:xfrm>
              <a:off x="980" y="2186934"/>
              <a:ext cx="2124373" cy="78814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8F1A5B1-F31B-EFC9-862D-92D7FDB158A6}"/>
                </a:ext>
              </a:extLst>
            </p:cNvPr>
            <p:cNvSpPr txBox="1"/>
            <p:nvPr/>
          </p:nvSpPr>
          <p:spPr>
            <a:xfrm>
              <a:off x="-3283580" y="2219477"/>
              <a:ext cx="2124373" cy="7881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232" tIns="78232" rIns="78232" bIns="0" numCol="1" spcCol="1270" anchor="t" anchorCtr="0">
              <a:noAutofit/>
            </a:bodyPr>
            <a:lstStyle/>
            <a:p>
              <a:pPr marL="0" lvl="0" indent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050" kern="1200" dirty="0"/>
                <a:t>1.Приобрели телевизор</a:t>
              </a:r>
              <a:br>
                <a:rPr lang="ru-RU" sz="1050" kern="1200" dirty="0"/>
              </a:br>
              <a:r>
                <a:rPr lang="ru-RU" sz="1050" kern="1200" dirty="0"/>
                <a:t>Сняли корпус, извлекли внутренние детали, достали кинескоп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403EAEAE-29F7-BB49-A3E3-6F3980DB337B}"/>
              </a:ext>
            </a:extLst>
          </p:cNvPr>
          <p:cNvGrpSpPr/>
          <p:nvPr/>
        </p:nvGrpSpPr>
        <p:grpSpPr>
          <a:xfrm>
            <a:off x="2340100" y="2281713"/>
            <a:ext cx="2124373" cy="788142"/>
            <a:chOff x="1957616" y="2190093"/>
            <a:chExt cx="2124373" cy="788142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1B247B7D-0464-0ED5-E4E3-33D9BC22E3A9}"/>
                </a:ext>
              </a:extLst>
            </p:cNvPr>
            <p:cNvSpPr/>
            <p:nvPr/>
          </p:nvSpPr>
          <p:spPr>
            <a:xfrm>
              <a:off x="1957616" y="2190093"/>
              <a:ext cx="2124373" cy="78814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B42CE2E-B141-5FBD-7032-2D4D771DB68D}"/>
                </a:ext>
              </a:extLst>
            </p:cNvPr>
            <p:cNvSpPr txBox="1"/>
            <p:nvPr/>
          </p:nvSpPr>
          <p:spPr>
            <a:xfrm>
              <a:off x="1957616" y="2190093"/>
              <a:ext cx="2124373" cy="7881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232" tIns="78232" rIns="78232" bIns="0" numCol="1" spcCol="1270" anchor="t" anchorCtr="0">
              <a:noAutofit/>
            </a:bodyPr>
            <a:lstStyle/>
            <a:p>
              <a:pPr marL="0" lvl="0" indent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050" kern="1200" dirty="0"/>
                <a:t>2.  Обезопасили кинескоп и распилили его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381283-4FB0-6C21-B13A-CE88F189BC32}"/>
              </a:ext>
            </a:extLst>
          </p:cNvPr>
          <p:cNvGrpSpPr/>
          <p:nvPr/>
        </p:nvGrpSpPr>
        <p:grpSpPr>
          <a:xfrm>
            <a:off x="4372875" y="2249170"/>
            <a:ext cx="2654021" cy="788142"/>
            <a:chOff x="3870663" y="2280969"/>
            <a:chExt cx="2654021" cy="788142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A0EFCC78-953C-5D72-F030-75C6D6924EA9}"/>
                </a:ext>
              </a:extLst>
            </p:cNvPr>
            <p:cNvSpPr/>
            <p:nvPr/>
          </p:nvSpPr>
          <p:spPr>
            <a:xfrm>
              <a:off x="3870663" y="2280969"/>
              <a:ext cx="2654021" cy="78814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E0DEE0C-D9E3-F66B-3AE4-A1144F9F50A0}"/>
                </a:ext>
              </a:extLst>
            </p:cNvPr>
            <p:cNvSpPr txBox="1"/>
            <p:nvPr/>
          </p:nvSpPr>
          <p:spPr>
            <a:xfrm>
              <a:off x="3870663" y="2280969"/>
              <a:ext cx="2654021" cy="7881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232" tIns="78232" rIns="78232" bIns="0" numCol="1" spcCol="1270" anchor="t" anchorCtr="0">
              <a:noAutofit/>
            </a:bodyPr>
            <a:lstStyle/>
            <a:p>
              <a:pPr marL="0" lvl="0" indent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050" kern="1200" dirty="0"/>
                <a:t>3. Извлекли содержимое кинескопа, оставив только переднее стекло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B48E368-AE6D-B03B-F537-C5E22CF2E4C4}"/>
              </a:ext>
            </a:extLst>
          </p:cNvPr>
          <p:cNvGrpSpPr/>
          <p:nvPr/>
        </p:nvGrpSpPr>
        <p:grpSpPr>
          <a:xfrm>
            <a:off x="92395" y="4149903"/>
            <a:ext cx="8961930" cy="980598"/>
            <a:chOff x="-6844516" y="4253462"/>
            <a:chExt cx="8961930" cy="980598"/>
          </a:xfrm>
        </p:grpSpPr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3CA2479A-249F-9253-AEB9-8DA8D2C1C76A}"/>
                </a:ext>
              </a:extLst>
            </p:cNvPr>
            <p:cNvSpPr/>
            <p:nvPr/>
          </p:nvSpPr>
          <p:spPr>
            <a:xfrm>
              <a:off x="9" y="4253462"/>
              <a:ext cx="2117405" cy="78814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4159AC4-6417-C64F-B608-0DDC35C288FF}"/>
                </a:ext>
              </a:extLst>
            </p:cNvPr>
            <p:cNvSpPr txBox="1"/>
            <p:nvPr/>
          </p:nvSpPr>
          <p:spPr>
            <a:xfrm>
              <a:off x="-6844516" y="4445918"/>
              <a:ext cx="2117405" cy="7881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232" tIns="78232" rIns="78232" bIns="0" numCol="1" spcCol="1270" anchor="t" anchorCtr="0">
              <a:noAutofit/>
            </a:bodyPr>
            <a:lstStyle/>
            <a:p>
              <a:pPr marL="0" lvl="0" indent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050" kern="1200" dirty="0"/>
                <a:t>4. Заказали необходимое оборудование и интерьер для аквариума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20D8E4F9-2D5D-2884-C9C3-2EC588D3F98E}"/>
              </a:ext>
            </a:extLst>
          </p:cNvPr>
          <p:cNvGrpSpPr/>
          <p:nvPr/>
        </p:nvGrpSpPr>
        <p:grpSpPr>
          <a:xfrm>
            <a:off x="2525099" y="4376934"/>
            <a:ext cx="2124373" cy="788142"/>
            <a:chOff x="2001844" y="4260173"/>
            <a:chExt cx="2124373" cy="788142"/>
          </a:xfrm>
        </p:grpSpPr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32A38564-634E-A567-02C1-AF3D23468093}"/>
                </a:ext>
              </a:extLst>
            </p:cNvPr>
            <p:cNvSpPr/>
            <p:nvPr/>
          </p:nvSpPr>
          <p:spPr>
            <a:xfrm>
              <a:off x="2001844" y="4260173"/>
              <a:ext cx="2124373" cy="78814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1D377B0-9F22-2EB9-22A7-4E711A32E040}"/>
                </a:ext>
              </a:extLst>
            </p:cNvPr>
            <p:cNvSpPr txBox="1"/>
            <p:nvPr/>
          </p:nvSpPr>
          <p:spPr>
            <a:xfrm>
              <a:off x="2001844" y="4260173"/>
              <a:ext cx="2124373" cy="7881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232" tIns="78232" rIns="78232" bIns="0" numCol="1" spcCol="1270" anchor="t" anchorCtr="0">
              <a:noAutofit/>
            </a:bodyPr>
            <a:lstStyle/>
            <a:p>
              <a:pPr marL="0" lvl="0" indent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050" kern="1200" dirty="0"/>
                <a:t>5. Расточили стенки кинескопа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2ADF4796-5642-3ACA-40FF-B697265EFA96}"/>
              </a:ext>
            </a:extLst>
          </p:cNvPr>
          <p:cNvGrpSpPr/>
          <p:nvPr/>
        </p:nvGrpSpPr>
        <p:grpSpPr>
          <a:xfrm>
            <a:off x="4784371" y="4298665"/>
            <a:ext cx="2124373" cy="788142"/>
            <a:chOff x="3962630" y="4260092"/>
            <a:chExt cx="2124373" cy="788142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6B77C8C1-F70F-ED23-9718-19CDDFE0D1BB}"/>
                </a:ext>
              </a:extLst>
            </p:cNvPr>
            <p:cNvSpPr/>
            <p:nvPr/>
          </p:nvSpPr>
          <p:spPr>
            <a:xfrm>
              <a:off x="3962630" y="4260092"/>
              <a:ext cx="2124373" cy="78814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65B650A-C4FF-2378-81F5-4779848EBC8B}"/>
                </a:ext>
              </a:extLst>
            </p:cNvPr>
            <p:cNvSpPr txBox="1"/>
            <p:nvPr/>
          </p:nvSpPr>
          <p:spPr>
            <a:xfrm>
              <a:off x="3962630" y="4260092"/>
              <a:ext cx="2124373" cy="7881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232" tIns="78232" rIns="78232" bIns="0" numCol="1" spcCol="1270" anchor="t" anchorCtr="0">
              <a:noAutofit/>
            </a:bodyPr>
            <a:lstStyle/>
            <a:p>
              <a:pPr marL="0" lvl="0" indent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050" kern="1200" dirty="0"/>
                <a:t>6. Создали интерьер аквариума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DF169528-4747-B976-0C28-94923C37AE5A}"/>
              </a:ext>
            </a:extLst>
          </p:cNvPr>
          <p:cNvSpPr txBox="1"/>
          <p:nvPr/>
        </p:nvSpPr>
        <p:spPr>
          <a:xfrm>
            <a:off x="7388831" y="3781993"/>
            <a:ext cx="1923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7. Сборка</a:t>
            </a:r>
            <a:endParaRPr lang="ru-RU" sz="1100" dirty="0">
              <a:latin typeface="+mn-lt"/>
            </a:endParaRPr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id="{BCBC4E56-014A-AD2D-9C55-9DE459C20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044" y="-212768"/>
            <a:ext cx="1614258" cy="1614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81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7AAEA22-9CC1-1489-3540-0B96943EFD6B}"/>
              </a:ext>
            </a:extLst>
          </p:cNvPr>
          <p:cNvSpPr txBox="1"/>
          <p:nvPr/>
        </p:nvSpPr>
        <p:spPr>
          <a:xfrm>
            <a:off x="4462272" y="1154102"/>
            <a:ext cx="4681728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2300" dirty="0"/>
              <a:t>Методы продвижения</a:t>
            </a:r>
            <a:r>
              <a:rPr lang="en-US" altLang="en-US" sz="2300" dirty="0"/>
              <a:t>:</a:t>
            </a:r>
            <a:endParaRPr lang="ru-RU" altLang="en-US" sz="23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altLang="ru-RU" sz="2300"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en-US" sz="2300" dirty="0"/>
              <a:t>Онлайн</a:t>
            </a:r>
            <a:r>
              <a:rPr lang="ru-RU" altLang="ru-RU" sz="2300" dirty="0"/>
              <a:t>-</a:t>
            </a:r>
            <a:r>
              <a:rPr lang="ru-RU" altLang="en-US" sz="2300" dirty="0"/>
              <a:t>продажи (соц. сети, видеохостинги)</a:t>
            </a:r>
            <a:endParaRPr lang="ru-RU" altLang="ru-RU" sz="2300"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en-US" sz="2300" dirty="0"/>
              <a:t>Оффлайн (установка стендов в ТЦ)</a:t>
            </a:r>
            <a:endParaRPr lang="ru-RU" altLang="ru-RU" sz="2300"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en-US" sz="2300" dirty="0"/>
              <a:t>Партнерства (сдача в аренду, временное предоставление ресторанам)</a:t>
            </a:r>
            <a:endParaRPr lang="ru-RU" altLang="ru-RU" sz="23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FE2F7D-DE0D-F39B-7E65-36DE5D14C384}"/>
              </a:ext>
            </a:extLst>
          </p:cNvPr>
          <p:cNvSpPr txBox="1"/>
          <p:nvPr/>
        </p:nvSpPr>
        <p:spPr>
          <a:xfrm>
            <a:off x="198120" y="1154102"/>
            <a:ext cx="477012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2300" dirty="0"/>
              <a:t>Виды предоставляемых услуг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altLang="ru-RU" sz="2300"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en-US" sz="2300" dirty="0"/>
              <a:t>Продажа готового продукта</a:t>
            </a:r>
            <a:endParaRPr lang="ru-RU" altLang="ru-RU" sz="2300"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ru-RU" sz="2300" dirty="0"/>
              <a:t>Абонентские услуги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ru-RU" sz="2300" dirty="0"/>
              <a:t>Кастомизация</a:t>
            </a:r>
          </a:p>
        </p:txBody>
      </p:sp>
      <p:pic>
        <p:nvPicPr>
          <p:cNvPr id="5" name="Рисунок 4" descr="Зал заседаний со сплошной заливкой">
            <a:extLst>
              <a:ext uri="{FF2B5EF4-FFF2-40B4-BE49-F238E27FC236}">
                <a16:creationId xmlns:a16="http://schemas.microsoft.com/office/drawing/2014/main" id="{06969621-5C9B-459B-BFCF-03DB4B195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6644" y="3921347"/>
            <a:ext cx="914400" cy="91440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3AAE2D4F-2435-4107-B5AE-A9195EE90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044" y="-212768"/>
            <a:ext cx="1614258" cy="1614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Лупа со сплошной заливкой">
            <a:extLst>
              <a:ext uri="{FF2B5EF4-FFF2-40B4-BE49-F238E27FC236}">
                <a16:creationId xmlns:a16="http://schemas.microsoft.com/office/drawing/2014/main" id="{A2EA7FAB-6D82-4614-A188-40FD8C156A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05072" y="3682609"/>
            <a:ext cx="914400" cy="914400"/>
          </a:xfrm>
          <a:prstGeom prst="rect">
            <a:avLst/>
          </a:prstGeom>
        </p:spPr>
      </p:pic>
      <p:pic>
        <p:nvPicPr>
          <p:cNvPr id="17" name="Рисунок 16" descr="Передача со сплошной заливкой">
            <a:extLst>
              <a:ext uri="{FF2B5EF4-FFF2-40B4-BE49-F238E27FC236}">
                <a16:creationId xmlns:a16="http://schemas.microsoft.com/office/drawing/2014/main" id="{62EC27C2-3B73-4ED8-AA29-07B94D5A92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67584" y="2571750"/>
            <a:ext cx="914400" cy="914400"/>
          </a:xfrm>
          <a:prstGeom prst="rect">
            <a:avLst/>
          </a:prstGeom>
        </p:spPr>
      </p:pic>
      <p:pic>
        <p:nvPicPr>
          <p:cNvPr id="21" name="Рисунок 20" descr="Тележка для покупок со сплошной заливкой">
            <a:extLst>
              <a:ext uri="{FF2B5EF4-FFF2-40B4-BE49-F238E27FC236}">
                <a16:creationId xmlns:a16="http://schemas.microsoft.com/office/drawing/2014/main" id="{81DDE2DB-1139-4364-B422-BA4714ED551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60228" y="3006947"/>
            <a:ext cx="914400" cy="914400"/>
          </a:xfrm>
          <a:prstGeom prst="rect">
            <a:avLst/>
          </a:prstGeom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6BAA449E-D409-4848-8808-41A13BEB4217}"/>
              </a:ext>
            </a:extLst>
          </p:cNvPr>
          <p:cNvSpPr txBox="1">
            <a:spLocks/>
          </p:cNvSpPr>
          <p:nvPr/>
        </p:nvSpPr>
        <p:spPr>
          <a:xfrm>
            <a:off x="1731264" y="268886"/>
            <a:ext cx="651052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r>
              <a:rPr lang="en-US" sz="2700" dirty="0" err="1"/>
              <a:t>Структура</a:t>
            </a:r>
            <a:r>
              <a:rPr lang="en-US" sz="2700" dirty="0"/>
              <a:t> </a:t>
            </a:r>
            <a:r>
              <a:rPr lang="en-US" sz="2700" dirty="0" err="1"/>
              <a:t>издержек</a:t>
            </a:r>
            <a:r>
              <a:rPr lang="en-US" sz="2700" dirty="0"/>
              <a:t> и </a:t>
            </a:r>
            <a:r>
              <a:rPr lang="en-US" sz="2700" dirty="0" err="1"/>
              <a:t>бизнес-модель</a:t>
            </a:r>
            <a:endParaRPr lang="ru-RU" alt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043384"/>
              </p:ext>
            </p:extLst>
          </p:nvPr>
        </p:nvGraphicFramePr>
        <p:xfrm>
          <a:off x="507779" y="1125392"/>
          <a:ext cx="6606540" cy="38906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48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82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086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Статья расходов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Расходы, руб.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00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Материальные расходы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4401499"/>
                  </a:ext>
                </a:extLst>
              </a:tr>
              <a:tr h="1820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Телевизор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300-1000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0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Аквариум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1945997"/>
                  </a:ext>
                </a:extLst>
              </a:tr>
              <a:tr h="1820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Подводная лампа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0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 для аквариума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2576439"/>
                  </a:ext>
                </a:extLst>
              </a:tr>
              <a:tr h="1820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Искусственные растения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3350040"/>
                  </a:ext>
                </a:extLst>
              </a:tr>
              <a:tr h="1820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«Грунт» для аквариума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3489432"/>
                  </a:ext>
                </a:extLst>
              </a:tr>
              <a:tr h="1820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Декорация для аквариума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4383845"/>
                  </a:ext>
                </a:extLst>
              </a:tr>
              <a:tr h="1820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Фильтр для аквариума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6355223"/>
                  </a:ext>
                </a:extLst>
              </a:tr>
              <a:tr h="1820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Прочие расходы (уплотнительная резинка, заглушки и пр)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1135018"/>
                  </a:ext>
                </a:extLst>
              </a:tr>
              <a:tr h="18086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Операционные расходы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6126739"/>
                  </a:ext>
                </a:extLst>
              </a:tr>
              <a:tr h="18086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Стоимость труда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4 часа; 200*4=800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0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Доставка до клиента (по Самаре)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492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Реклама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3739632"/>
                  </a:ext>
                </a:extLst>
              </a:tr>
              <a:tr h="20492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Затраты на продвижение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1000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0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Итоговые издержки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5774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5195152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07779" y="782984"/>
            <a:ext cx="387798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Таблица определения себестоимости	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0000"/>
              </a:highlight>
              <a:latin typeface="+mj-lt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8D71010-B07E-4A88-8414-379C4C3C7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044" y="-212768"/>
            <a:ext cx="1614258" cy="1614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3C0DACD-9413-4E5A-A051-B7EF01C9B008}"/>
              </a:ext>
            </a:extLst>
          </p:cNvPr>
          <p:cNvSpPr txBox="1">
            <a:spLocks/>
          </p:cNvSpPr>
          <p:nvPr/>
        </p:nvSpPr>
        <p:spPr>
          <a:xfrm>
            <a:off x="2865120" y="268886"/>
            <a:ext cx="651052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r>
              <a:rPr lang="en-US" sz="2700" dirty="0" err="1"/>
              <a:t>Структура</a:t>
            </a:r>
            <a:r>
              <a:rPr lang="en-US" sz="2700" dirty="0"/>
              <a:t> </a:t>
            </a:r>
            <a:r>
              <a:rPr lang="en-US" sz="2700" dirty="0" err="1"/>
              <a:t>издержек</a:t>
            </a:r>
            <a:endParaRPr lang="ru-RU" alt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3;p19">
            <a:extLst>
              <a:ext uri="{FF2B5EF4-FFF2-40B4-BE49-F238E27FC236}">
                <a16:creationId xmlns:a16="http://schemas.microsoft.com/office/drawing/2014/main" id="{47DAE0F3-3090-A298-653B-B1F2DD26EF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85" y="445135"/>
            <a:ext cx="1602105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Nunito"/>
                <a:ea typeface="Nunito"/>
                <a:cs typeface="Nunito"/>
                <a:sym typeface="Nunito"/>
              </a:rPr>
              <a:t>Команда</a:t>
            </a:r>
            <a:endParaRPr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" name="Google Shape;103;p19">
            <a:extLst>
              <a:ext uri="{FF2B5EF4-FFF2-40B4-BE49-F238E27FC236}">
                <a16:creationId xmlns:a16="http://schemas.microsoft.com/office/drawing/2014/main" id="{180ACF1C-382C-DE64-4D74-44CC28B29A9D}"/>
              </a:ext>
            </a:extLst>
          </p:cNvPr>
          <p:cNvSpPr/>
          <p:nvPr/>
        </p:nvSpPr>
        <p:spPr>
          <a:xfrm>
            <a:off x="5295265" y="1849755"/>
            <a:ext cx="1438275" cy="1430655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" name="Google Shape;94;p19">
            <a:extLst>
              <a:ext uri="{FF2B5EF4-FFF2-40B4-BE49-F238E27FC236}">
                <a16:creationId xmlns:a16="http://schemas.microsoft.com/office/drawing/2014/main" id="{B30CEE87-42E7-EAAD-3748-C58DB3DAD00E}"/>
              </a:ext>
            </a:extLst>
          </p:cNvPr>
          <p:cNvSpPr/>
          <p:nvPr/>
        </p:nvSpPr>
        <p:spPr>
          <a:xfrm>
            <a:off x="6000115" y="417830"/>
            <a:ext cx="1421765" cy="1431925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" name="Google Shape;97;p19">
            <a:extLst>
              <a:ext uri="{FF2B5EF4-FFF2-40B4-BE49-F238E27FC236}">
                <a16:creationId xmlns:a16="http://schemas.microsoft.com/office/drawing/2014/main" id="{2D26A6DF-10F3-76D1-9284-C3D872854D5B}"/>
              </a:ext>
            </a:extLst>
          </p:cNvPr>
          <p:cNvSpPr/>
          <p:nvPr/>
        </p:nvSpPr>
        <p:spPr>
          <a:xfrm>
            <a:off x="4553585" y="3280410"/>
            <a:ext cx="1446530" cy="1431925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" name="Google Shape;100;p19">
            <a:extLst>
              <a:ext uri="{FF2B5EF4-FFF2-40B4-BE49-F238E27FC236}">
                <a16:creationId xmlns:a16="http://schemas.microsoft.com/office/drawing/2014/main" id="{8C555118-5AE6-5129-D825-2BA4854E8333}"/>
              </a:ext>
            </a:extLst>
          </p:cNvPr>
          <p:cNvSpPr/>
          <p:nvPr/>
        </p:nvSpPr>
        <p:spPr>
          <a:xfrm>
            <a:off x="987425" y="3280410"/>
            <a:ext cx="1393190" cy="143129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" name="Google Shape;94;p19">
            <a:extLst>
              <a:ext uri="{FF2B5EF4-FFF2-40B4-BE49-F238E27FC236}">
                <a16:creationId xmlns:a16="http://schemas.microsoft.com/office/drawing/2014/main" id="{2459B77B-EBCE-1A6D-0FE0-C9E7EB2E1D41}"/>
              </a:ext>
            </a:extLst>
          </p:cNvPr>
          <p:cNvSpPr/>
          <p:nvPr/>
        </p:nvSpPr>
        <p:spPr>
          <a:xfrm>
            <a:off x="1709420" y="1849755"/>
            <a:ext cx="1402715" cy="1431925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" name="Google Shape;94;p19">
            <a:extLst>
              <a:ext uri="{FF2B5EF4-FFF2-40B4-BE49-F238E27FC236}">
                <a16:creationId xmlns:a16="http://schemas.microsoft.com/office/drawing/2014/main" id="{6C0411CB-CE2B-6810-A9B0-06622FF1FCEE}"/>
              </a:ext>
            </a:extLst>
          </p:cNvPr>
          <p:cNvSpPr/>
          <p:nvPr/>
        </p:nvSpPr>
        <p:spPr>
          <a:xfrm>
            <a:off x="2385695" y="419735"/>
            <a:ext cx="1442720" cy="1429385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4" name="Изображение 4" descr="артем">
            <a:extLst>
              <a:ext uri="{FF2B5EF4-FFF2-40B4-BE49-F238E27FC236}">
                <a16:creationId xmlns:a16="http://schemas.microsoft.com/office/drawing/2014/main" id="{5B234B29-57E8-F865-AA32-4FE5FC0DB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615" y="417195"/>
            <a:ext cx="1448435" cy="143256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5" name="Изображение 6" descr="стася(1)(1)">
            <a:extLst>
              <a:ext uri="{FF2B5EF4-FFF2-40B4-BE49-F238E27FC236}">
                <a16:creationId xmlns:a16="http://schemas.microsoft.com/office/drawing/2014/main" id="{5E9D31B6-847E-C6CC-8B87-40DD5B5C8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115" y="417830"/>
            <a:ext cx="1421765" cy="1431925"/>
          </a:xfrm>
          <a:prstGeom prst="rect">
            <a:avLst/>
          </a:prstGeom>
        </p:spPr>
      </p:pic>
      <p:pic>
        <p:nvPicPr>
          <p:cNvPr id="16" name="Изображение 7" descr="ярик(1)(1)">
            <a:extLst>
              <a:ext uri="{FF2B5EF4-FFF2-40B4-BE49-F238E27FC236}">
                <a16:creationId xmlns:a16="http://schemas.microsoft.com/office/drawing/2014/main" id="{0BE1B912-2A2E-7582-87E5-7C646AC33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420" y="1848485"/>
            <a:ext cx="1413510" cy="1433195"/>
          </a:xfrm>
          <a:prstGeom prst="rect">
            <a:avLst/>
          </a:prstGeom>
        </p:spPr>
      </p:pic>
      <p:pic>
        <p:nvPicPr>
          <p:cNvPr id="17" name="Изображение 8" descr="виталя(1)(1)">
            <a:extLst>
              <a:ext uri="{FF2B5EF4-FFF2-40B4-BE49-F238E27FC236}">
                <a16:creationId xmlns:a16="http://schemas.microsoft.com/office/drawing/2014/main" id="{A5A810F4-0DF7-29C4-53DB-E2EC583CFD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425" y="3281680"/>
            <a:ext cx="1398905" cy="1430655"/>
          </a:xfrm>
          <a:prstGeom prst="rect">
            <a:avLst/>
          </a:prstGeom>
        </p:spPr>
      </p:pic>
      <p:pic>
        <p:nvPicPr>
          <p:cNvPr id="18" name="Изображение 9" descr="юрик2(1)(1)">
            <a:extLst>
              <a:ext uri="{FF2B5EF4-FFF2-40B4-BE49-F238E27FC236}">
                <a16:creationId xmlns:a16="http://schemas.microsoft.com/office/drawing/2014/main" id="{8F678834-9630-EF8D-CA22-08383074CD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3585" y="3280410"/>
            <a:ext cx="1446530" cy="1431925"/>
          </a:xfrm>
          <a:prstGeom prst="rect">
            <a:avLst/>
          </a:prstGeom>
        </p:spPr>
      </p:pic>
      <p:pic>
        <p:nvPicPr>
          <p:cNvPr id="19" name="Изображение 10" descr="вадим(1)(1)">
            <a:extLst>
              <a:ext uri="{FF2B5EF4-FFF2-40B4-BE49-F238E27FC236}">
                <a16:creationId xmlns:a16="http://schemas.microsoft.com/office/drawing/2014/main" id="{CCCFC416-3F0A-9847-1A33-DAB0B6640B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5265" y="1849755"/>
            <a:ext cx="1438275" cy="1431925"/>
          </a:xfrm>
          <a:prstGeom prst="rect">
            <a:avLst/>
          </a:prstGeom>
        </p:spPr>
      </p:pic>
      <p:sp>
        <p:nvSpPr>
          <p:cNvPr id="20" name="Google Shape;95;p19">
            <a:extLst>
              <a:ext uri="{FF2B5EF4-FFF2-40B4-BE49-F238E27FC236}">
                <a16:creationId xmlns:a16="http://schemas.microsoft.com/office/drawing/2014/main" id="{8D4DA956-BC9E-15A0-05A1-EEDF9FE349B6}"/>
              </a:ext>
            </a:extLst>
          </p:cNvPr>
          <p:cNvSpPr txBox="1"/>
          <p:nvPr/>
        </p:nvSpPr>
        <p:spPr>
          <a:xfrm>
            <a:off x="3952240" y="414020"/>
            <a:ext cx="1091565" cy="615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Nunito"/>
                <a:ea typeface="Nunito"/>
                <a:cs typeface="Nunito"/>
                <a:sym typeface="Nunito"/>
              </a:rPr>
              <a:t>А</a:t>
            </a:r>
            <a:r>
              <a:rPr lang="ru-RU" dirty="0">
                <a:latin typeface="Nunito"/>
                <a:ea typeface="Nunito"/>
                <a:cs typeface="Nunito"/>
                <a:sym typeface="Nunito"/>
              </a:rPr>
              <a:t>ртем</a:t>
            </a:r>
            <a:br>
              <a:rPr lang="ru-RU" dirty="0">
                <a:latin typeface="Nunito"/>
                <a:ea typeface="Nunito"/>
                <a:cs typeface="Nunito"/>
                <a:sym typeface="Nunito"/>
              </a:rPr>
            </a:br>
            <a:r>
              <a:rPr lang="ru-RU" dirty="0">
                <a:latin typeface="Nunito"/>
                <a:ea typeface="Nunito"/>
                <a:cs typeface="Nunito"/>
                <a:sym typeface="Nunito"/>
              </a:rPr>
              <a:t>Новиков</a:t>
            </a:r>
          </a:p>
        </p:txBody>
      </p:sp>
      <p:sp>
        <p:nvSpPr>
          <p:cNvPr id="21" name="Google Shape;96;p19">
            <a:extLst>
              <a:ext uri="{FF2B5EF4-FFF2-40B4-BE49-F238E27FC236}">
                <a16:creationId xmlns:a16="http://schemas.microsoft.com/office/drawing/2014/main" id="{A231A9BD-901B-DA78-6629-DA2B5BEC1392}"/>
              </a:ext>
            </a:extLst>
          </p:cNvPr>
          <p:cNvSpPr txBox="1"/>
          <p:nvPr/>
        </p:nvSpPr>
        <p:spPr>
          <a:xfrm>
            <a:off x="3828415" y="1016635"/>
            <a:ext cx="1339215" cy="76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>
                <a:latin typeface="Nunito"/>
                <a:ea typeface="Nunito"/>
                <a:cs typeface="Nunito"/>
                <a:sym typeface="Nunito"/>
              </a:rPr>
              <a:t>Финансовый аналитик, специалист по сборке</a:t>
            </a:r>
          </a:p>
        </p:txBody>
      </p:sp>
      <p:sp>
        <p:nvSpPr>
          <p:cNvPr id="22" name="Google Shape;95;p19">
            <a:extLst>
              <a:ext uri="{FF2B5EF4-FFF2-40B4-BE49-F238E27FC236}">
                <a16:creationId xmlns:a16="http://schemas.microsoft.com/office/drawing/2014/main" id="{8AC2F7F7-E870-9D5D-3FD4-AFF98BA92DC9}"/>
              </a:ext>
            </a:extLst>
          </p:cNvPr>
          <p:cNvSpPr txBox="1"/>
          <p:nvPr/>
        </p:nvSpPr>
        <p:spPr>
          <a:xfrm>
            <a:off x="3262630" y="2073275"/>
            <a:ext cx="1038225" cy="615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Nunito"/>
                <a:ea typeface="Nunito"/>
                <a:cs typeface="Nunito"/>
                <a:sym typeface="Nunito"/>
              </a:rPr>
              <a:t>Ярослав</a:t>
            </a:r>
            <a:br>
              <a:rPr lang="ru-RU">
                <a:latin typeface="Nunito"/>
                <a:ea typeface="Nunito"/>
                <a:cs typeface="Nunito"/>
                <a:sym typeface="Nunito"/>
              </a:rPr>
            </a:br>
            <a:r>
              <a:rPr lang="ru-RU">
                <a:latin typeface="Nunito"/>
                <a:ea typeface="Nunito"/>
                <a:cs typeface="Nunito"/>
                <a:sym typeface="Nunito"/>
              </a:rPr>
              <a:t>Пыряев</a:t>
            </a:r>
          </a:p>
        </p:txBody>
      </p:sp>
      <p:sp>
        <p:nvSpPr>
          <p:cNvPr id="23" name="Google Shape;96;p19">
            <a:extLst>
              <a:ext uri="{FF2B5EF4-FFF2-40B4-BE49-F238E27FC236}">
                <a16:creationId xmlns:a16="http://schemas.microsoft.com/office/drawing/2014/main" id="{A93FBBBD-5D9C-0EBB-0C85-5A50D4622726}"/>
              </a:ext>
            </a:extLst>
          </p:cNvPr>
          <p:cNvSpPr txBox="1"/>
          <p:nvPr/>
        </p:nvSpPr>
        <p:spPr>
          <a:xfrm>
            <a:off x="3112135" y="2633345"/>
            <a:ext cx="1433195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>
                <a:latin typeface="Nunito"/>
                <a:ea typeface="Nunito"/>
                <a:cs typeface="Nunito"/>
                <a:sym typeface="Nunito"/>
              </a:rPr>
              <a:t>Проектировщик корпуса, специалист по сборке</a:t>
            </a:r>
          </a:p>
        </p:txBody>
      </p:sp>
      <p:sp>
        <p:nvSpPr>
          <p:cNvPr id="24" name="Google Shape;95;p19">
            <a:extLst>
              <a:ext uri="{FF2B5EF4-FFF2-40B4-BE49-F238E27FC236}">
                <a16:creationId xmlns:a16="http://schemas.microsoft.com/office/drawing/2014/main" id="{9CC3265C-FFC0-E886-DA40-021B6AFFB5F9}"/>
              </a:ext>
            </a:extLst>
          </p:cNvPr>
          <p:cNvSpPr txBox="1"/>
          <p:nvPr/>
        </p:nvSpPr>
        <p:spPr>
          <a:xfrm>
            <a:off x="2451735" y="3489325"/>
            <a:ext cx="1196975" cy="615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Nunito"/>
                <a:ea typeface="Nunito"/>
                <a:cs typeface="Nunito"/>
                <a:sym typeface="Nunito"/>
              </a:rPr>
              <a:t>Виталий</a:t>
            </a:r>
            <a:br>
              <a:rPr lang="ru-RU">
                <a:latin typeface="Nunito"/>
                <a:ea typeface="Nunito"/>
                <a:cs typeface="Nunito"/>
                <a:sym typeface="Nunito"/>
              </a:rPr>
            </a:br>
            <a:r>
              <a:rPr lang="ru-RU">
                <a:latin typeface="Nunito"/>
                <a:ea typeface="Nunito"/>
                <a:cs typeface="Nunito"/>
                <a:sym typeface="Nunito"/>
              </a:rPr>
              <a:t>Репрынцев</a:t>
            </a:r>
          </a:p>
        </p:txBody>
      </p:sp>
      <p:sp>
        <p:nvSpPr>
          <p:cNvPr id="25" name="Google Shape;96;p19">
            <a:extLst>
              <a:ext uri="{FF2B5EF4-FFF2-40B4-BE49-F238E27FC236}">
                <a16:creationId xmlns:a16="http://schemas.microsoft.com/office/drawing/2014/main" id="{3DEDF7D9-1378-E039-CAE7-E896716EB7AA}"/>
              </a:ext>
            </a:extLst>
          </p:cNvPr>
          <p:cNvSpPr txBox="1"/>
          <p:nvPr/>
        </p:nvSpPr>
        <p:spPr>
          <a:xfrm>
            <a:off x="2380615" y="4024630"/>
            <a:ext cx="1339215" cy="765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1200" i="1">
                <a:latin typeface="Nunito"/>
                <a:ea typeface="Nunito"/>
                <a:cs typeface="Nunito"/>
                <a:sym typeface="Nunito"/>
              </a:rPr>
              <a:t>Дизайнер продукта, инженер по реставрации</a:t>
            </a:r>
          </a:p>
        </p:txBody>
      </p:sp>
      <p:sp>
        <p:nvSpPr>
          <p:cNvPr id="26" name="Google Shape;95;p19">
            <a:extLst>
              <a:ext uri="{FF2B5EF4-FFF2-40B4-BE49-F238E27FC236}">
                <a16:creationId xmlns:a16="http://schemas.microsoft.com/office/drawing/2014/main" id="{D90E5DF2-7926-F5BF-4194-3A779A4B89FC}"/>
              </a:ext>
            </a:extLst>
          </p:cNvPr>
          <p:cNvSpPr txBox="1"/>
          <p:nvPr/>
        </p:nvSpPr>
        <p:spPr>
          <a:xfrm>
            <a:off x="6861175" y="2073275"/>
            <a:ext cx="1038225" cy="615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Nunito"/>
                <a:ea typeface="Nunito"/>
                <a:cs typeface="Nunito"/>
                <a:sym typeface="Nunito"/>
              </a:rPr>
              <a:t>Вадим</a:t>
            </a:r>
            <a:br>
              <a:rPr lang="ru-RU">
                <a:latin typeface="Nunito"/>
                <a:ea typeface="Nunito"/>
                <a:cs typeface="Nunito"/>
                <a:sym typeface="Nunito"/>
              </a:rPr>
            </a:br>
            <a:r>
              <a:rPr lang="ru-RU">
                <a:latin typeface="Nunito"/>
                <a:ea typeface="Nunito"/>
                <a:cs typeface="Nunito"/>
                <a:sym typeface="Nunito"/>
              </a:rPr>
              <a:t>Шамаров</a:t>
            </a:r>
          </a:p>
        </p:txBody>
      </p:sp>
      <p:sp>
        <p:nvSpPr>
          <p:cNvPr id="27" name="Google Shape;96;p19">
            <a:extLst>
              <a:ext uri="{FF2B5EF4-FFF2-40B4-BE49-F238E27FC236}">
                <a16:creationId xmlns:a16="http://schemas.microsoft.com/office/drawing/2014/main" id="{59BD669E-8A0C-8224-EEC1-B0A904FF3F4E}"/>
              </a:ext>
            </a:extLst>
          </p:cNvPr>
          <p:cNvSpPr txBox="1"/>
          <p:nvPr/>
        </p:nvSpPr>
        <p:spPr>
          <a:xfrm>
            <a:off x="6710680" y="2550795"/>
            <a:ext cx="1339215" cy="103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 dirty="0">
                <a:latin typeface="Nunito"/>
                <a:ea typeface="Nunito"/>
                <a:cs typeface="Nunito"/>
                <a:sym typeface="Nunito"/>
              </a:rPr>
              <a:t>Идейная разработка, проектировщик, специалист по электротехнике</a:t>
            </a:r>
          </a:p>
        </p:txBody>
      </p:sp>
      <p:sp>
        <p:nvSpPr>
          <p:cNvPr id="28" name="Google Shape;95;p19">
            <a:extLst>
              <a:ext uri="{FF2B5EF4-FFF2-40B4-BE49-F238E27FC236}">
                <a16:creationId xmlns:a16="http://schemas.microsoft.com/office/drawing/2014/main" id="{236B295C-DA07-78E8-08E9-AF1998F95CA3}"/>
              </a:ext>
            </a:extLst>
          </p:cNvPr>
          <p:cNvSpPr txBox="1"/>
          <p:nvPr/>
        </p:nvSpPr>
        <p:spPr>
          <a:xfrm>
            <a:off x="6102350" y="3533140"/>
            <a:ext cx="1038225" cy="615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Nunito"/>
                <a:ea typeface="Nunito"/>
                <a:cs typeface="Nunito"/>
                <a:sym typeface="Nunito"/>
              </a:rPr>
              <a:t>Юрий Митраков</a:t>
            </a:r>
          </a:p>
        </p:txBody>
      </p:sp>
      <p:sp>
        <p:nvSpPr>
          <p:cNvPr id="29" name="Google Shape;96;p19">
            <a:extLst>
              <a:ext uri="{FF2B5EF4-FFF2-40B4-BE49-F238E27FC236}">
                <a16:creationId xmlns:a16="http://schemas.microsoft.com/office/drawing/2014/main" id="{45D8669E-84FC-9102-7F7D-5D7905D22D70}"/>
              </a:ext>
            </a:extLst>
          </p:cNvPr>
          <p:cNvSpPr txBox="1"/>
          <p:nvPr/>
        </p:nvSpPr>
        <p:spPr>
          <a:xfrm>
            <a:off x="5951855" y="4065905"/>
            <a:ext cx="1398270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1200" i="1">
                <a:latin typeface="Nunito"/>
                <a:ea typeface="Nunito"/>
                <a:cs typeface="Nunito"/>
                <a:sym typeface="Nunito"/>
              </a:rPr>
              <a:t>Мастер по аквариумистике, инженер по водоподготовке и фильтрации</a:t>
            </a:r>
          </a:p>
        </p:txBody>
      </p:sp>
      <p:sp>
        <p:nvSpPr>
          <p:cNvPr id="30" name="Google Shape;95;p19">
            <a:extLst>
              <a:ext uri="{FF2B5EF4-FFF2-40B4-BE49-F238E27FC236}">
                <a16:creationId xmlns:a16="http://schemas.microsoft.com/office/drawing/2014/main" id="{63806687-52E9-3EC2-0E5D-9151CA131672}"/>
              </a:ext>
            </a:extLst>
          </p:cNvPr>
          <p:cNvSpPr txBox="1"/>
          <p:nvPr/>
        </p:nvSpPr>
        <p:spPr>
          <a:xfrm>
            <a:off x="7522845" y="402590"/>
            <a:ext cx="1091565" cy="615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Nunito"/>
                <a:ea typeface="Nunito"/>
                <a:cs typeface="Nunito"/>
                <a:sym typeface="Nunito"/>
              </a:rPr>
              <a:t>Анастасия</a:t>
            </a:r>
            <a:br>
              <a:rPr lang="ru-RU" dirty="0">
                <a:latin typeface="Nunito"/>
                <a:ea typeface="Nunito"/>
                <a:cs typeface="Nunito"/>
                <a:sym typeface="Nunito"/>
              </a:rPr>
            </a:br>
            <a:r>
              <a:rPr lang="ru-RU" dirty="0">
                <a:latin typeface="Nunito"/>
                <a:ea typeface="Nunito"/>
                <a:cs typeface="Nunito"/>
                <a:sym typeface="Nunito"/>
              </a:rPr>
              <a:t>Петрова</a:t>
            </a:r>
          </a:p>
        </p:txBody>
      </p:sp>
      <p:sp>
        <p:nvSpPr>
          <p:cNvPr id="31" name="Google Shape;96;p19">
            <a:extLst>
              <a:ext uri="{FF2B5EF4-FFF2-40B4-BE49-F238E27FC236}">
                <a16:creationId xmlns:a16="http://schemas.microsoft.com/office/drawing/2014/main" id="{8B4B5972-F3B9-E3BA-91A0-DBBADDD263C8}"/>
              </a:ext>
            </a:extLst>
          </p:cNvPr>
          <p:cNvSpPr txBox="1"/>
          <p:nvPr/>
        </p:nvSpPr>
        <p:spPr>
          <a:xfrm>
            <a:off x="7399020" y="889635"/>
            <a:ext cx="1339215" cy="12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1200" i="1" dirty="0">
                <a:latin typeface="Nunito"/>
                <a:ea typeface="Nunito"/>
                <a:cs typeface="Nunito"/>
                <a:sym typeface="Nunito"/>
              </a:rPr>
              <a:t>Маркетолог, контент-менеджер, менеджер по партнёрским отношениям</a:t>
            </a:r>
          </a:p>
        </p:txBody>
      </p:sp>
    </p:spTree>
    <p:extLst>
      <p:ext uri="{BB962C8B-B14F-4D97-AF65-F5344CB8AC3E}">
        <p14:creationId xmlns:p14="http://schemas.microsoft.com/office/powerpoint/2010/main" val="266008817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1301</TotalTime>
  <Words>886</Words>
  <Application>Microsoft Office PowerPoint</Application>
  <PresentationFormat>Экран (16:9)</PresentationFormat>
  <Paragraphs>110</Paragraphs>
  <Slides>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Nunito</vt:lpstr>
      <vt:lpstr>Arial</vt:lpstr>
      <vt:lpstr>Simple Light</vt:lpstr>
      <vt:lpstr>PixelFish  </vt:lpstr>
      <vt:lpstr>Презентация PowerPoint</vt:lpstr>
      <vt:lpstr>Презентация PowerPoint</vt:lpstr>
      <vt:lpstr>Презентация PowerPoint</vt:lpstr>
      <vt:lpstr>Схема</vt:lpstr>
      <vt:lpstr>Презентация PowerPoint</vt:lpstr>
      <vt:lpstr>Презентация PowerPoint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Скопируйте этот шаблон</dc:title>
  <dc:creator>Lenovo</dc:creator>
  <cp:lastModifiedBy>Vitaliu Reprincev</cp:lastModifiedBy>
  <cp:revision>35</cp:revision>
  <dcterms:created xsi:type="dcterms:W3CDTF">2024-11-19T09:15:00Z</dcterms:created>
  <dcterms:modified xsi:type="dcterms:W3CDTF">2024-12-05T13:07:37Z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A146AE0DD58848518B11C7BF860E29DD_12</vt:lpwstr>
  </property>
  <property fmtid="{D5CDD505-2E9C-101B-9397-08002B2CF9AE}" pid="3" name="KSOProductBuildVer">
    <vt:lpwstr>1049-12.2.0.18911</vt:lpwstr>
  </property>
</Properties>
</file>