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FE2"/>
    <a:srgbClr val="0C27C6"/>
    <a:srgbClr val="340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22" d="100"/>
          <a:sy n="122" d="100"/>
        </p:scale>
        <p:origin x="-15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313CB3-8431-4F83-BD4D-25F3ABF5A9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7A6AA7E-9710-4D6C-8B54-0AF2AF2C3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917F93B-8C30-44F1-81BE-30802E2DC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3F487A6-B218-4B20-BD3C-3AF57AF10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769845-E4FD-4E2E-805D-9F6DD42F2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08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372659-98FD-4A58-B0DE-22CDF95A7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FAA4F2-93B7-43C3-AE98-4336A9B86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002D453-DDB9-4914-8676-2C76D5850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7BF32AB-B729-4297-88B3-40B2FBCDA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01CF7F-316C-4F81-8200-BF667C1A7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41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1E322E-200B-45DD-9866-512C4019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421AD28-EB57-4320-910A-27B86E9DC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1E928DC-751F-4166-AFD7-BAA579D7A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790162-E66E-4517-8A53-3DFAE372F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36A8D69-9052-4758-851F-532B07B1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1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0B8374-7584-4DB0-A682-D10BC7C8D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4439E3-2031-4B7F-881F-14A65374A3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7317417-6198-490C-9253-91D040F27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4F8DF25-766B-44A2-AE26-4C6036792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539F25-8D02-411D-8E42-DF42C340C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E503339-0D32-4E52-B752-7CE7189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64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A944EB-2274-496D-9934-BFAFD4730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C54E31E-73F1-46FD-95CD-F08A59EBB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4A20915-9F1B-464D-8F3D-560832880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633768D-6E95-4349-A43C-B7F5F09852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FB6F255-52DA-4079-89AC-0E91EDE593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FDFD61E-3533-423D-848F-FF3EBF980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BB4B462-1252-462A-B7D8-5B3B2350D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751B462-D008-4B27-B43E-3F492F9C2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3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8C3C4C-2CA8-45CE-8963-5E310C3C9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0A14641-A8E7-4003-9853-3DCF269CB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5643E28-0408-4029-9369-FF3D8A9AF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172D899-5827-4CE6-A713-E2A3D849E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999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16BA34C-860E-44AF-A539-F70449542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0F9A715-C4A7-4CDB-8FD8-30075E8EB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1374C0D-749E-4B76-8F14-4BA65A41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04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462DF6-B4A4-4F6D-A7ED-5E223B434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8D18BFF-893E-4576-8A35-CAF094292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99D702A-0096-4797-90FE-924443C20E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854D84E-45E0-43E5-8756-6F38D357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EF5FB91-5B49-482F-A8EA-A212BA8A7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39C0AC6-D084-4D3A-83B1-CC7BD2ED0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264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81043F-9395-4FE3-91D5-9E475293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EE172C1-B3EC-4D03-B379-53D9374A62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10159F9-2BA1-4401-B040-2A92BFDD15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904A5C4-8F0B-4360-BFD5-D41302FBD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72F39CC-FAE4-44BE-AAB4-9CE5A7377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45D1977-4D40-4C9A-9D2D-362DB196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913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0F5AD0-C8F8-4C75-B75A-F3AE1A5D4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6209279-BD6E-4FBD-A66C-C73BC0518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6BA2703-E06A-432C-A551-4D848F4F1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5A98D41-E0A5-46FB-9D7E-439B492CA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9ED82F-96CB-4D64-8B82-B2162DF81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675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65CBA04-94A6-4848-847B-57A0E681A6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E4B6512-CDDF-4F42-9694-67C039D8D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EF32952-B2B4-46BC-81E7-6F0A3028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4F8DC52-1713-4856-A567-B327F301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5540D55-ECFE-44BC-85E9-D35B52954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506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49812D-CD2F-4A8B-BD83-D01FB5489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17A2A3E-FA19-4C19-9DF7-795E828CC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6BB15F5-0C5B-46B8-BB36-FAA92EF422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B068C-D847-4730-A4AF-5E9DB8ADB40A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84EAB59-3E04-4A1B-B00C-A23CD40B8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4F35E6E-DBA9-4473-AE10-DCFA43CB1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3790E-DFA2-4EFD-827D-57A45F4AD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20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9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5FBD99-AA52-4399-905F-3A4733BB40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397" y="1420281"/>
            <a:ext cx="5830957" cy="1154389"/>
          </a:xfrm>
          <a:solidFill>
            <a:srgbClr val="262FE2"/>
          </a:solidFill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Rubik Mono One" panose="02000504020000020004" pitchFamily="2" charset="-79"/>
                <a:ea typeface="Jost" pitchFamily="2" charset="-52"/>
                <a:cs typeface="Rubik Mono One" panose="02000504020000020004" pitchFamily="2" charset="-79"/>
              </a:rPr>
              <a:t>skyreg</a:t>
            </a:r>
            <a:endParaRPr lang="ru-RU" dirty="0">
              <a:solidFill>
                <a:schemeClr val="bg1"/>
              </a:solidFill>
              <a:latin typeface="Rubik Mono One" panose="02000504020000020004" pitchFamily="2" charset="-79"/>
              <a:ea typeface="Jost" pitchFamily="2" charset="-52"/>
              <a:cs typeface="Rubik Mono One" panose="02000504020000020004" pitchFamily="2" charset="-79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8CF48F6-08ED-4DF5-AC1B-2BE16AD3A6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397" y="3332364"/>
            <a:ext cx="4810795" cy="1049678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РГЭУ (РИНХ)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ООО «СПЕКТРЛИНЗ»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E3E657F-8A63-4D88-8BF8-EBE6F3CCA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459" y="1420281"/>
            <a:ext cx="8386355" cy="47173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6C62164-E91A-40AE-A7C2-A6D06F5D0D0A}"/>
              </a:ext>
            </a:extLst>
          </p:cNvPr>
          <p:cNvSpPr txBox="1"/>
          <p:nvPr/>
        </p:nvSpPr>
        <p:spPr>
          <a:xfrm>
            <a:off x="3639845" y="2627936"/>
            <a:ext cx="3639844" cy="37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ЗАКАЗНАЯ РАЗРАБОТКА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B7BFFEA-E303-4C96-882A-7A5094D348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563" y="-3238"/>
            <a:ext cx="1025458" cy="1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7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591A90C-27CA-4794-B379-B83D563E2D5A}"/>
              </a:ext>
            </a:extLst>
          </p:cNvPr>
          <p:cNvSpPr txBox="1"/>
          <p:nvPr/>
        </p:nvSpPr>
        <p:spPr>
          <a:xfrm>
            <a:off x="39757" y="261217"/>
            <a:ext cx="5588686" cy="830997"/>
          </a:xfrm>
          <a:prstGeom prst="rect">
            <a:avLst/>
          </a:prstGeom>
          <a:solidFill>
            <a:srgbClr val="262FE2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Заказчик</a:t>
            </a:r>
          </a:p>
          <a:p>
            <a:r>
              <a:rPr lang="ru-RU" sz="2400" dirty="0" err="1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ооо</a:t>
            </a:r>
            <a:r>
              <a:rPr lang="ru-RU" sz="2400" dirty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 «спектр-линз»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5FE472-1D83-4314-9686-3C6B8D19E287}"/>
              </a:ext>
            </a:extLst>
          </p:cNvPr>
          <p:cNvSpPr txBox="1"/>
          <p:nvPr/>
        </p:nvSpPr>
        <p:spPr>
          <a:xfrm>
            <a:off x="-1" y="1234895"/>
            <a:ext cx="56284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Консультации по подбору линз + диагностика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Изготовление </a:t>
            </a:r>
            <a:r>
              <a:rPr lang="ru-RU" sz="2400" dirty="0" err="1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ортокератологических</a:t>
            </a: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 линз (ОК-линзы или </a:t>
            </a:r>
            <a:r>
              <a:rPr lang="ru-RU" sz="2400" dirty="0" err="1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ортолинзы</a:t>
            </a: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) по индивидуальным параметрам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Обучение по использованию ОК-линз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D98146E-B333-4166-B96F-22FF3892CC19}"/>
              </a:ext>
            </a:extLst>
          </p:cNvPr>
          <p:cNvSpPr txBox="1"/>
          <p:nvPr/>
        </p:nvSpPr>
        <p:spPr>
          <a:xfrm>
            <a:off x="6096000" y="4281883"/>
            <a:ext cx="5608983" cy="461665"/>
          </a:xfrm>
          <a:prstGeom prst="rect">
            <a:avLst/>
          </a:prstGeom>
          <a:solidFill>
            <a:srgbClr val="262FE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Задачи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3378A35-89D4-45BD-9350-14A870C4253F}"/>
              </a:ext>
            </a:extLst>
          </p:cNvPr>
          <p:cNvSpPr txBox="1"/>
          <p:nvPr/>
        </p:nvSpPr>
        <p:spPr>
          <a:xfrm>
            <a:off x="6096000" y="5040709"/>
            <a:ext cx="5608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Картотека пациентов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Онлайн-запись + контроль в режиме реального времени</a:t>
            </a:r>
          </a:p>
        </p:txBody>
      </p:sp>
      <p:pic>
        <p:nvPicPr>
          <p:cNvPr id="8" name="Рисунок 7" descr="Преподаватель">
            <a:extLst>
              <a:ext uri="{FF2B5EF4-FFF2-40B4-BE49-F238E27FC236}">
                <a16:creationId xmlns:a16="http://schemas.microsoft.com/office/drawing/2014/main" xmlns="" id="{93D13588-E47E-4334-944A-018FDFFB9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53085" y="261217"/>
            <a:ext cx="3537975" cy="3537975"/>
          </a:xfrm>
          <a:prstGeom prst="rect">
            <a:avLst/>
          </a:prstGeom>
        </p:spPr>
      </p:pic>
      <p:pic>
        <p:nvPicPr>
          <p:cNvPr id="12" name="Рисунок 11" descr="Контрольный список">
            <a:extLst>
              <a:ext uri="{FF2B5EF4-FFF2-40B4-BE49-F238E27FC236}">
                <a16:creationId xmlns:a16="http://schemas.microsoft.com/office/drawing/2014/main" xmlns="" id="{9CE7C517-52C2-475D-B2CA-CC44507F4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572827" y="4084737"/>
            <a:ext cx="2677656" cy="26776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DB3F93D-08F6-419A-8364-0F0A77460F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563" y="-3238"/>
            <a:ext cx="1025458" cy="1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13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797E1D-FE77-43CD-AA24-1F20E17F7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361" y="227926"/>
            <a:ext cx="9697278" cy="920353"/>
          </a:xfrm>
          <a:solidFill>
            <a:srgbClr val="262FE2"/>
          </a:solidFill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О ПОЛЬЗОВАТЕЛЕ ЗАКАЗЧИКА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D1BC96D-3B66-4542-B783-49DA0835EFB7}"/>
              </a:ext>
            </a:extLst>
          </p:cNvPr>
          <p:cNvSpPr txBox="1"/>
          <p:nvPr/>
        </p:nvSpPr>
        <p:spPr>
          <a:xfrm>
            <a:off x="343270" y="2064147"/>
            <a:ext cx="4903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Администраторы сети поликлиник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EDCABCB-B1AA-46B5-80B2-D480BF33A11E}"/>
              </a:ext>
            </a:extLst>
          </p:cNvPr>
          <p:cNvSpPr txBox="1"/>
          <p:nvPr/>
        </p:nvSpPr>
        <p:spPr>
          <a:xfrm>
            <a:off x="6716782" y="2064147"/>
            <a:ext cx="5300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Руководитель, который отслеживает запись клиентов во всех филиалах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76EF6CE-40AF-4ABB-97BE-ABCC89652D9C}"/>
              </a:ext>
            </a:extLst>
          </p:cNvPr>
          <p:cNvSpPr txBox="1"/>
          <p:nvPr/>
        </p:nvSpPr>
        <p:spPr>
          <a:xfrm>
            <a:off x="3781887" y="3516931"/>
            <a:ext cx="4474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Пациент, который с легкостью может записаться на прием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0A7F471-02DF-4D2E-9370-D23F742C35DC}"/>
              </a:ext>
            </a:extLst>
          </p:cNvPr>
          <p:cNvCxnSpPr/>
          <p:nvPr/>
        </p:nvCxnSpPr>
        <p:spPr>
          <a:xfrm flipH="1">
            <a:off x="3302493" y="1244999"/>
            <a:ext cx="248575" cy="819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1320E28-7358-425B-9E69-C6F4AFF004E0}"/>
              </a:ext>
            </a:extLst>
          </p:cNvPr>
          <p:cNvCxnSpPr/>
          <p:nvPr/>
        </p:nvCxnSpPr>
        <p:spPr>
          <a:xfrm>
            <a:off x="7722704" y="1244999"/>
            <a:ext cx="337931" cy="819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8AA4CA58-A790-4951-9565-6DC0FD536A34}"/>
              </a:ext>
            </a:extLst>
          </p:cNvPr>
          <p:cNvCxnSpPr/>
          <p:nvPr/>
        </p:nvCxnSpPr>
        <p:spPr>
          <a:xfrm>
            <a:off x="6019059" y="1244999"/>
            <a:ext cx="0" cy="2184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 descr="Группа женщин">
            <a:extLst>
              <a:ext uri="{FF2B5EF4-FFF2-40B4-BE49-F238E27FC236}">
                <a16:creationId xmlns:a16="http://schemas.microsoft.com/office/drawing/2014/main" xmlns="" id="{4B19A111-93E7-449D-AD7A-736B9C7476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536508" y="4184638"/>
            <a:ext cx="1118983" cy="1118983"/>
          </a:xfrm>
          <a:prstGeom prst="rect">
            <a:avLst/>
          </a:prstGeom>
        </p:spPr>
      </p:pic>
      <p:pic>
        <p:nvPicPr>
          <p:cNvPr id="22" name="Рисунок 21" descr="Ноутбук">
            <a:extLst>
              <a:ext uri="{FF2B5EF4-FFF2-40B4-BE49-F238E27FC236}">
                <a16:creationId xmlns:a16="http://schemas.microsoft.com/office/drawing/2014/main" xmlns="" id="{B34B7B6C-585E-4DAC-97F1-27D7F27DD5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854855" y="2256196"/>
            <a:ext cx="1447638" cy="1447638"/>
          </a:xfrm>
          <a:prstGeom prst="rect">
            <a:avLst/>
          </a:prstGeom>
        </p:spPr>
      </p:pic>
      <p:pic>
        <p:nvPicPr>
          <p:cNvPr id="24" name="Рисунок 23" descr="Человек с идеей">
            <a:extLst>
              <a:ext uri="{FF2B5EF4-FFF2-40B4-BE49-F238E27FC236}">
                <a16:creationId xmlns:a16="http://schemas.microsoft.com/office/drawing/2014/main" xmlns="" id="{AF68025E-4961-4CB6-9946-2944834B14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907422" y="2760746"/>
            <a:ext cx="1336507" cy="13365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F7341C8-F342-483E-93D7-96CFB800DB1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563" y="-3238"/>
            <a:ext cx="1025458" cy="1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55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.tildacdn.com/tild3731-3938-4832-a662-666634393531/blue-paint-brush-str.png">
            <a:extLst>
              <a:ext uri="{FF2B5EF4-FFF2-40B4-BE49-F238E27FC236}">
                <a16:creationId xmlns:a16="http://schemas.microsoft.com/office/drawing/2014/main" xmlns="" id="{932054BC-CF89-4EC7-9EBB-3C0F3C7B2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7" t="1663" r="1115" b="-1663"/>
          <a:stretch/>
        </p:blipFill>
        <p:spPr bwMode="auto">
          <a:xfrm>
            <a:off x="4144" y="2888838"/>
            <a:ext cx="5067936" cy="2528142"/>
          </a:xfrm>
          <a:prstGeom prst="rect">
            <a:avLst/>
          </a:prstGeom>
          <a:noFill/>
          <a:effectLst>
            <a:glow>
              <a:schemeClr val="accent1">
                <a:alpha val="30000"/>
              </a:schemeClr>
            </a:glow>
            <a:outerShdw blurRad="50800" dist="50800" dir="5400000" algn="ctr" rotWithShape="0">
              <a:srgbClr val="000000">
                <a:alpha val="91000"/>
              </a:srgbClr>
            </a:outerShdw>
            <a:reflection stA="45000" endPos="65000" dist="50800" dir="5400000" sy="-100000" algn="bl" rotWithShape="0"/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B6BB66F-A77C-42EA-9794-A420F792D0F9}"/>
              </a:ext>
            </a:extLst>
          </p:cNvPr>
          <p:cNvSpPr txBox="1"/>
          <p:nvPr/>
        </p:nvSpPr>
        <p:spPr>
          <a:xfrm>
            <a:off x="313083" y="357809"/>
            <a:ext cx="6018144" cy="523220"/>
          </a:xfrm>
          <a:prstGeom prst="rect">
            <a:avLst/>
          </a:prstGeom>
          <a:solidFill>
            <a:srgbClr val="262FE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Пожелания заказчика</a:t>
            </a:r>
            <a:endParaRPr lang="ru-RU" sz="2800" dirty="0">
              <a:solidFill>
                <a:schemeClr val="bg1"/>
              </a:solidFill>
              <a:latin typeface="Rubik Mono One" panose="02000504020000020004" pitchFamily="2" charset="-79"/>
              <a:cs typeface="Rubik Mono One" panose="02000504020000020004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A97CFF9-6712-4ED7-B7D3-DC6DF0303E5E}"/>
              </a:ext>
            </a:extLst>
          </p:cNvPr>
          <p:cNvSpPr txBox="1"/>
          <p:nvPr/>
        </p:nvSpPr>
        <p:spPr>
          <a:xfrm>
            <a:off x="0" y="1085808"/>
            <a:ext cx="56284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Ведение запись пациентов с помощью облачного решения.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Доступ к 3 городам: Сочи, </a:t>
            </a:r>
          </a:p>
          <a:p>
            <a:r>
              <a:rPr lang="ru-RU" sz="2400" dirty="0" err="1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Ростов</a:t>
            </a: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-на-Дону, Краснодар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В записи указывается ФИО пациента, телефон и информация по предыдущим обследованиям.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Картотека в облаке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sz="2400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sz="2400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AD4E96D-2BF9-4B5A-83F1-2E41A0DE4555}"/>
              </a:ext>
            </a:extLst>
          </p:cNvPr>
          <p:cNvSpPr txBox="1"/>
          <p:nvPr/>
        </p:nvSpPr>
        <p:spPr>
          <a:xfrm>
            <a:off x="6096000" y="3624964"/>
            <a:ext cx="5927035" cy="461665"/>
          </a:xfrm>
          <a:prstGeom prst="rect">
            <a:avLst/>
          </a:prstGeom>
          <a:solidFill>
            <a:srgbClr val="262FE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Ограничения заказчика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5F40053-923D-482F-96AA-96CCADC350AB}"/>
              </a:ext>
            </a:extLst>
          </p:cNvPr>
          <p:cNvSpPr txBox="1"/>
          <p:nvPr/>
        </p:nvSpPr>
        <p:spPr>
          <a:xfrm>
            <a:off x="6096000" y="4152908"/>
            <a:ext cx="5608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Необходимость настройки онлайн-регистратуры по каждому городу с учетом особенностей</a:t>
            </a:r>
          </a:p>
        </p:txBody>
      </p:sp>
      <p:pic>
        <p:nvPicPr>
          <p:cNvPr id="13" name="Рисунок 12" descr="Облачко с мыслями">
            <a:extLst>
              <a:ext uri="{FF2B5EF4-FFF2-40B4-BE49-F238E27FC236}">
                <a16:creationId xmlns:a16="http://schemas.microsoft.com/office/drawing/2014/main" xmlns="" id="{094694FD-BD13-46EF-B5C1-CDD29FF5EF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005930" y="2775836"/>
            <a:ext cx="914400" cy="914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9B446C3-248F-4C7F-9180-D88E429A65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563" y="-3238"/>
            <a:ext cx="1025458" cy="1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77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392ACA9-F4BB-4450-A739-E6E96F454693}"/>
              </a:ext>
            </a:extLst>
          </p:cNvPr>
          <p:cNvSpPr txBox="1"/>
          <p:nvPr/>
        </p:nvSpPr>
        <p:spPr>
          <a:xfrm>
            <a:off x="0" y="916493"/>
            <a:ext cx="12192000" cy="584775"/>
          </a:xfrm>
          <a:prstGeom prst="rect">
            <a:avLst/>
          </a:prstGeom>
          <a:solidFill>
            <a:srgbClr val="262FE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Как уже решается проблема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4F50549-986D-42FE-A2D0-2DD81E339D06}"/>
              </a:ext>
            </a:extLst>
          </p:cNvPr>
          <p:cNvSpPr txBox="1"/>
          <p:nvPr/>
        </p:nvSpPr>
        <p:spPr>
          <a:xfrm>
            <a:off x="1634986" y="1763281"/>
            <a:ext cx="8905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Клиенты оставляют контакты на сайте клиники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86F2D3-0C50-4711-8DB1-EC9567A2850D}"/>
              </a:ext>
            </a:extLst>
          </p:cNvPr>
          <p:cNvSpPr txBox="1"/>
          <p:nvPr/>
        </p:nvSpPr>
        <p:spPr>
          <a:xfrm>
            <a:off x="4058478" y="3779609"/>
            <a:ext cx="4542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00FB88-1B7C-4FBC-9A5E-7D90F11794A2}"/>
              </a:ext>
            </a:extLst>
          </p:cNvPr>
          <p:cNvSpPr txBox="1"/>
          <p:nvPr/>
        </p:nvSpPr>
        <p:spPr>
          <a:xfrm>
            <a:off x="321363" y="3671887"/>
            <a:ext cx="115327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Администратор перезванивает и фиксирует запись на </a:t>
            </a:r>
            <a:r>
              <a:rPr lang="ru-RU" sz="2800" dirty="0">
                <a:solidFill>
                  <a:schemeClr val="bg1"/>
                </a:solidFill>
                <a:highlight>
                  <a:srgbClr val="262FE2"/>
                </a:highlight>
                <a:latin typeface="Jost" pitchFamily="2" charset="-52"/>
                <a:ea typeface="Jost" pitchFamily="2" charset="-52"/>
              </a:rPr>
              <a:t>бумажном (!!!) </a:t>
            </a:r>
            <a:r>
              <a:rPr lang="ru-RU" sz="28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носителе  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404B95CF-FEB7-429B-9F03-488A29BE8296}"/>
              </a:ext>
            </a:extLst>
          </p:cNvPr>
          <p:cNvCxnSpPr>
            <a:cxnSpLocks/>
          </p:cNvCxnSpPr>
          <p:nvPr/>
        </p:nvCxnSpPr>
        <p:spPr>
          <a:xfrm>
            <a:off x="6087715" y="2464904"/>
            <a:ext cx="8285" cy="964096"/>
          </a:xfrm>
          <a:prstGeom prst="straightConnector1">
            <a:avLst/>
          </a:prstGeom>
          <a:ln w="76200">
            <a:solidFill>
              <a:srgbClr val="262F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 descr="Булавка">
            <a:extLst>
              <a:ext uri="{FF2B5EF4-FFF2-40B4-BE49-F238E27FC236}">
                <a16:creationId xmlns:a16="http://schemas.microsoft.com/office/drawing/2014/main" xmlns="" id="{7946ACB2-829E-439C-9631-2C5B08B55B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1393" y="5762942"/>
            <a:ext cx="674067" cy="6740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B235AE6-568B-4003-8C3E-EB8527072664}"/>
              </a:ext>
            </a:extLst>
          </p:cNvPr>
          <p:cNvSpPr txBox="1"/>
          <p:nvPr/>
        </p:nvSpPr>
        <p:spPr>
          <a:xfrm>
            <a:off x="1705460" y="5900302"/>
            <a:ext cx="3329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Карточки пациентов</a:t>
            </a:r>
          </a:p>
        </p:txBody>
      </p:sp>
      <p:pic>
        <p:nvPicPr>
          <p:cNvPr id="20" name="Рисунок 19" descr="Стрелка: небольшой изгиб">
            <a:extLst>
              <a:ext uri="{FF2B5EF4-FFF2-40B4-BE49-F238E27FC236}">
                <a16:creationId xmlns:a16="http://schemas.microsoft.com/office/drawing/2014/main" xmlns="" id="{D7E39A06-0460-433B-B919-4F3A37B366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638800" y="5718199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EBF3610-7B5B-4FDD-AB29-8AF94C97B0D9}"/>
              </a:ext>
            </a:extLst>
          </p:cNvPr>
          <p:cNvSpPr txBox="1"/>
          <p:nvPr/>
        </p:nvSpPr>
        <p:spPr>
          <a:xfrm>
            <a:off x="6846541" y="5913789"/>
            <a:ext cx="4379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на бумажном носителе </a:t>
            </a:r>
          </a:p>
        </p:txBody>
      </p:sp>
      <p:pic>
        <p:nvPicPr>
          <p:cNvPr id="23" name="Рисунок 22" descr="Отзыв клиента">
            <a:extLst>
              <a:ext uri="{FF2B5EF4-FFF2-40B4-BE49-F238E27FC236}">
                <a16:creationId xmlns:a16="http://schemas.microsoft.com/office/drawing/2014/main" xmlns="" id="{8059976E-D464-4188-BC2A-42C0E445B7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329569" y="2332906"/>
            <a:ext cx="1217537" cy="121753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CA22A82-3E2F-4E62-A3EE-D623A5DDCD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563" y="-3238"/>
            <a:ext cx="1025458" cy="1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9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B3882D-CB42-49B2-B84E-9EFC9F9A3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0" y="365125"/>
            <a:ext cx="4419599" cy="1325563"/>
          </a:xfrm>
          <a:solidFill>
            <a:srgbClr val="262FE2"/>
          </a:solidFill>
        </p:spPr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B5D5FF-02B1-44C2-AA8A-BB359E303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208" y="1798051"/>
            <a:ext cx="4820479" cy="869675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Цифровая база данных 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(эл. мед. карты)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30602FF5-BED0-4774-BD06-AF79481C49E2}"/>
              </a:ext>
            </a:extLst>
          </p:cNvPr>
          <p:cNvSpPr txBox="1">
            <a:spLocks/>
          </p:cNvSpPr>
          <p:nvPr/>
        </p:nvSpPr>
        <p:spPr>
          <a:xfrm>
            <a:off x="6546575" y="1979541"/>
            <a:ext cx="5516217" cy="10833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Предоставить доступ администраторам и руководителю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583BB54F-C7DF-4D53-85F6-654A381A1DBF}"/>
              </a:ext>
            </a:extLst>
          </p:cNvPr>
          <p:cNvSpPr txBox="1">
            <a:spLocks/>
          </p:cNvSpPr>
          <p:nvPr/>
        </p:nvSpPr>
        <p:spPr>
          <a:xfrm>
            <a:off x="1523997" y="2853566"/>
            <a:ext cx="5986670" cy="1735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Автоматизация процесса записи и переноса времени и места приема (технология …)</a:t>
            </a:r>
            <a:endParaRPr lang="ru-RU" sz="26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52BA24EF-6112-40CE-8A7C-CAFC52AB98B2}"/>
              </a:ext>
            </a:extLst>
          </p:cNvPr>
          <p:cNvSpPr txBox="1">
            <a:spLocks/>
          </p:cNvSpPr>
          <p:nvPr/>
        </p:nvSpPr>
        <p:spPr>
          <a:xfrm>
            <a:off x="7050160" y="3490905"/>
            <a:ext cx="4542182" cy="10833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Создание электронных карточек пациентов также в облаке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4B6CCAB-D5D6-493A-A2EB-6EEF129339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" t="8890" r="4080" b="39548"/>
          <a:stretch/>
        </p:blipFill>
        <p:spPr>
          <a:xfrm>
            <a:off x="4136335" y="4094921"/>
            <a:ext cx="4820480" cy="2763079"/>
          </a:xfrm>
          <a:prstGeom prst="rect">
            <a:avLst/>
          </a:prstGeom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82C5F7E1-50FD-4B65-A8C3-EA7DC1702491}"/>
              </a:ext>
            </a:extLst>
          </p:cNvPr>
          <p:cNvSpPr txBox="1">
            <a:spLocks/>
          </p:cNvSpPr>
          <p:nvPr/>
        </p:nvSpPr>
        <p:spPr>
          <a:xfrm>
            <a:off x="129208" y="4564331"/>
            <a:ext cx="4285425" cy="1735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Доступ 24</a:t>
            </a:r>
            <a:r>
              <a:rPr lang="en-US" sz="26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/</a:t>
            </a:r>
            <a:r>
              <a:rPr lang="ru-RU" sz="26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7 к базе данных и сервису онлайн--записи</a:t>
            </a:r>
            <a:endParaRPr lang="ru-RU" sz="2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21ACA98-A300-47C3-90BE-C3C09D82D3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563" y="-3238"/>
            <a:ext cx="1025458" cy="1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22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3D66A4-4B5F-4578-BB2A-C07C260E2215}"/>
              </a:ext>
            </a:extLst>
          </p:cNvPr>
          <p:cNvSpPr txBox="1"/>
          <p:nvPr/>
        </p:nvSpPr>
        <p:spPr>
          <a:xfrm>
            <a:off x="0" y="308114"/>
            <a:ext cx="6937513" cy="830997"/>
          </a:xfrm>
          <a:prstGeom prst="rect">
            <a:avLst/>
          </a:prstGeom>
          <a:solidFill>
            <a:srgbClr val="262FE2"/>
          </a:solidFill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Рынок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21E1723-B482-458F-A406-92D31DA15E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563" y="-3238"/>
            <a:ext cx="1025458" cy="1025458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306854"/>
              </p:ext>
            </p:extLst>
          </p:nvPr>
        </p:nvGraphicFramePr>
        <p:xfrm>
          <a:off x="1104727" y="1765349"/>
          <a:ext cx="9578903" cy="4619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5558"/>
                <a:gridCol w="1136060"/>
                <a:gridCol w="1123681"/>
                <a:gridCol w="1504590"/>
                <a:gridCol w="1087495"/>
                <a:gridCol w="1470308"/>
                <a:gridCol w="1017026"/>
                <a:gridCol w="874185"/>
              </a:tblGrid>
              <a:tr h="7270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Возможности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Наше решение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70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Создание клиентской базы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70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Синхронизация филиалов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+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+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70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Гибкая настройка функций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2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Создание расписания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189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Возможность подключения виджета на сайт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-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+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+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489" y="1849435"/>
            <a:ext cx="73342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088" y="1849436"/>
            <a:ext cx="73342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181" y="1935162"/>
            <a:ext cx="96202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319" y="2011363"/>
            <a:ext cx="77152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Рисунок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0" t="21057"/>
          <a:stretch>
            <a:fillRect/>
          </a:stretch>
        </p:blipFill>
        <p:spPr bwMode="auto">
          <a:xfrm>
            <a:off x="7638073" y="2011363"/>
            <a:ext cx="100965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Рисунок 133601548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950" y="2015637"/>
            <a:ext cx="64770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901950" y="22971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09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736DB3-6EFA-43DD-B010-EB32C8367AEC}"/>
              </a:ext>
            </a:extLst>
          </p:cNvPr>
          <p:cNvSpPr txBox="1"/>
          <p:nvPr/>
        </p:nvSpPr>
        <p:spPr>
          <a:xfrm>
            <a:off x="3884276" y="3119065"/>
            <a:ext cx="4412974" cy="830997"/>
          </a:xfrm>
          <a:prstGeom prst="rect">
            <a:avLst/>
          </a:prstGeom>
          <a:solidFill>
            <a:srgbClr val="262FE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Rubik Mono One" panose="02000504020000020004" pitchFamily="2" charset="-79"/>
                <a:cs typeface="Rubik Mono One" panose="02000504020000020004" pitchFamily="2" charset="-79"/>
              </a:rPr>
              <a:t>КОМАНДА</a:t>
            </a:r>
            <a:endParaRPr lang="ru-RU" sz="4800" dirty="0">
              <a:solidFill>
                <a:schemeClr val="bg1"/>
              </a:solidFill>
              <a:latin typeface="Rubik Mono One" panose="02000504020000020004" pitchFamily="2" charset="-79"/>
              <a:cs typeface="Rubik Mono One" panose="02000504020000020004" pitchFamily="2" charset="-79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D74C4F76-886E-4038-9569-87C8FD0396F7}"/>
              </a:ext>
            </a:extLst>
          </p:cNvPr>
          <p:cNvSpPr/>
          <p:nvPr/>
        </p:nvSpPr>
        <p:spPr>
          <a:xfrm>
            <a:off x="198782" y="268356"/>
            <a:ext cx="2753139" cy="2395331"/>
          </a:xfrm>
          <a:prstGeom prst="ellipse">
            <a:avLst/>
          </a:prstGeom>
          <a:solidFill>
            <a:srgbClr val="262F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1189AAAB-E3FA-47CA-84E4-D54797A4638F}"/>
              </a:ext>
            </a:extLst>
          </p:cNvPr>
          <p:cNvSpPr/>
          <p:nvPr/>
        </p:nvSpPr>
        <p:spPr>
          <a:xfrm>
            <a:off x="3175553" y="268356"/>
            <a:ext cx="2753139" cy="2395331"/>
          </a:xfrm>
          <a:prstGeom prst="ellipse">
            <a:avLst/>
          </a:prstGeom>
          <a:solidFill>
            <a:srgbClr val="262F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F7532058-F676-4451-B8B2-8EE7C93BCDB6}"/>
              </a:ext>
            </a:extLst>
          </p:cNvPr>
          <p:cNvSpPr/>
          <p:nvPr/>
        </p:nvSpPr>
        <p:spPr>
          <a:xfrm>
            <a:off x="9240079" y="268356"/>
            <a:ext cx="2753139" cy="2395331"/>
          </a:xfrm>
          <a:prstGeom prst="ellipse">
            <a:avLst/>
          </a:prstGeom>
          <a:solidFill>
            <a:srgbClr val="262F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EC411092-F701-4EDE-BC74-AE8EC694BC89}"/>
              </a:ext>
            </a:extLst>
          </p:cNvPr>
          <p:cNvSpPr/>
          <p:nvPr/>
        </p:nvSpPr>
        <p:spPr>
          <a:xfrm>
            <a:off x="6263308" y="268355"/>
            <a:ext cx="2753139" cy="2395331"/>
          </a:xfrm>
          <a:prstGeom prst="ellipse">
            <a:avLst/>
          </a:prstGeom>
          <a:solidFill>
            <a:srgbClr val="262F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DB91303A-D9E4-4331-93A7-107DB2F3D4A6}"/>
              </a:ext>
            </a:extLst>
          </p:cNvPr>
          <p:cNvSpPr/>
          <p:nvPr/>
        </p:nvSpPr>
        <p:spPr>
          <a:xfrm>
            <a:off x="205821" y="4345629"/>
            <a:ext cx="2753139" cy="2395331"/>
          </a:xfrm>
          <a:prstGeom prst="ellipse">
            <a:avLst/>
          </a:prstGeom>
          <a:solidFill>
            <a:srgbClr val="262F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26AECC0-1892-4536-9FB6-333032DFED07}"/>
              </a:ext>
            </a:extLst>
          </p:cNvPr>
          <p:cNvSpPr/>
          <p:nvPr/>
        </p:nvSpPr>
        <p:spPr>
          <a:xfrm>
            <a:off x="3175553" y="4361332"/>
            <a:ext cx="2753139" cy="2395331"/>
          </a:xfrm>
          <a:prstGeom prst="ellipse">
            <a:avLst/>
          </a:prstGeom>
          <a:solidFill>
            <a:srgbClr val="262F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089545BD-4B26-4CF5-9D7A-093A76DEAA54}"/>
              </a:ext>
            </a:extLst>
          </p:cNvPr>
          <p:cNvSpPr/>
          <p:nvPr/>
        </p:nvSpPr>
        <p:spPr>
          <a:xfrm>
            <a:off x="6263307" y="4361332"/>
            <a:ext cx="2753139" cy="2395331"/>
          </a:xfrm>
          <a:prstGeom prst="ellipse">
            <a:avLst/>
          </a:prstGeom>
          <a:solidFill>
            <a:srgbClr val="262F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A90AA703-3637-44C2-8A9D-5B4A9C43E1AD}"/>
              </a:ext>
            </a:extLst>
          </p:cNvPr>
          <p:cNvSpPr/>
          <p:nvPr/>
        </p:nvSpPr>
        <p:spPr>
          <a:xfrm>
            <a:off x="9387191" y="4414892"/>
            <a:ext cx="2753139" cy="2395331"/>
          </a:xfrm>
          <a:prstGeom prst="ellipse">
            <a:avLst/>
          </a:prstGeom>
          <a:solidFill>
            <a:srgbClr val="262F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30A8CED1-A80A-4562-BF29-6243A8E14E67}"/>
              </a:ext>
            </a:extLst>
          </p:cNvPr>
          <p:cNvSpPr/>
          <p:nvPr/>
        </p:nvSpPr>
        <p:spPr>
          <a:xfrm>
            <a:off x="660123" y="268355"/>
            <a:ext cx="1844537" cy="18784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A2D9AB6C-7361-47C2-AFD5-803D5B269A73}"/>
              </a:ext>
            </a:extLst>
          </p:cNvPr>
          <p:cNvSpPr/>
          <p:nvPr/>
        </p:nvSpPr>
        <p:spPr>
          <a:xfrm>
            <a:off x="3685346" y="785189"/>
            <a:ext cx="1844537" cy="18784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  <a:latin typeface="Jost" pitchFamily="2" charset="-52"/>
                <a:ea typeface="Jost" pitchFamily="2" charset="-52"/>
              </a:rPr>
              <a:t>фото</a:t>
            </a:r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F7C38CD1-B0E7-4FA7-892F-C0AD6B4AF46A}"/>
              </a:ext>
            </a:extLst>
          </p:cNvPr>
          <p:cNvSpPr/>
          <p:nvPr/>
        </p:nvSpPr>
        <p:spPr>
          <a:xfrm>
            <a:off x="6717607" y="268355"/>
            <a:ext cx="1844537" cy="18784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rgbClr val="0070C0"/>
                </a:solidFill>
                <a:latin typeface="Jost" pitchFamily="2" charset="-52"/>
                <a:ea typeface="Jost" pitchFamily="2" charset="-52"/>
              </a:rPr>
              <a:t>фото</a:t>
            </a:r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AFEF6110-EB2B-45E9-8833-5351E7F60B15}"/>
              </a:ext>
            </a:extLst>
          </p:cNvPr>
          <p:cNvSpPr/>
          <p:nvPr/>
        </p:nvSpPr>
        <p:spPr>
          <a:xfrm>
            <a:off x="9694379" y="785189"/>
            <a:ext cx="1844537" cy="18784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rgbClr val="0070C0"/>
                </a:solidFill>
                <a:latin typeface="Jost" pitchFamily="2" charset="-52"/>
                <a:ea typeface="Jost" pitchFamily="2" charset="-52"/>
              </a:rPr>
              <a:t>фото</a:t>
            </a:r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748F8073-1B65-4BF5-9D7A-7CEEDBDA44D9}"/>
              </a:ext>
            </a:extLst>
          </p:cNvPr>
          <p:cNvSpPr/>
          <p:nvPr/>
        </p:nvSpPr>
        <p:spPr>
          <a:xfrm>
            <a:off x="660123" y="4711148"/>
            <a:ext cx="1844537" cy="18784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rgbClr val="0070C0"/>
                </a:solidFill>
                <a:latin typeface="Jost" pitchFamily="2" charset="-52"/>
                <a:ea typeface="Jost" pitchFamily="2" charset="-52"/>
              </a:rPr>
              <a:t>фото</a:t>
            </a:r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28EEB9DD-2C51-4BDB-9968-680ABC85609E}"/>
              </a:ext>
            </a:extLst>
          </p:cNvPr>
          <p:cNvSpPr/>
          <p:nvPr/>
        </p:nvSpPr>
        <p:spPr>
          <a:xfrm>
            <a:off x="3651592" y="4351915"/>
            <a:ext cx="1844537" cy="18784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  <a:latin typeface="Jost" pitchFamily="2" charset="-52"/>
                <a:ea typeface="Jost" pitchFamily="2" charset="-52"/>
              </a:rPr>
              <a:t>фото</a:t>
            </a:r>
            <a:endParaRPr lang="ru-RU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6592BCDA-FEDD-4F6D-B12E-4C15C14F23C1}"/>
              </a:ext>
            </a:extLst>
          </p:cNvPr>
          <p:cNvSpPr/>
          <p:nvPr/>
        </p:nvSpPr>
        <p:spPr>
          <a:xfrm>
            <a:off x="6717608" y="4931727"/>
            <a:ext cx="1844537" cy="18784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rgbClr val="0070C0"/>
                </a:solidFill>
                <a:latin typeface="Jost" pitchFamily="2" charset="-52"/>
                <a:ea typeface="Jost" pitchFamily="2" charset="-52"/>
              </a:rPr>
              <a:t>фото</a:t>
            </a:r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41181A7C-0FC1-40D0-BAED-72B224396E05}"/>
              </a:ext>
            </a:extLst>
          </p:cNvPr>
          <p:cNvSpPr/>
          <p:nvPr/>
        </p:nvSpPr>
        <p:spPr>
          <a:xfrm>
            <a:off x="9854886" y="4414892"/>
            <a:ext cx="1844537" cy="18784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  <a:latin typeface="Jost" pitchFamily="2" charset="-52"/>
                <a:ea typeface="Jost" pitchFamily="2" charset="-52"/>
              </a:rPr>
              <a:t>фото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4F2DC6A-BF3B-4B58-995B-3AA18725164A}"/>
              </a:ext>
            </a:extLst>
          </p:cNvPr>
          <p:cNvSpPr txBox="1"/>
          <p:nvPr/>
        </p:nvSpPr>
        <p:spPr>
          <a:xfrm>
            <a:off x="6839336" y="2062873"/>
            <a:ext cx="172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Контент-менеджер</a:t>
            </a:r>
          </a:p>
          <a:p>
            <a:pPr algn="ctr"/>
            <a:endParaRPr lang="ru-RU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E71393C-12E5-4E80-A51E-89DEC3A8621D}"/>
              </a:ext>
            </a:extLst>
          </p:cNvPr>
          <p:cNvSpPr txBox="1"/>
          <p:nvPr/>
        </p:nvSpPr>
        <p:spPr>
          <a:xfrm>
            <a:off x="560298" y="2155206"/>
            <a:ext cx="184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Спикер</a:t>
            </a:r>
            <a:endParaRPr lang="ru-RU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AD9D526-5001-4E23-82C7-4835EB1CB320}"/>
              </a:ext>
            </a:extLst>
          </p:cNvPr>
          <p:cNvSpPr txBox="1"/>
          <p:nvPr/>
        </p:nvSpPr>
        <p:spPr>
          <a:xfrm>
            <a:off x="3629853" y="220601"/>
            <a:ext cx="1844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Project manager</a:t>
            </a:r>
            <a:endParaRPr lang="ru-RU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701C4D9-6190-4B41-9550-B3B1277103F9}"/>
              </a:ext>
            </a:extLst>
          </p:cNvPr>
          <p:cNvSpPr txBox="1"/>
          <p:nvPr/>
        </p:nvSpPr>
        <p:spPr>
          <a:xfrm>
            <a:off x="3629852" y="6197129"/>
            <a:ext cx="184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Разработчик</a:t>
            </a:r>
            <a:endParaRPr lang="ru-RU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38F2E90-6517-4762-B35D-8B2CB9F5718A}"/>
              </a:ext>
            </a:extLst>
          </p:cNvPr>
          <p:cNvSpPr txBox="1"/>
          <p:nvPr/>
        </p:nvSpPr>
        <p:spPr>
          <a:xfrm>
            <a:off x="660123" y="4407424"/>
            <a:ext cx="184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Аналитик</a:t>
            </a:r>
            <a:endParaRPr lang="ru-RU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AB1D201-4C31-4640-9690-C0F10FA70DE2}"/>
              </a:ext>
            </a:extLst>
          </p:cNvPr>
          <p:cNvSpPr txBox="1"/>
          <p:nvPr/>
        </p:nvSpPr>
        <p:spPr>
          <a:xfrm>
            <a:off x="6780139" y="4526482"/>
            <a:ext cx="184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Разработчик</a:t>
            </a:r>
            <a:endParaRPr lang="ru-RU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DC006B8-ECB3-425D-A0FF-284F92CEFF39}"/>
              </a:ext>
            </a:extLst>
          </p:cNvPr>
          <p:cNvSpPr txBox="1"/>
          <p:nvPr/>
        </p:nvSpPr>
        <p:spPr>
          <a:xfrm>
            <a:off x="9694379" y="423848"/>
            <a:ext cx="184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Экономист</a:t>
            </a:r>
            <a:endParaRPr lang="ru-RU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9BDD579-7894-41E5-ADB8-AB2666875950}"/>
              </a:ext>
            </a:extLst>
          </p:cNvPr>
          <p:cNvSpPr txBox="1"/>
          <p:nvPr/>
        </p:nvSpPr>
        <p:spPr>
          <a:xfrm>
            <a:off x="9812401" y="6331226"/>
            <a:ext cx="184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Маркетолог</a:t>
            </a:r>
            <a:endParaRPr lang="ru-RU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32D10A9-3CA3-42B8-9157-8736101F86AC}"/>
              </a:ext>
            </a:extLst>
          </p:cNvPr>
          <p:cNvSpPr txBox="1"/>
          <p:nvPr/>
        </p:nvSpPr>
        <p:spPr>
          <a:xfrm>
            <a:off x="1023730" y="866932"/>
            <a:ext cx="1252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Jost" pitchFamily="2" charset="-52"/>
                <a:ea typeface="Jost" pitchFamily="2" charset="-52"/>
              </a:rPr>
              <a:t>фото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F55D2143-078C-4D11-8437-7957C7DEA0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169" y="2819179"/>
            <a:ext cx="1025458" cy="102545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" t="13388" r="12768" b="24319"/>
          <a:stretch/>
        </p:blipFill>
        <p:spPr>
          <a:xfrm>
            <a:off x="6780139" y="323641"/>
            <a:ext cx="1782004" cy="1767924"/>
          </a:xfrm>
          <a:prstGeom prst="ellipse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" t="8756" r="-1268" b="19278"/>
          <a:stretch/>
        </p:blipFill>
        <p:spPr>
          <a:xfrm>
            <a:off x="9670492" y="824341"/>
            <a:ext cx="1892311" cy="1821651"/>
          </a:xfrm>
          <a:prstGeom prst="ellipse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5" t="15091" r="1155" b="7929"/>
          <a:stretch/>
        </p:blipFill>
        <p:spPr>
          <a:xfrm>
            <a:off x="633644" y="4730664"/>
            <a:ext cx="1897494" cy="1851174"/>
          </a:xfrm>
          <a:prstGeom prst="ellipse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9" t="23726" r="9440" b="17927"/>
          <a:stretch/>
        </p:blipFill>
        <p:spPr>
          <a:xfrm>
            <a:off x="3685345" y="785189"/>
            <a:ext cx="1915013" cy="1846591"/>
          </a:xfrm>
          <a:prstGeom prst="ellipse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2" b="11160"/>
          <a:stretch/>
        </p:blipFill>
        <p:spPr>
          <a:xfrm>
            <a:off x="633644" y="264221"/>
            <a:ext cx="1966436" cy="1882630"/>
          </a:xfrm>
          <a:prstGeom prst="ellipse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50040" y="2663687"/>
            <a:ext cx="236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Оселедько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Анастасия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26332" y="2662326"/>
            <a:ext cx="236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Топилина</a:t>
            </a:r>
            <a:r>
              <a:rPr lang="ru-RU" dirty="0" smtClean="0">
                <a:solidFill>
                  <a:schemeClr val="bg1"/>
                </a:solidFill>
              </a:rPr>
              <a:t> Татьяна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32867" y="2616871"/>
            <a:ext cx="236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Радченко Виктория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954953" y="2616871"/>
            <a:ext cx="236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Поярков Иван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11122" y="3961507"/>
            <a:ext cx="236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Хазамова</a:t>
            </a:r>
            <a:r>
              <a:rPr lang="ru-RU" dirty="0" smtClean="0">
                <a:solidFill>
                  <a:schemeClr val="bg1"/>
                </a:solidFill>
              </a:rPr>
              <a:t> Анна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111259" y="4045560"/>
            <a:ext cx="236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Пучкова</a:t>
            </a:r>
            <a:r>
              <a:rPr lang="ru-RU" dirty="0" smtClean="0">
                <a:solidFill>
                  <a:schemeClr val="bg1"/>
                </a:solidFill>
              </a:rPr>
              <a:t> Вера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04923" y="3992000"/>
            <a:ext cx="2423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Бабушкин Владислав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39336" y="3976297"/>
            <a:ext cx="199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Альтигов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Салех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8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277</Words>
  <Application>Microsoft Office PowerPoint</Application>
  <PresentationFormat>Произвольный</PresentationFormat>
  <Paragraphs>105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skyreg</vt:lpstr>
      <vt:lpstr>Презентация PowerPoint</vt:lpstr>
      <vt:lpstr>О ПОЛЬЗОВАТЕЛЕ ЗАКАЗЧИКА </vt:lpstr>
      <vt:lpstr>Презентация PowerPoint</vt:lpstr>
      <vt:lpstr>Презентация PowerPoint</vt:lpstr>
      <vt:lpstr>РЕШЕНИЕ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EyeCloud</dc:title>
  <dc:creator>Татьяна Топилина</dc:creator>
  <cp:lastModifiedBy>Алина</cp:lastModifiedBy>
  <cp:revision>26</cp:revision>
  <dcterms:created xsi:type="dcterms:W3CDTF">2023-10-10T18:36:29Z</dcterms:created>
  <dcterms:modified xsi:type="dcterms:W3CDTF">2023-10-14T08:36:55Z</dcterms:modified>
</cp:coreProperties>
</file>