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6167" y="855240"/>
            <a:ext cx="5402447" cy="14415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3947" y="1983662"/>
            <a:ext cx="8028940" cy="2357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88186" y="4825162"/>
            <a:ext cx="182879" cy="160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tomsk.mir-kvestov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svetlananikolaevna70" TargetMode="External"/><Relationship Id="rId2" Type="http://schemas.openxmlformats.org/officeDocument/2006/relationships/hyperlink" Target="https://leader-id.ru/users/83376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497" y="4393986"/>
            <a:ext cx="512348" cy="3799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817" y="4395438"/>
            <a:ext cx="750521" cy="37139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6167" y="855240"/>
            <a:ext cx="5402447" cy="1442830"/>
          </a:xfrm>
          <a:prstGeom prst="rect">
            <a:avLst/>
          </a:prstGeom>
        </p:spPr>
        <p:txBody>
          <a:bodyPr vert="horz" wrap="square" lIns="0" tIns="483996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00"/>
              </a:spcBef>
            </a:pPr>
            <a:r>
              <a:rPr sz="3100" spc="150" dirty="0"/>
              <a:t>НАИМЕНОВАНИЕ</a:t>
            </a:r>
            <a:r>
              <a:rPr sz="3100" spc="-125" dirty="0"/>
              <a:t> </a:t>
            </a:r>
            <a:r>
              <a:rPr sz="3100" spc="40" dirty="0" smtClean="0"/>
              <a:t>ПРОЕКТА</a:t>
            </a:r>
            <a:r>
              <a:rPr lang="en-US" sz="3100" spc="40" dirty="0" smtClean="0"/>
              <a:t/>
            </a:r>
            <a:br>
              <a:rPr lang="en-US" sz="3100" spc="40" dirty="0" smtClean="0"/>
            </a:br>
            <a:r>
              <a:rPr lang="ru-RU" sz="3100" spc="40" dirty="0" smtClean="0"/>
              <a:t>«</a:t>
            </a:r>
            <a:r>
              <a:rPr lang="ru-RU" sz="3100" spc="40" dirty="0" err="1" smtClean="0"/>
              <a:t>КазачокLand</a:t>
            </a:r>
            <a:r>
              <a:rPr lang="ru-RU" sz="3100" spc="40" dirty="0" smtClean="0"/>
              <a:t>» </a:t>
            </a:r>
            <a:endParaRPr sz="3100" dirty="0"/>
          </a:p>
        </p:txBody>
      </p:sp>
      <p:sp>
        <p:nvSpPr>
          <p:cNvPr id="5" name="object 5"/>
          <p:cNvSpPr txBox="1"/>
          <p:nvPr/>
        </p:nvSpPr>
        <p:spPr>
          <a:xfrm>
            <a:off x="529842" y="2379777"/>
            <a:ext cx="4956557" cy="5554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645">
              <a:lnSpc>
                <a:spcPct val="114999"/>
              </a:lnSpc>
              <a:spcBef>
                <a:spcPts val="100"/>
              </a:spcBef>
            </a:pPr>
            <a:r>
              <a:rPr lang="ru-RU" sz="1600" spc="10" dirty="0" smtClean="0">
                <a:latin typeface="Trebuchet MS"/>
                <a:cs typeface="Trebuchet MS"/>
              </a:rPr>
              <a:t>образовательный </a:t>
            </a:r>
            <a:r>
              <a:rPr lang="ru-RU" sz="1600" spc="10" dirty="0" err="1" smtClean="0">
                <a:latin typeface="Trebuchet MS"/>
                <a:cs typeface="Trebuchet MS"/>
              </a:rPr>
              <a:t>квест</a:t>
            </a:r>
            <a:r>
              <a:rPr lang="ru-RU" sz="1600" spc="10" dirty="0" smtClean="0">
                <a:latin typeface="Trebuchet MS"/>
                <a:cs typeface="Trebuchet MS"/>
              </a:rPr>
              <a:t>-парк и цифровая платформа для детей от 5-7 лет</a:t>
            </a:r>
            <a:endParaRPr sz="1600" dirty="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761" y="285137"/>
            <a:ext cx="1086642" cy="3707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280774" y="0"/>
            <a:ext cx="1863725" cy="5143719"/>
            <a:chOff x="7280774" y="0"/>
            <a:chExt cx="1863725" cy="5143719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2402" y="252469"/>
              <a:ext cx="756787" cy="5936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280774" y="1618199"/>
              <a:ext cx="1863725" cy="3525520"/>
            </a:xfrm>
            <a:custGeom>
              <a:avLst/>
              <a:gdLst/>
              <a:ahLst/>
              <a:cxnLst/>
              <a:rect l="l" t="t" r="r" b="b"/>
              <a:pathLst>
                <a:path w="1863725" h="3525520">
                  <a:moveTo>
                    <a:pt x="1863299" y="3525299"/>
                  </a:moveTo>
                  <a:lnTo>
                    <a:pt x="0" y="3525299"/>
                  </a:lnTo>
                  <a:lnTo>
                    <a:pt x="0" y="0"/>
                  </a:lnTo>
                  <a:lnTo>
                    <a:pt x="1863225" y="0"/>
                  </a:lnTo>
                  <a:lnTo>
                    <a:pt x="1863299" y="3525299"/>
                  </a:lnTo>
                  <a:close/>
                </a:path>
              </a:pathLst>
            </a:custGeom>
            <a:solidFill>
              <a:srgbClr val="FFC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80774" y="0"/>
              <a:ext cx="1863725" cy="1693545"/>
            </a:xfrm>
            <a:custGeom>
              <a:avLst/>
              <a:gdLst/>
              <a:ahLst/>
              <a:cxnLst/>
              <a:rect l="l" t="t" r="r" b="b"/>
              <a:pathLst>
                <a:path w="1863725" h="1693545">
                  <a:moveTo>
                    <a:pt x="1863299" y="1693199"/>
                  </a:moveTo>
                  <a:lnTo>
                    <a:pt x="0" y="1693199"/>
                  </a:lnTo>
                  <a:lnTo>
                    <a:pt x="0" y="0"/>
                  </a:lnTo>
                  <a:lnTo>
                    <a:pt x="1863299" y="0"/>
                  </a:lnTo>
                  <a:lnTo>
                    <a:pt x="1863299" y="1693199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1777" y="422500"/>
              <a:ext cx="1086650" cy="74879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936418" y="4816272"/>
            <a:ext cx="965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85" dirty="0">
                <a:latin typeface="Trebuchet MS"/>
                <a:cs typeface="Trebuchet MS"/>
              </a:rPr>
              <a:t>1</a:t>
            </a:r>
            <a:endParaRPr sz="130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73899" y="161053"/>
            <a:ext cx="1171300" cy="8052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690" y="2009295"/>
            <a:ext cx="2899687" cy="2899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ИДЕИ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413947" y="1983662"/>
            <a:ext cx="8028940" cy="193899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Повышенный интерес к патриотическому воспитанию.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Недостаток качественных образовательных ресурсов.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Растущая популярность </a:t>
            </a:r>
            <a:r>
              <a:rPr lang="ru-RU" dirty="0" err="1"/>
              <a:t>квестов</a:t>
            </a:r>
            <a:r>
              <a:rPr lang="ru-RU" dirty="0"/>
              <a:t> и игрового обучения.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Востребованность инновационных образовательных технологий.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Актуальность укрепления межнациональных отношений.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Тенденция к здоровому образу жизни.</a:t>
            </a:r>
          </a:p>
          <a:p>
            <a:endParaRPr lang="ru-RU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350"/>
            <a:ext cx="9143999" cy="638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03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ЦЕЛЕВАЯ</a:t>
            </a:r>
            <a:r>
              <a:rPr spc="-235" dirty="0"/>
              <a:t> </a:t>
            </a:r>
            <a:r>
              <a:rPr spc="70" dirty="0"/>
              <a:t>АУДИТОРИЯ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2536" y="2631365"/>
            <a:ext cx="5822950" cy="1440138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spc="10" dirty="0" smtClean="0">
                <a:solidFill>
                  <a:srgbClr val="132C40"/>
                </a:solidFill>
                <a:latin typeface="Trebuchet MS"/>
                <a:cs typeface="Trebuchet MS"/>
              </a:rPr>
              <a:t>Дети 5-7 лет - основные потребители, получающие образовательный и развлекательный опыт.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spc="10" dirty="0" smtClean="0">
                <a:solidFill>
                  <a:srgbClr val="132C40"/>
                </a:solidFill>
                <a:latin typeface="Trebuchet MS"/>
                <a:cs typeface="Trebuchet MS"/>
              </a:rPr>
              <a:t>Родители 28-45 лет - лица, принимающие решение о покупке, заинтересованные в развитии и образовании своих детей.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spc="10" dirty="0" smtClean="0">
                <a:solidFill>
                  <a:srgbClr val="132C40"/>
                </a:solidFill>
                <a:latin typeface="Trebuchet MS"/>
                <a:cs typeface="Trebuchet MS"/>
              </a:rPr>
              <a:t>Влиятельные лица - бабушки/дедушки, педагоги, организаторы мероприятий, культурные организации.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549" y="855240"/>
            <a:ext cx="2233613" cy="2978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315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ПРОБЛЕМА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8818" y="2458959"/>
            <a:ext cx="7220584" cy="983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015" marR="718820" indent="-36195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"/>
              <a:buChar char="●"/>
              <a:tabLst>
                <a:tab pos="374015" algn="l"/>
              </a:tabLst>
            </a:pPr>
            <a:r>
              <a:rPr lang="ru-RU" sz="1400" dirty="0" smtClean="0">
                <a:latin typeface="Trebuchet MS"/>
                <a:cs typeface="Trebuchet MS"/>
              </a:rPr>
              <a:t>решает проблему недостатка современных, интерактивных и эффективных образовательных ресурсов, объединяя в себе увлекательный формат, комплексный подход, инновационные технологии и социальную значимость.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782" y="855240"/>
            <a:ext cx="49644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ЦЕННОСТЬ,</a:t>
            </a:r>
            <a:r>
              <a:rPr spc="-160" dirty="0"/>
              <a:t> </a:t>
            </a:r>
            <a:r>
              <a:rPr spc="105" dirty="0"/>
              <a:t>ЦЕННОСТНОЕ </a:t>
            </a:r>
            <a:r>
              <a:rPr spc="130" dirty="0"/>
              <a:t>ПРЕДЛОЖЕНИЕ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216760"/>
            <a:ext cx="9143999" cy="6384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944765" y="4818304"/>
            <a:ext cx="882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1885950"/>
            <a:ext cx="7772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"</a:t>
            </a:r>
            <a:r>
              <a:rPr lang="ru-RU" sz="1400" dirty="0" err="1" smtClean="0"/>
              <a:t>КазачокLand</a:t>
            </a:r>
            <a:r>
              <a:rPr lang="ru-RU" sz="1400" dirty="0" smtClean="0"/>
              <a:t>" - это инновационный образовательный комплекс, который дарит ребенку увлекательное путешествие в мир истории и культуры казачества, развивая его ум, тело и душу. Уникальное сочетание </a:t>
            </a:r>
            <a:r>
              <a:rPr lang="ru-RU" sz="1400" dirty="0" err="1" smtClean="0"/>
              <a:t>квест</a:t>
            </a:r>
            <a:r>
              <a:rPr lang="ru-RU" sz="1400" dirty="0" smtClean="0"/>
              <a:t>-парка и цифровой платформы, где обучение становится игрой, а развитие - захватывающим приключением.</a:t>
            </a:r>
          </a:p>
          <a:p>
            <a:endParaRPr lang="ru-RU" sz="1400" dirty="0" smtClean="0"/>
          </a:p>
          <a:p>
            <a:r>
              <a:rPr lang="ru-RU" sz="1400" dirty="0" smtClean="0"/>
              <a:t>Ключевые элементы ценностного предложения:</a:t>
            </a:r>
          </a:p>
          <a:p>
            <a:endParaRPr lang="ru-RU" sz="1400" dirty="0" smtClean="0"/>
          </a:p>
          <a:p>
            <a:r>
              <a:rPr lang="ru-RU" sz="1400" dirty="0" smtClean="0"/>
              <a:t>•  </a:t>
            </a:r>
            <a:r>
              <a:rPr lang="ru-RU" sz="1400" dirty="0" err="1" smtClean="0"/>
              <a:t>Инновационность</a:t>
            </a:r>
            <a:endParaRPr lang="ru-RU" sz="1400" dirty="0" smtClean="0"/>
          </a:p>
          <a:p>
            <a:r>
              <a:rPr lang="ru-RU" sz="1400" dirty="0" smtClean="0"/>
              <a:t>•  Увлекательность</a:t>
            </a:r>
          </a:p>
          <a:p>
            <a:r>
              <a:rPr lang="ru-RU" sz="1400" dirty="0" smtClean="0"/>
              <a:t>•  Комплексность</a:t>
            </a:r>
          </a:p>
          <a:p>
            <a:r>
              <a:rPr lang="ru-RU" sz="1400" dirty="0" smtClean="0"/>
              <a:t>•  Патриотизм</a:t>
            </a:r>
          </a:p>
          <a:p>
            <a:r>
              <a:rPr lang="ru-RU" sz="1400" dirty="0" smtClean="0"/>
              <a:t>•  Доступность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1267" y="1572841"/>
            <a:ext cx="1901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4543" y="2147609"/>
            <a:ext cx="5233670" cy="1860766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Интеграция физического и цифрового пространства.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 </a:t>
            </a:r>
            <a:r>
              <a:rPr lang="ru-RU" sz="1400" i="1" dirty="0" err="1" smtClean="0">
                <a:latin typeface="Trebuchet MS"/>
                <a:cs typeface="Trebuchet MS"/>
              </a:rPr>
              <a:t>Геймификация</a:t>
            </a:r>
            <a:r>
              <a:rPr lang="ru-RU" sz="1400" i="1" dirty="0" smtClean="0">
                <a:latin typeface="Trebuchet MS"/>
                <a:cs typeface="Trebuchet MS"/>
              </a:rPr>
              <a:t> образовательного процесса.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 Комплексный подход к развитию ребенка.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 Использование инновационных технологий.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Ориентация на историю и культуру России </a:t>
            </a:r>
          </a:p>
          <a:p>
            <a:pPr marL="1270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с акцентом на казачество.</a:t>
            </a:r>
          </a:p>
          <a:p>
            <a:pPr marL="347980" indent="-3352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47980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 Создание безопасной и комфортной среды.</a:t>
            </a:r>
            <a:endParaRPr lang="ru-RU" sz="1400" i="1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pic>
        <p:nvPicPr>
          <p:cNvPr id="7" name="Picture 2" descr="C:\Users\User\Desktop\Фестиваль идей ТХЦ\FRfiKmbarF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742026"/>
            <a:ext cx="1899875" cy="14249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646" y="2554613"/>
            <a:ext cx="1528098" cy="20358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824985"/>
            <a:ext cx="1484324" cy="19783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331" y="2871066"/>
            <a:ext cx="1585913" cy="211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03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5493" y="2392484"/>
            <a:ext cx="6116955" cy="13029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8615" marR="134620" indent="-33655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"/>
              <a:buChar char="●"/>
              <a:tabLst>
                <a:tab pos="348615" algn="l"/>
              </a:tabLst>
            </a:pPr>
            <a:r>
              <a:rPr lang="ru-RU" sz="1400" b="0" i="0" dirty="0" smtClean="0">
                <a:solidFill>
                  <a:srgbClr val="000000"/>
                </a:solidFill>
                <a:effectLst/>
                <a:latin typeface="Roboto"/>
              </a:rPr>
              <a:t>Аренда и ремонт помещения</a:t>
            </a:r>
          </a:p>
          <a:p>
            <a:pPr marL="348615" marR="134620" indent="-33655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"/>
              <a:buChar char="●"/>
              <a:tabLst>
                <a:tab pos="348615" algn="l"/>
              </a:tabLst>
            </a:pPr>
            <a:r>
              <a:rPr lang="ru-RU" sz="1400" b="0" i="0" dirty="0" smtClean="0">
                <a:solidFill>
                  <a:srgbClr val="000000"/>
                </a:solidFill>
                <a:effectLst/>
                <a:latin typeface="Roboto"/>
              </a:rPr>
              <a:t>Приобретение реквизита и костюмов</a:t>
            </a:r>
          </a:p>
          <a:p>
            <a:pPr marL="348615" marR="134620" indent="-33655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"/>
              <a:buChar char="●"/>
              <a:tabLst>
                <a:tab pos="348615" algn="l"/>
              </a:tabLst>
            </a:pPr>
            <a:r>
              <a:rPr lang="ru-RU" sz="1400" b="0" i="0" dirty="0" smtClean="0">
                <a:solidFill>
                  <a:srgbClr val="000000"/>
                </a:solidFill>
                <a:effectLst/>
                <a:latin typeface="Roboto"/>
              </a:rPr>
              <a:t>Сбор квалифицированной команды </a:t>
            </a:r>
            <a:endParaRPr lang="ru-RU" sz="14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pPr marL="348615" marR="134620" indent="-33655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"/>
              <a:buChar char="●"/>
              <a:tabLst>
                <a:tab pos="348615" algn="l"/>
              </a:tabLst>
            </a:pPr>
            <a:r>
              <a:rPr lang="ru-RU" sz="1400" b="0" i="0" dirty="0" smtClean="0">
                <a:solidFill>
                  <a:srgbClr val="000000"/>
                </a:solidFill>
                <a:effectLst/>
                <a:latin typeface="Roboto"/>
              </a:rPr>
              <a:t>Создание цифрового контента и оригинальных сценариев</a:t>
            </a:r>
          </a:p>
          <a:p>
            <a:pPr marL="348615" marR="134620" indent="-336550">
              <a:lnSpc>
                <a:spcPct val="114999"/>
              </a:lnSpc>
              <a:spcBef>
                <a:spcPts val="100"/>
              </a:spcBef>
              <a:buClr>
                <a:srgbClr val="8F00FF"/>
              </a:buClr>
              <a:buFont typeface="Arial"/>
              <a:buChar char="●"/>
              <a:tabLst>
                <a:tab pos="348615" algn="l"/>
              </a:tabLst>
            </a:pPr>
            <a:r>
              <a:rPr lang="ru-RU" sz="1400" b="0" i="0" dirty="0" smtClean="0">
                <a:solidFill>
                  <a:srgbClr val="000000"/>
                </a:solidFill>
                <a:effectLst/>
                <a:latin typeface="Roboto"/>
              </a:rPr>
              <a:t>Разработка эффективной маркетинговой стратегии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971550"/>
            <a:ext cx="2743200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909252"/>
            <a:ext cx="1568450" cy="51117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29209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229"/>
              </a:spcBef>
            </a:pPr>
            <a:r>
              <a:rPr spc="110" dirty="0">
                <a:solidFill>
                  <a:srgbClr val="FFFFFF"/>
                </a:solidFill>
              </a:rPr>
              <a:t>РЫНОК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733550"/>
            <a:ext cx="54235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70" dirty="0">
                <a:solidFill>
                  <a:srgbClr val="8F00FF"/>
                </a:solidFill>
                <a:latin typeface="Trebuchet MS"/>
                <a:cs typeface="Trebuchet MS"/>
              </a:rPr>
              <a:t>ОПИШИТЕ</a:t>
            </a:r>
            <a:r>
              <a:rPr sz="2100" b="1" spc="-105" dirty="0">
                <a:solidFill>
                  <a:srgbClr val="8F00FF"/>
                </a:solidFill>
                <a:latin typeface="Trebuchet MS"/>
                <a:cs typeface="Trebuchet MS"/>
              </a:rPr>
              <a:t> </a:t>
            </a:r>
            <a:r>
              <a:rPr sz="2100" b="1" spc="85" dirty="0">
                <a:solidFill>
                  <a:srgbClr val="8F00FF"/>
                </a:solidFill>
                <a:latin typeface="Trebuchet MS"/>
                <a:cs typeface="Trebuchet MS"/>
              </a:rPr>
              <a:t>РЫНОК</a:t>
            </a:r>
            <a:r>
              <a:rPr sz="2100" b="1" spc="-130" dirty="0">
                <a:solidFill>
                  <a:srgbClr val="8F00FF"/>
                </a:solidFill>
                <a:latin typeface="Trebuchet MS"/>
                <a:cs typeface="Trebuchet MS"/>
              </a:rPr>
              <a:t> </a:t>
            </a:r>
            <a:r>
              <a:rPr sz="2100" b="1" spc="160" dirty="0">
                <a:solidFill>
                  <a:srgbClr val="8F00FF"/>
                </a:solidFill>
                <a:latin typeface="Trebuchet MS"/>
                <a:cs typeface="Trebuchet MS"/>
              </a:rPr>
              <a:t>В</a:t>
            </a:r>
            <a:r>
              <a:rPr sz="2100" b="1" spc="-100" dirty="0">
                <a:solidFill>
                  <a:srgbClr val="8F00FF"/>
                </a:solidFill>
                <a:latin typeface="Trebuchet MS"/>
                <a:cs typeface="Trebuchet MS"/>
              </a:rPr>
              <a:t> </a:t>
            </a:r>
            <a:r>
              <a:rPr sz="2100" b="1" spc="-80" dirty="0">
                <a:solidFill>
                  <a:srgbClr val="8F00FF"/>
                </a:solidFill>
                <a:latin typeface="Trebuchet MS"/>
                <a:cs typeface="Trebuchet MS"/>
              </a:rPr>
              <a:t>5</a:t>
            </a:r>
            <a:r>
              <a:rPr sz="2100" b="1" spc="-105" dirty="0">
                <a:solidFill>
                  <a:srgbClr val="8F00FF"/>
                </a:solidFill>
                <a:latin typeface="Trebuchet MS"/>
                <a:cs typeface="Trebuchet MS"/>
              </a:rPr>
              <a:t> </a:t>
            </a:r>
            <a:r>
              <a:rPr sz="2100" b="1" spc="70" dirty="0">
                <a:solidFill>
                  <a:srgbClr val="8F00FF"/>
                </a:solidFill>
                <a:latin typeface="Trebuchet MS"/>
                <a:cs typeface="Trebuchet MS"/>
              </a:rPr>
              <a:t>ПРЕДЛОЖЕНИЯХ?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2443820"/>
            <a:ext cx="8305800" cy="240450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18770" indent="-285750">
              <a:lnSpc>
                <a:spcPct val="100000"/>
              </a:lnSpc>
              <a:spcBef>
                <a:spcPts val="350"/>
              </a:spcBef>
              <a:buFont typeface="Wingdings" panose="05000000000000000000" pitchFamily="2" charset="2"/>
              <a:buChar char="ü"/>
              <a:tabLst>
                <a:tab pos="367665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Рынок образовательных услуг для детей 5-7 лет характеризуется растущим спросом на интерактивные и увлекательные форматы обучения. </a:t>
            </a:r>
          </a:p>
          <a:p>
            <a:pPr marL="318770" indent="-285750">
              <a:lnSpc>
                <a:spcPct val="100000"/>
              </a:lnSpc>
              <a:spcBef>
                <a:spcPts val="350"/>
              </a:spcBef>
              <a:buFont typeface="Wingdings" panose="05000000000000000000" pitchFamily="2" charset="2"/>
              <a:buChar char="ü"/>
              <a:tabLst>
                <a:tab pos="367665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Конкуренция представлена как традиционными (детские сады, развивающие центры), так и инновационными (онлайн-платформы, </a:t>
            </a:r>
            <a:r>
              <a:rPr lang="ru-RU" sz="1400" i="1" dirty="0" err="1" smtClean="0">
                <a:latin typeface="Trebuchet MS"/>
                <a:cs typeface="Trebuchet MS"/>
              </a:rPr>
              <a:t>квесты</a:t>
            </a:r>
            <a:r>
              <a:rPr lang="ru-RU" sz="1400" i="1" dirty="0" smtClean="0">
                <a:latin typeface="Trebuchet MS"/>
                <a:cs typeface="Trebuchet MS"/>
              </a:rPr>
              <a:t>) предложениями. </a:t>
            </a:r>
          </a:p>
          <a:p>
            <a:pPr marL="318770" indent="-285750">
              <a:lnSpc>
                <a:spcPct val="100000"/>
              </a:lnSpc>
              <a:spcBef>
                <a:spcPts val="350"/>
              </a:spcBef>
              <a:buFont typeface="Wingdings" panose="05000000000000000000" pitchFamily="2" charset="2"/>
              <a:buChar char="ü"/>
              <a:tabLst>
                <a:tab pos="367665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Тренд на патриотическое воспитание и знакомство с культурой создает нишу для проектов, ориентированных на историю России. </a:t>
            </a:r>
          </a:p>
          <a:p>
            <a:pPr marL="318770" indent="-285750">
              <a:lnSpc>
                <a:spcPct val="100000"/>
              </a:lnSpc>
              <a:spcBef>
                <a:spcPts val="350"/>
              </a:spcBef>
              <a:buFont typeface="Wingdings" panose="05000000000000000000" pitchFamily="2" charset="2"/>
              <a:buChar char="ü"/>
              <a:tabLst>
                <a:tab pos="367665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Важным фактором успеха является сочетание образовательной ценности, развлекательного формата и удобства для родителей. </a:t>
            </a:r>
          </a:p>
          <a:p>
            <a:pPr marL="318770" indent="-285750">
              <a:lnSpc>
                <a:spcPct val="100000"/>
              </a:lnSpc>
              <a:spcBef>
                <a:spcPts val="350"/>
              </a:spcBef>
              <a:buFont typeface="Wingdings" panose="05000000000000000000" pitchFamily="2" charset="2"/>
              <a:buChar char="ü"/>
              <a:tabLst>
                <a:tab pos="367665" algn="l"/>
              </a:tabLst>
            </a:pPr>
            <a:r>
              <a:rPr lang="ru-RU" sz="1400" i="1" dirty="0" smtClean="0">
                <a:latin typeface="Trebuchet MS"/>
                <a:cs typeface="Trebuchet MS"/>
              </a:rPr>
              <a:t>Рынок демонстрирует готовность к внедрению инновационных решений, объединяющих физический и цифровой опыт обучения.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796839"/>
            <a:ext cx="2232932" cy="1488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236" y="2406200"/>
            <a:ext cx="7851163" cy="2929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en-US" sz="1400" i="1" dirty="0" smtClean="0">
                <a:solidFill>
                  <a:schemeClr val="tx1"/>
                </a:solidFill>
                <a:latin typeface="Trebuchet MS"/>
                <a:cs typeface="Trebuchet MS"/>
                <a:hlinkClick r:id="rId2"/>
              </a:rPr>
              <a:t>https://tomsk.mir-kvestov.ru/</a:t>
            </a:r>
            <a:r>
              <a:rPr lang="ru-RU" sz="1400" i="1" dirty="0" smtClean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</a:p>
          <a:p>
            <a:pPr marL="12700">
              <a:lnSpc>
                <a:spcPct val="150000"/>
              </a:lnSpc>
              <a:spcBef>
                <a:spcPts val="10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ru-RU" sz="1400" i="1" dirty="0" err="1" smtClean="0">
                <a:solidFill>
                  <a:schemeClr val="tx1"/>
                </a:solidFill>
                <a:latin typeface="Trebuchet MS"/>
                <a:cs typeface="Trebuchet MS"/>
              </a:rPr>
              <a:t>Квесты</a:t>
            </a:r>
            <a:r>
              <a:rPr lang="ru-RU" sz="1400" i="1" dirty="0" smtClean="0">
                <a:solidFill>
                  <a:schemeClr val="tx1"/>
                </a:solidFill>
                <a:latin typeface="Trebuchet MS"/>
                <a:cs typeface="Trebuchet MS"/>
              </a:rPr>
              <a:t> для детей 6-9 лет в Томске</a:t>
            </a:r>
            <a:endParaRPr lang="ru-RU" sz="1400" i="1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Clr>
                <a:srgbClr val="8F00FF"/>
              </a:buClr>
              <a:buFont typeface="Wingdings" panose="05000000000000000000" pitchFamily="2" charset="2"/>
              <a:buChar char="Ø"/>
              <a:tabLst>
                <a:tab pos="347980" algn="l"/>
              </a:tabLst>
            </a:pPr>
            <a:r>
              <a:rPr lang="ru-RU" sz="1400" i="1" dirty="0" smtClean="0">
                <a:solidFill>
                  <a:schemeClr val="tx1"/>
                </a:solidFill>
                <a:latin typeface="Trebuchet MS"/>
                <a:cs typeface="Trebuchet MS"/>
              </a:rPr>
              <a:t>Корпорация монстров 2.0</a:t>
            </a: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Clr>
                <a:srgbClr val="8F00FF"/>
              </a:buClr>
              <a:buFont typeface="Wingdings" panose="05000000000000000000" pitchFamily="2" charset="2"/>
              <a:buChar char="Ø"/>
              <a:tabLst>
                <a:tab pos="347980" algn="l"/>
              </a:tabLst>
            </a:pPr>
            <a:r>
              <a:rPr lang="ru-RU" sz="1400" i="1" dirty="0" smtClean="0">
                <a:solidFill>
                  <a:schemeClr val="tx1"/>
                </a:solidFill>
                <a:latin typeface="Trebuchet MS"/>
                <a:cs typeface="Trebuchet MS"/>
              </a:rPr>
              <a:t>В плену у </a:t>
            </a:r>
            <a:r>
              <a:rPr lang="ru-RU" sz="1400" i="1" dirty="0" err="1" smtClean="0">
                <a:solidFill>
                  <a:schemeClr val="tx1"/>
                </a:solidFill>
                <a:latin typeface="Trebuchet MS"/>
                <a:cs typeface="Trebuchet MS"/>
              </a:rPr>
              <a:t>Бастинды</a:t>
            </a:r>
            <a:endParaRPr lang="ru-RU" sz="140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Clr>
                <a:srgbClr val="8F00FF"/>
              </a:buClr>
              <a:buFont typeface="Wingdings" panose="05000000000000000000" pitchFamily="2" charset="2"/>
              <a:buChar char="Ø"/>
              <a:tabLst>
                <a:tab pos="347980" algn="l"/>
              </a:tabLst>
            </a:pPr>
            <a:r>
              <a:rPr lang="ru-RU" sz="1400" i="1" dirty="0" err="1" smtClean="0">
                <a:solidFill>
                  <a:schemeClr val="tx1"/>
                </a:solidFill>
                <a:latin typeface="Trebuchet MS"/>
                <a:cs typeface="Trebuchet MS"/>
              </a:rPr>
              <a:t>Машинариум</a:t>
            </a:r>
            <a:endParaRPr lang="ru-RU" sz="140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Clr>
                <a:srgbClr val="8F00FF"/>
              </a:buClr>
              <a:buFont typeface="Wingdings" panose="05000000000000000000" pitchFamily="2" charset="2"/>
              <a:buChar char="Ø"/>
              <a:tabLst>
                <a:tab pos="347980" algn="l"/>
              </a:tabLst>
            </a:pPr>
            <a:r>
              <a:rPr lang="en-US" sz="1400" i="1" dirty="0" smtClean="0">
                <a:solidFill>
                  <a:schemeClr val="tx1"/>
                </a:solidFill>
                <a:latin typeface="Trebuchet MS"/>
                <a:cs typeface="Trebuchet MS"/>
              </a:rPr>
              <a:t>Among Us</a:t>
            </a:r>
            <a:endParaRPr lang="ru-RU" sz="1400" i="1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8F00FF"/>
              </a:buClr>
              <a:tabLst>
                <a:tab pos="347980" algn="l"/>
              </a:tabLst>
            </a:pPr>
            <a:endParaRPr lang="ru-RU" sz="1400" i="1" dirty="0" smtClean="0">
              <a:solidFill>
                <a:srgbClr val="132C4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8F00FF"/>
              </a:buClr>
              <a:tabLst>
                <a:tab pos="347980" algn="l"/>
              </a:tabLst>
            </a:pPr>
            <a:endParaRPr lang="ru-RU" sz="1400" i="1" dirty="0">
              <a:solidFill>
                <a:srgbClr val="132C4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8F00FF"/>
              </a:buClr>
              <a:tabLst>
                <a:tab pos="347980" algn="l"/>
              </a:tabLst>
            </a:pPr>
            <a:endParaRPr lang="ru-RU" sz="1400" i="1" dirty="0" smtClean="0">
              <a:solidFill>
                <a:srgbClr val="132C4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8F00FF"/>
              </a:buClr>
              <a:tabLst>
                <a:tab pos="347980" algn="l"/>
              </a:tabLst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6825" y="1270149"/>
            <a:ext cx="2846705" cy="51117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6985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55"/>
              </a:spcBef>
            </a:pPr>
            <a:r>
              <a:rPr spc="60" dirty="0">
                <a:solidFill>
                  <a:srgbClr val="FFFFFF"/>
                </a:solidFill>
              </a:rPr>
              <a:t>КОНКУРЕНТЫ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733550"/>
            <a:ext cx="3429000" cy="1725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877" y="2610097"/>
            <a:ext cx="5969000" cy="1845184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334"/>
              </a:spcBef>
              <a:buClr>
                <a:srgbClr val="8F00FF"/>
              </a:buClr>
              <a:tabLst>
                <a:tab pos="340360" algn="l"/>
              </a:tabLst>
            </a:pPr>
            <a:r>
              <a:rPr lang="ru-RU" sz="1300" i="1" dirty="0" smtClean="0">
                <a:solidFill>
                  <a:srgbClr val="132C40"/>
                </a:solidFill>
                <a:latin typeface="Trebuchet MS"/>
                <a:cs typeface="Trebuchet MS"/>
              </a:rPr>
              <a:t>- </a:t>
            </a:r>
            <a:r>
              <a:rPr lang="ru-RU" sz="1300" i="1" dirty="0" smtClean="0">
                <a:solidFill>
                  <a:schemeClr val="tx1"/>
                </a:solidFill>
                <a:latin typeface="Trebuchet MS"/>
                <a:cs typeface="Trebuchet MS"/>
              </a:rPr>
              <a:t>Основана на диверсификации источников дохода (билеты в </a:t>
            </a:r>
            <a:r>
              <a:rPr lang="ru-RU" sz="1300" i="1" dirty="0" err="1" smtClean="0">
                <a:solidFill>
                  <a:schemeClr val="tx1"/>
                </a:solidFill>
                <a:latin typeface="Trebuchet MS"/>
                <a:cs typeface="Trebuchet MS"/>
              </a:rPr>
              <a:t>квест</a:t>
            </a:r>
            <a:r>
              <a:rPr lang="ru-RU" sz="1300" i="1" dirty="0" smtClean="0">
                <a:solidFill>
                  <a:schemeClr val="tx1"/>
                </a:solidFill>
                <a:latin typeface="Trebuchet MS"/>
                <a:cs typeface="Trebuchet MS"/>
              </a:rPr>
              <a:t>-парк, подписка на платформу, продажа материалов, праздники), использовании партнерств и привлечении финансирования. </a:t>
            </a:r>
          </a:p>
          <a:p>
            <a:pPr marL="12700">
              <a:lnSpc>
                <a:spcPct val="150000"/>
              </a:lnSpc>
              <a:spcBef>
                <a:spcPts val="334"/>
              </a:spcBef>
              <a:buClr>
                <a:srgbClr val="8F00FF"/>
              </a:buClr>
              <a:tabLst>
                <a:tab pos="340360" algn="l"/>
              </a:tabLst>
            </a:pPr>
            <a:r>
              <a:rPr lang="ru-RU" sz="1300" i="1" dirty="0" smtClean="0">
                <a:solidFill>
                  <a:schemeClr val="tx1"/>
                </a:solidFill>
                <a:latin typeface="Trebuchet MS"/>
                <a:cs typeface="Trebuchet MS"/>
              </a:rPr>
              <a:t>- Основной акцент делается на предоставлении уникального ценностного предложения, ориентированного на сочетание образования, развлечения и патриотического воспитания.</a:t>
            </a:r>
            <a:endParaRPr sz="1300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6825" y="1270149"/>
            <a:ext cx="3955415" cy="594995"/>
          </a:xfrm>
          <a:prstGeom prst="rect">
            <a:avLst/>
          </a:prstGeom>
          <a:solidFill>
            <a:srgbClr val="8F00FF"/>
          </a:solidFill>
        </p:spPr>
        <p:txBody>
          <a:bodyPr vert="horz" wrap="square" lIns="0" tIns="6667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525"/>
              </a:spcBef>
            </a:pPr>
            <a:r>
              <a:rPr spc="114" dirty="0">
                <a:solidFill>
                  <a:srgbClr val="FFFFFF"/>
                </a:solidFill>
              </a:rPr>
              <a:t>БИЗНЕС-</a:t>
            </a:r>
            <a:r>
              <a:rPr spc="130" dirty="0">
                <a:solidFill>
                  <a:srgbClr val="FFFFFF"/>
                </a:solidFill>
              </a:rPr>
              <a:t>МОДЕЛЬ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883815"/>
            <a:ext cx="2172539" cy="1480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6167" y="1300232"/>
            <a:ext cx="33439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35" dirty="0"/>
              <a:t>ПЛАНЫ</a:t>
            </a:r>
            <a:r>
              <a:rPr sz="2800" spc="-140" dirty="0"/>
              <a:t> </a:t>
            </a:r>
            <a:r>
              <a:rPr sz="2800" spc="55" dirty="0"/>
              <a:t>РАЗВИТИЯ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6167" y="1778476"/>
            <a:ext cx="7924800" cy="336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1.Этап инициации проекта. Срок: 1-3 месяца.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2. Проектирование и планирование. Срок: 1-2 месяца.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3. Подготовка к запуску. Срок: 2-4 месяца.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4. Ввод в эксплуатацию и запуск. Срок: 1-2 месяца.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5. Эксплуатация и развитие. Срок: 3 года.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6. Завершение или масштабирование проекта.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Срок: зависит от стратегии владельцев и инвесторов.</a:t>
            </a:r>
          </a:p>
          <a:p>
            <a:pPr>
              <a:lnSpc>
                <a:spcPct val="150000"/>
              </a:lnSpc>
            </a:pP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880865"/>
            <a:ext cx="2438400" cy="1373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03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dirty="0"/>
              <a:t>КОНТАКТЫ</a:t>
            </a:r>
            <a:r>
              <a:rPr spc="-10" dirty="0"/>
              <a:t> </a:t>
            </a:r>
            <a:r>
              <a:rPr spc="75" dirty="0"/>
              <a:t>ЛИДЕРА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27671" y="2302815"/>
            <a:ext cx="2910205" cy="76815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lang="en-US" sz="1400" spc="-40" dirty="0" smtClean="0">
                <a:latin typeface="Trebuchet MS"/>
                <a:cs typeface="Trebuchet MS"/>
                <a:hlinkClick r:id="rId2"/>
              </a:rPr>
              <a:t>https://leader-id.ru/users/833769</a:t>
            </a:r>
            <a:r>
              <a:rPr lang="ru-RU" sz="1400" spc="-40" dirty="0" smtClean="0">
                <a:latin typeface="Trebuchet MS"/>
                <a:cs typeface="Trebuchet MS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endParaRPr lang="ru-RU" sz="1400" spc="-40" dirty="0" smtClean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lang="en-US" sz="1400" spc="-40" dirty="0" smtClean="0">
                <a:latin typeface="Trebuchet MS"/>
                <a:cs typeface="Trebuchet MS"/>
                <a:hlinkClick r:id="rId3"/>
              </a:rPr>
              <a:t>https://vk.com/svetlananikolaevna70</a:t>
            </a:r>
            <a:r>
              <a:rPr lang="ru-RU" sz="1400" spc="-40" dirty="0" smtClean="0">
                <a:latin typeface="Trebuchet MS"/>
                <a:cs typeface="Trebuchet MS"/>
              </a:rPr>
              <a:t> 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3999" cy="63848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08631"/>
            <a:ext cx="2157413" cy="2876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507</Words>
  <Application>Microsoft Office PowerPoint</Application>
  <PresentationFormat>Экран (16:9)</PresentationFormat>
  <Paragraphs>82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Roboto</vt:lpstr>
      <vt:lpstr>Trebuchet MS</vt:lpstr>
      <vt:lpstr>Wingdings</vt:lpstr>
      <vt:lpstr>Office Theme</vt:lpstr>
      <vt:lpstr>НАИМЕНОВАНИЕ ПРОЕКТА «КазачокLand» 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ТГПУ_Шаблон_Презентация стартап проекта_2024.pptx</dc:title>
  <cp:lastModifiedBy>18k1-p-delo</cp:lastModifiedBy>
  <cp:revision>11</cp:revision>
  <dcterms:created xsi:type="dcterms:W3CDTF">2024-12-16T13:39:27Z</dcterms:created>
  <dcterms:modified xsi:type="dcterms:W3CDTF">2025-06-16T17:57:23Z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2024-12-16T00:00:00Z</vt:filetime>
  </property>
  <property fmtid="{D5CDD505-2E9C-101B-9397-08002B2CF9AE}" pid="3" name="Creator">
    <vt:lpwstr>Google</vt:lpwstr>
  </property>
  <property fmtid="{D5CDD505-2E9C-101B-9397-08002B2CF9AE}" pid="4" name="LastSaved">
    <vt:filetime>2024-12-16T00:00:00Z</vt:filetime>
  </property>
</Properties>
</file>