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4"/>
  </p:notesMasterIdLst>
  <p:handoutMasterIdLst>
    <p:handoutMasterId r:id="rId15"/>
  </p:handoutMasterIdLst>
  <p:sldIdLst>
    <p:sldId id="260" r:id="rId6"/>
    <p:sldId id="295" r:id="rId7"/>
    <p:sldId id="297" r:id="rId8"/>
    <p:sldId id="298" r:id="rId9"/>
    <p:sldId id="299" r:id="rId10"/>
    <p:sldId id="300" r:id="rId11"/>
    <p:sldId id="302" r:id="rId12"/>
    <p:sldId id="303" r:id="rId13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39" d="100"/>
          <a:sy n="39" d="100"/>
        </p:scale>
        <p:origin x="9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5" r:id="rId3"/>
    <p:sldLayoutId id="2147483673" r:id="rId4"/>
    <p:sldLayoutId id="2147483671" r:id="rId5"/>
    <p:sldLayoutId id="2147483674" r:id="rId6"/>
    <p:sldLayoutId id="2147483672" r:id="rId7"/>
    <p:sldLayoutId id="214748367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технологии получения эфирного масла с высоким содержанием хамазулена из лекарственного растительного сырья</a:t>
            </a:r>
            <a:endParaRPr lang="ru-RU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Нурмухаметова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 Андреевна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ФГБОУ ВО «Поволжский государственный технологический университет»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 Конюхова Ольга Михайловна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291483" cy="7554912"/>
          </a:xfrm>
        </p:spPr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идеи обуславливается необходимостью выделения эфирного масла ромашки аптечной с высокой концентрацией действующего вещества – хамазулена, получаемого только при паровой дистилляции сырья ромашки аптечной. Хамазулен - ароматическое вещество сине-фиолетового цвета, входящее в состав эфирного масла, является дезинфицирующим, противовоспалительным средством и оказывает успокаивающее действие на центральную нервную систему.  Хамазулен заживляет раны и ожоги, снимает нервное напряжение и стресс. Таким  образом ценностью продукта ромашки аптечной является ее высокая биологическая активность. 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5038FAA-B07C-67E4-9D02-99C085756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96DA438E-F5E4-D6F6-5AF3-E48FDEFDC6F7}"/>
              </a:ext>
            </a:extLst>
          </p:cNvPr>
          <p:cNvSpPr txBox="1">
            <a:spLocks/>
          </p:cNvSpPr>
          <p:nvPr/>
        </p:nvSpPr>
        <p:spPr>
          <a:xfrm>
            <a:off x="14100855" y="8072447"/>
            <a:ext cx="464231" cy="80441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buFontTx/>
              <a:buNone/>
              <a:defRPr/>
            </a:pPr>
            <a:fld id="{4C665FE9-9BAC-4209-9A4E-1EDDC23E6687}" type="slidenum">
              <a:rPr lang="ru-RU" b="1" kern="1200" smtClean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>
                <a:buClrTx/>
                <a:buFontTx/>
                <a:buNone/>
                <a:defRPr/>
              </a:pPr>
              <a:t>3</a:t>
            </a:fld>
            <a:endParaRPr lang="ru-RU" b="1" kern="120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Скругленный прямоугольник 5">
            <a:extLst>
              <a:ext uri="{FF2B5EF4-FFF2-40B4-BE49-F238E27FC236}">
                <a16:creationId xmlns:a16="http://schemas.microsoft.com/office/drawing/2014/main" id="{890294D5-CB8B-604C-6741-615F5140C61B}"/>
              </a:ext>
            </a:extLst>
          </p:cNvPr>
          <p:cNvSpPr/>
          <p:nvPr/>
        </p:nvSpPr>
        <p:spPr>
          <a:xfrm>
            <a:off x="1281059" y="2852513"/>
            <a:ext cx="3413246" cy="1947064"/>
          </a:xfrm>
          <a:prstGeom prst="roundRect">
            <a:avLst/>
          </a:prstGeom>
          <a:solidFill>
            <a:srgbClr val="CCFFFF"/>
          </a:solidFill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ЛРС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A794ED56-F6E6-88AA-99CF-9DEF4218E2CA}"/>
              </a:ext>
            </a:extLst>
          </p:cNvPr>
          <p:cNvSpPr/>
          <p:nvPr/>
        </p:nvSpPr>
        <p:spPr>
          <a:xfrm>
            <a:off x="7180115" y="2928405"/>
            <a:ext cx="3302366" cy="1871172"/>
          </a:xfrm>
          <a:prstGeom prst="roundRect">
            <a:avLst/>
          </a:prstGeom>
          <a:solidFill>
            <a:srgbClr val="CCFFFF"/>
          </a:solidFill>
          <a:ln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Гидродистилляция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10">
            <a:extLst>
              <a:ext uri="{FF2B5EF4-FFF2-40B4-BE49-F238E27FC236}">
                <a16:creationId xmlns:a16="http://schemas.microsoft.com/office/drawing/2014/main" id="{C18598AE-10D3-5491-5150-B2FD79CC9AB1}"/>
              </a:ext>
            </a:extLst>
          </p:cNvPr>
          <p:cNvSpPr/>
          <p:nvPr/>
        </p:nvSpPr>
        <p:spPr>
          <a:xfrm>
            <a:off x="13546456" y="4311977"/>
            <a:ext cx="2994201" cy="2105613"/>
          </a:xfrm>
          <a:prstGeom prst="roundRect">
            <a:avLst/>
          </a:prstGeom>
          <a:solidFill>
            <a:srgbClr val="CCFFFF"/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Отстаивание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1">
            <a:extLst>
              <a:ext uri="{FF2B5EF4-FFF2-40B4-BE49-F238E27FC236}">
                <a16:creationId xmlns:a16="http://schemas.microsoft.com/office/drawing/2014/main" id="{02F3374A-85EB-6EE5-15A6-E76E46A9D324}"/>
              </a:ext>
            </a:extLst>
          </p:cNvPr>
          <p:cNvSpPr/>
          <p:nvPr/>
        </p:nvSpPr>
        <p:spPr>
          <a:xfrm>
            <a:off x="4211046" y="8861082"/>
            <a:ext cx="3410159" cy="2219323"/>
          </a:xfrm>
          <a:prstGeom prst="roundRect">
            <a:avLst/>
          </a:prstGeom>
          <a:solidFill>
            <a:srgbClr val="CCFFFF"/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Эфирное масло ромашки аптечной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хамазулен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бисаболен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сесквитерпены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кадинен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фарнезен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каприловая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изовалериановая кислота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3">
            <a:extLst>
              <a:ext uri="{FF2B5EF4-FFF2-40B4-BE49-F238E27FC236}">
                <a16:creationId xmlns:a16="http://schemas.microsoft.com/office/drawing/2014/main" id="{C0A6AC5B-4A64-77FF-1091-CC81D5ED9B2D}"/>
              </a:ext>
            </a:extLst>
          </p:cNvPr>
          <p:cNvSpPr/>
          <p:nvPr/>
        </p:nvSpPr>
        <p:spPr>
          <a:xfrm>
            <a:off x="13818272" y="8861082"/>
            <a:ext cx="3447777" cy="1956650"/>
          </a:xfrm>
          <a:prstGeom prst="roundRect">
            <a:avLst/>
          </a:prstGeom>
          <a:solidFill>
            <a:srgbClr val="CCFFFF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Побочный продукт: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Гидролат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ромашки аптечной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Скругленный прямоугольник 14">
            <a:extLst>
              <a:ext uri="{FF2B5EF4-FFF2-40B4-BE49-F238E27FC236}">
                <a16:creationId xmlns:a16="http://schemas.microsoft.com/office/drawing/2014/main" id="{469D9451-61C6-1495-CF88-6606C6644DBF}"/>
              </a:ext>
            </a:extLst>
          </p:cNvPr>
          <p:cNvSpPr/>
          <p:nvPr/>
        </p:nvSpPr>
        <p:spPr>
          <a:xfrm>
            <a:off x="8537635" y="7624202"/>
            <a:ext cx="3447777" cy="1956650"/>
          </a:xfrm>
          <a:prstGeom prst="roundRect">
            <a:avLst/>
          </a:prstGeom>
          <a:solidFill>
            <a:srgbClr val="CCFFFF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5. Отделение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гидролата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эфирного масла</a:t>
            </a:r>
          </a:p>
        </p:txBody>
      </p:sp>
      <p:sp>
        <p:nvSpPr>
          <p:cNvPr id="14" name="Стрелка вправо 15">
            <a:extLst>
              <a:ext uri="{FF2B5EF4-FFF2-40B4-BE49-F238E27FC236}">
                <a16:creationId xmlns:a16="http://schemas.microsoft.com/office/drawing/2014/main" id="{D146944C-940B-2897-703E-2E85EC8515F1}"/>
              </a:ext>
            </a:extLst>
          </p:cNvPr>
          <p:cNvSpPr/>
          <p:nvPr/>
        </p:nvSpPr>
        <p:spPr>
          <a:xfrm>
            <a:off x="4946230" y="3624000"/>
            <a:ext cx="1699499" cy="31118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Стрелка вправо 15">
            <a:extLst>
              <a:ext uri="{FF2B5EF4-FFF2-40B4-BE49-F238E27FC236}">
                <a16:creationId xmlns:a16="http://schemas.microsoft.com/office/drawing/2014/main" id="{A208A17A-8344-DFD6-5018-13914042086E}"/>
              </a:ext>
            </a:extLst>
          </p:cNvPr>
          <p:cNvSpPr/>
          <p:nvPr/>
        </p:nvSpPr>
        <p:spPr>
          <a:xfrm rot="1208741">
            <a:off x="11103707" y="4315972"/>
            <a:ext cx="2013555" cy="24310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Стрелка вправо 15">
            <a:extLst>
              <a:ext uri="{FF2B5EF4-FFF2-40B4-BE49-F238E27FC236}">
                <a16:creationId xmlns:a16="http://schemas.microsoft.com/office/drawing/2014/main" id="{1AABDE9A-2F66-54D3-D2B0-5E51A87BC93C}"/>
              </a:ext>
            </a:extLst>
          </p:cNvPr>
          <p:cNvSpPr/>
          <p:nvPr/>
        </p:nvSpPr>
        <p:spPr>
          <a:xfrm rot="8932447">
            <a:off x="11744851" y="6899635"/>
            <a:ext cx="1922707" cy="25808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Стрелка вправо 15">
            <a:extLst>
              <a:ext uri="{FF2B5EF4-FFF2-40B4-BE49-F238E27FC236}">
                <a16:creationId xmlns:a16="http://schemas.microsoft.com/office/drawing/2014/main" id="{E1CDA580-8B4D-A016-87E4-72A12EF42625}"/>
              </a:ext>
            </a:extLst>
          </p:cNvPr>
          <p:cNvSpPr/>
          <p:nvPr/>
        </p:nvSpPr>
        <p:spPr>
          <a:xfrm rot="8413730">
            <a:off x="7652092" y="8945261"/>
            <a:ext cx="696436" cy="31664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Стрелка вправо 15">
            <a:extLst>
              <a:ext uri="{FF2B5EF4-FFF2-40B4-BE49-F238E27FC236}">
                <a16:creationId xmlns:a16="http://schemas.microsoft.com/office/drawing/2014/main" id="{922ACBDF-A405-545C-97F0-328CFB61BB5F}"/>
              </a:ext>
            </a:extLst>
          </p:cNvPr>
          <p:cNvSpPr/>
          <p:nvPr/>
        </p:nvSpPr>
        <p:spPr>
          <a:xfrm rot="1011861" flipV="1">
            <a:off x="12275720" y="8720304"/>
            <a:ext cx="1252244" cy="31312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10" descr="Фото Гидролат Ромашки Kleona 100 мл среднее первое">
            <a:extLst>
              <a:ext uri="{FF2B5EF4-FFF2-40B4-BE49-F238E27FC236}">
                <a16:creationId xmlns:a16="http://schemas.microsoft.com/office/drawing/2014/main" id="{66411C6B-B56B-D70C-A3C4-BBB24CB836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7" t="4449" r="31103" b="3801"/>
          <a:stretch/>
        </p:blipFill>
        <p:spPr bwMode="auto">
          <a:xfrm>
            <a:off x="18014080" y="7856003"/>
            <a:ext cx="1339196" cy="318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8C8E990-4290-B2A3-D055-CC7FCD1EBF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502"/>
          <a:stretch/>
        </p:blipFill>
        <p:spPr>
          <a:xfrm>
            <a:off x="11649676" y="1190169"/>
            <a:ext cx="2752124" cy="265820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932EDA2-4CA3-5712-3B4A-5D0021B183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34" r="26595"/>
          <a:stretch/>
        </p:blipFill>
        <p:spPr>
          <a:xfrm>
            <a:off x="9674285" y="4898380"/>
            <a:ext cx="1917802" cy="268011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BE1DCE1-6EA5-78C0-038B-983E4293DD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57666" y="3534991"/>
            <a:ext cx="2448641" cy="383903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0D3F883-8F12-E300-8841-DD9593D200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1417" y="5657850"/>
            <a:ext cx="2368262" cy="421024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500F01D-632A-F385-C3CE-74E466A1FB4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78" t="20895" r="11724" b="36232"/>
          <a:stretch/>
        </p:blipFill>
        <p:spPr>
          <a:xfrm>
            <a:off x="4440991" y="6174399"/>
            <a:ext cx="2950268" cy="205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45647D2-D47D-E3CD-2FDD-1C550B11F5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103455"/>
              </p:ext>
            </p:extLst>
          </p:nvPr>
        </p:nvGraphicFramePr>
        <p:xfrm>
          <a:off x="1398272" y="3110352"/>
          <a:ext cx="17412242" cy="3181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1211">
                  <a:extLst>
                    <a:ext uri="{9D8B030D-6E8A-4147-A177-3AD203B41FA5}">
                      <a16:colId xmlns:a16="http://schemas.microsoft.com/office/drawing/2014/main" val="1507501836"/>
                    </a:ext>
                  </a:extLst>
                </a:gridCol>
                <a:gridCol w="4123953">
                  <a:extLst>
                    <a:ext uri="{9D8B030D-6E8A-4147-A177-3AD203B41FA5}">
                      <a16:colId xmlns:a16="http://schemas.microsoft.com/office/drawing/2014/main" val="3690003106"/>
                    </a:ext>
                  </a:extLst>
                </a:gridCol>
                <a:gridCol w="5102650">
                  <a:extLst>
                    <a:ext uri="{9D8B030D-6E8A-4147-A177-3AD203B41FA5}">
                      <a16:colId xmlns:a16="http://schemas.microsoft.com/office/drawing/2014/main" val="2239900403"/>
                    </a:ext>
                  </a:extLst>
                </a:gridCol>
                <a:gridCol w="4214428">
                  <a:extLst>
                    <a:ext uri="{9D8B030D-6E8A-4147-A177-3AD203B41FA5}">
                      <a16:colId xmlns:a16="http://schemas.microsoft.com/office/drawing/2014/main" val="2404730568"/>
                    </a:ext>
                  </a:extLst>
                </a:gridCol>
              </a:tblGrid>
              <a:tr h="10573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r>
                        <a:rPr lang="ru-RU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производителя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</a:t>
                      </a:r>
                      <a:r>
                        <a:rPr lang="ru-RU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сырья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производителя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  <a:r>
                        <a:rPr lang="ru-RU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10 мл, руб.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477096"/>
                  </a:ext>
                </a:extLst>
              </a:tr>
              <a:tr h="6131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Белоруссия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Белоруссия</a:t>
                      </a:r>
                      <a:endParaRPr lang="en-US" sz="28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AROMA'Saules</a:t>
                      </a:r>
                      <a:endParaRPr lang="en-US" sz="28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r>
                        <a:rPr lang="en-US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329648"/>
                  </a:ext>
                </a:extLst>
              </a:tr>
              <a:tr h="15105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Россия, Московская область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Botavikos</a:t>
                      </a:r>
                      <a:endParaRPr lang="ru-RU" sz="28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130,00</a:t>
                      </a:r>
                      <a:endParaRPr lang="ru-RU" sz="2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085027"/>
                  </a:ext>
                </a:extLst>
              </a:tr>
            </a:tbl>
          </a:graphicData>
        </a:graphic>
      </p:graphicFrame>
      <p:pic>
        <p:nvPicPr>
          <p:cNvPr id="5" name="Picture 6" descr="AROMA'Saules эфирное масло Ромашка аптечная голубая — купить по выгодной  цене на Яндекс Маркете">
            <a:extLst>
              <a:ext uri="{FF2B5EF4-FFF2-40B4-BE49-F238E27FC236}">
                <a16:creationId xmlns:a16="http://schemas.microsoft.com/office/drawing/2014/main" id="{DA12D2F6-3AE5-3A92-5902-158A5B168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00" y="6676888"/>
            <a:ext cx="3228479" cy="367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B6736F-38D1-8E04-A73B-39F9ED306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823" y="6715648"/>
            <a:ext cx="2249523" cy="399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Перспективы коммерциализации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063E626-8338-34DA-ED97-B316DAE33C1A}"/>
              </a:ext>
            </a:extLst>
          </p:cNvPr>
          <p:cNvSpPr txBox="1">
            <a:spLocks/>
          </p:cNvSpPr>
          <p:nvPr/>
        </p:nvSpPr>
        <p:spPr>
          <a:xfrm>
            <a:off x="10635805" y="7312832"/>
            <a:ext cx="576262" cy="4333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5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6AF1C6D1-811C-7E6F-B168-16E57608E175}"/>
              </a:ext>
            </a:extLst>
          </p:cNvPr>
          <p:cNvSpPr txBox="1">
            <a:spLocks/>
          </p:cNvSpPr>
          <p:nvPr/>
        </p:nvSpPr>
        <p:spPr>
          <a:xfrm>
            <a:off x="10635805" y="7312832"/>
            <a:ext cx="576262" cy="43338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400" b="1" kern="1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5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Блок-схема: альтернативный процесс 6">
            <a:extLst>
              <a:ext uri="{FF2B5EF4-FFF2-40B4-BE49-F238E27FC236}">
                <a16:creationId xmlns:a16="http://schemas.microsoft.com/office/drawing/2014/main" id="{78BA364D-18D7-0762-333E-E8C636EBCD78}"/>
              </a:ext>
            </a:extLst>
          </p:cNvPr>
          <p:cNvSpPr/>
          <p:nvPr/>
        </p:nvSpPr>
        <p:spPr>
          <a:xfrm>
            <a:off x="7521959" y="2406639"/>
            <a:ext cx="3810070" cy="148420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Перспективы коммерциализации </a:t>
            </a:r>
          </a:p>
        </p:txBody>
      </p:sp>
      <p:sp>
        <p:nvSpPr>
          <p:cNvPr id="8" name="Прямоугольник с двумя скругленными противолежащими углами 8">
            <a:extLst>
              <a:ext uri="{FF2B5EF4-FFF2-40B4-BE49-F238E27FC236}">
                <a16:creationId xmlns:a16="http://schemas.microsoft.com/office/drawing/2014/main" id="{45ABD9E8-2C29-5509-1F2C-2FF157EC6409}"/>
              </a:ext>
            </a:extLst>
          </p:cNvPr>
          <p:cNvSpPr/>
          <p:nvPr/>
        </p:nvSpPr>
        <p:spPr>
          <a:xfrm>
            <a:off x="2159000" y="4586562"/>
            <a:ext cx="2515414" cy="1302244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Фармкомпании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9">
            <a:extLst>
              <a:ext uri="{FF2B5EF4-FFF2-40B4-BE49-F238E27FC236}">
                <a16:creationId xmlns:a16="http://schemas.microsoft.com/office/drawing/2014/main" id="{A6DAFD12-BDDF-5C1D-5663-A2A6F57C0241}"/>
              </a:ext>
            </a:extLst>
          </p:cNvPr>
          <p:cNvSpPr/>
          <p:nvPr/>
        </p:nvSpPr>
        <p:spPr>
          <a:xfrm>
            <a:off x="8169285" y="4652909"/>
            <a:ext cx="2609912" cy="1169551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Косметическая промышленность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8D2F3-AF47-03FA-0E48-9B830E513B50}"/>
              </a:ext>
            </a:extLst>
          </p:cNvPr>
          <p:cNvSpPr txBox="1"/>
          <p:nvPr/>
        </p:nvSpPr>
        <p:spPr>
          <a:xfrm>
            <a:off x="2446749" y="6392945"/>
            <a:ext cx="2783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Эфирное масло;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EDD6D2-9623-70B8-8E65-775128E8ACFE}"/>
              </a:ext>
            </a:extLst>
          </p:cNvPr>
          <p:cNvSpPr txBox="1"/>
          <p:nvPr/>
        </p:nvSpPr>
        <p:spPr>
          <a:xfrm>
            <a:off x="7851777" y="6212424"/>
            <a:ext cx="38613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Крема;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Гидролат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Маски для лица;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Массажные масла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Шампуни</a:t>
            </a:r>
          </a:p>
        </p:txBody>
      </p:sp>
      <p:sp>
        <p:nvSpPr>
          <p:cNvPr id="12" name="Прямоугольник с двумя скругленными противолежащими углами 16">
            <a:extLst>
              <a:ext uri="{FF2B5EF4-FFF2-40B4-BE49-F238E27FC236}">
                <a16:creationId xmlns:a16="http://schemas.microsoft.com/office/drawing/2014/main" id="{4EE634EC-CFEB-7D02-CA1D-FC103F4130FA}"/>
              </a:ext>
            </a:extLst>
          </p:cNvPr>
          <p:cNvSpPr/>
          <p:nvPr/>
        </p:nvSpPr>
        <p:spPr>
          <a:xfrm>
            <a:off x="14759553" y="4652909"/>
            <a:ext cx="3185547" cy="1169551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Пафюмерия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A72C7E-2728-4A37-9895-393BD0D59810}"/>
              </a:ext>
            </a:extLst>
          </p:cNvPr>
          <p:cNvSpPr txBox="1"/>
          <p:nvPr/>
        </p:nvSpPr>
        <p:spPr>
          <a:xfrm>
            <a:off x="15386846" y="6510893"/>
            <a:ext cx="2558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Парфюм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Ароматерапия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F74465E4-4530-8417-9335-22767D931E9C}"/>
              </a:ext>
            </a:extLst>
          </p:cNvPr>
          <p:cNvCxnSpPr>
            <a:cxnSpLocks/>
            <a:stCxn id="7" idx="2"/>
            <a:endCxn id="8" idx="3"/>
          </p:cNvCxnSpPr>
          <p:nvPr/>
        </p:nvCxnSpPr>
        <p:spPr>
          <a:xfrm flipH="1">
            <a:off x="3416707" y="3890841"/>
            <a:ext cx="6010287" cy="6957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869B0EB-BAB5-629F-B944-B511A7CF112E}"/>
              </a:ext>
            </a:extLst>
          </p:cNvPr>
          <p:cNvCxnSpPr>
            <a:cxnSpLocks/>
            <a:stCxn id="7" idx="2"/>
            <a:endCxn id="9" idx="3"/>
          </p:cNvCxnSpPr>
          <p:nvPr/>
        </p:nvCxnSpPr>
        <p:spPr>
          <a:xfrm>
            <a:off x="9426994" y="3890841"/>
            <a:ext cx="47247" cy="76206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8049E51A-9561-B23F-81D9-FEF28D2361FE}"/>
              </a:ext>
            </a:extLst>
          </p:cNvPr>
          <p:cNvCxnSpPr>
            <a:cxnSpLocks/>
            <a:stCxn id="7" idx="2"/>
            <a:endCxn id="12" idx="3"/>
          </p:cNvCxnSpPr>
          <p:nvPr/>
        </p:nvCxnSpPr>
        <p:spPr>
          <a:xfrm>
            <a:off x="9426994" y="3890841"/>
            <a:ext cx="6925333" cy="76206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2">
            <a:extLst>
              <a:ext uri="{FF2B5EF4-FFF2-40B4-BE49-F238E27FC236}">
                <a16:creationId xmlns:a16="http://schemas.microsoft.com/office/drawing/2014/main" id="{FF617794-5790-B601-4961-E0A36E0B5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140" y="8198422"/>
            <a:ext cx="2402470" cy="2402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Гидролат ромашки купить в Краснодаре в интернет-магазине Biofam">
            <a:extLst>
              <a:ext uri="{FF2B5EF4-FFF2-40B4-BE49-F238E27FC236}">
                <a16:creationId xmlns:a16="http://schemas.microsoft.com/office/drawing/2014/main" id="{7299E132-026C-6E92-E688-FA774D631E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6" t="3379" r="33399" b="861"/>
          <a:stretch/>
        </p:blipFill>
        <p:spPr bwMode="auto">
          <a:xfrm>
            <a:off x="10504051" y="7873885"/>
            <a:ext cx="938439" cy="270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Пантенол легкий мусс 5% с ромашкой 100мл фотография">
            <a:extLst>
              <a:ext uri="{FF2B5EF4-FFF2-40B4-BE49-F238E27FC236}">
                <a16:creationId xmlns:a16="http://schemas.microsoft.com/office/drawing/2014/main" id="{485DA9C9-CBD6-CFB4-B819-7955B2957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56" y="7529526"/>
            <a:ext cx="1126609" cy="327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8" descr="Demeter Chamomile Tea">
            <a:extLst>
              <a:ext uri="{FF2B5EF4-FFF2-40B4-BE49-F238E27FC236}">
                <a16:creationId xmlns:a16="http://schemas.microsoft.com/office/drawing/2014/main" id="{95203595-34F3-BA2C-09A7-4DDAB8F0C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8906" y="7701776"/>
            <a:ext cx="2286070" cy="304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Маленькие ромашки Духи Женские духи Оптовая торговля Прочный аромат Свежий  30 мл Цветочный аромат купить недорого — выгодные цены, бесплатная  доставка, реальные отзывы с фото — Joom">
            <a:extLst>
              <a:ext uri="{FF2B5EF4-FFF2-40B4-BE49-F238E27FC236}">
                <a16:creationId xmlns:a16="http://schemas.microsoft.com/office/drawing/2014/main" id="{6B55D173-B41D-1261-03C5-607421601E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7" t="9051" r="21650" b="1525"/>
          <a:stretch/>
        </p:blipFill>
        <p:spPr bwMode="auto">
          <a:xfrm>
            <a:off x="17052151" y="7593274"/>
            <a:ext cx="1930959" cy="315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Нежный Крем для Лица и Тела">
            <a:extLst>
              <a:ext uri="{FF2B5EF4-FFF2-40B4-BE49-F238E27FC236}">
                <a16:creationId xmlns:a16="http://schemas.microsoft.com/office/drawing/2014/main" id="{0689620F-0D2D-1F39-6B93-FF10064F55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1" t="12201" r="14300" b="6951"/>
          <a:stretch/>
        </p:blipFill>
        <p:spPr bwMode="auto">
          <a:xfrm>
            <a:off x="8000576" y="8347399"/>
            <a:ext cx="2152863" cy="2402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AMSARVEDA. Расслабляющее массажное масло с ромашкой, валерианой и  розмарином Relaxing Massage Oil, 250мл — купить в интернет-магазине OZON с  быстрой доставкой">
            <a:extLst>
              <a:ext uri="{FF2B5EF4-FFF2-40B4-BE49-F238E27FC236}">
                <a16:creationId xmlns:a16="http://schemas.microsoft.com/office/drawing/2014/main" id="{64C147C0-C632-FF98-B31B-245766B172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9" t="5900" r="29466" b="2751"/>
          <a:stretch/>
        </p:blipFill>
        <p:spPr bwMode="auto">
          <a:xfrm>
            <a:off x="6450190" y="7246322"/>
            <a:ext cx="1302317" cy="374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Текст 40">
            <a:extLst>
              <a:ext uri="{FF2B5EF4-FFF2-40B4-BE49-F238E27FC236}">
                <a16:creationId xmlns:a16="http://schemas.microsoft.com/office/drawing/2014/main" id="{EA0E189A-A447-EB44-E0FD-CF6B7DCE25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/>
              <a:t>Защита прав на интеллектуальную собственность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Заявка на патент: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«Разработка технологии получения эфирного масла из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Chamomillae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recutita</a:t>
            </a:r>
            <a:r>
              <a:rPr lang="ru-RU" sz="3200" b="0" i="1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0" indent="0">
              <a:buNone/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Поиск научного материала показал, что на территории Российской Федерации не была запатентована технология получения эфирного масла из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Chamomillae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recutita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с помощью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гидродистилляции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8A27EBF-D390-2DFD-77D5-AA701CF165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A9F487-C631-9448-7B4F-1CA78153F766}"/>
              </a:ext>
            </a:extLst>
          </p:cNvPr>
          <p:cNvSpPr txBox="1">
            <a:spLocks/>
          </p:cNvSpPr>
          <p:nvPr/>
        </p:nvSpPr>
        <p:spPr>
          <a:xfrm>
            <a:off x="8532813" y="6308725"/>
            <a:ext cx="576262" cy="4333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4C665FE9-9BAC-4209-9A4E-1EDDC23E6687}" type="slidenum">
              <a:rPr lang="ru-RU" sz="2400" smtClean="0">
                <a:solidFill>
                  <a:prstClr val="white"/>
                </a:solidFill>
              </a:rPr>
              <a:pPr>
                <a:defRPr/>
              </a:pPr>
              <a:t>7</a:t>
            </a:fld>
            <a:endParaRPr lang="ru-RU" sz="240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40E8348-701C-7926-32A1-8F8DBEA29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487504"/>
              </p:ext>
            </p:extLst>
          </p:nvPr>
        </p:nvGraphicFramePr>
        <p:xfrm>
          <a:off x="1149421" y="2885577"/>
          <a:ext cx="17906021" cy="7562087"/>
        </p:xfrm>
        <a:graphic>
          <a:graphicData uri="http://schemas.openxmlformats.org/drawingml/2006/table">
            <a:tbl>
              <a:tblPr/>
              <a:tblGrid>
                <a:gridCol w="13658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7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этапа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Продолжительность, месяцев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5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 год финансирования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762">
                <a:tc>
                  <a:txBody>
                    <a:bodyPr/>
                    <a:lstStyle/>
                    <a:p>
                      <a:pPr lvl="0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 Провести теоретические исследования по выбору необходимых параметров и  условий для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пробоподготовки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растительного сырья</a:t>
                      </a:r>
                      <a:endParaRPr lang="ru-RU" sz="2000" dirty="0"/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7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 Разработать технологические карты, провести подбор этапов выделения эфирных масел</a:t>
                      </a:r>
                      <a:endParaRPr lang="ru-RU" sz="2000" dirty="0"/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7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 Провести исследовательскую работу по методам определения вторичных метаболитов и дать оценку качеству эфирному маслу</a:t>
                      </a:r>
                      <a:endParaRPr lang="ru-RU" sz="2000" dirty="0"/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27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Провести исследовательскую работу по методам определения вторичных метаболитов и дать оценку качеству эфирному маслу</a:t>
                      </a:r>
                      <a:endParaRPr lang="ru-RU" sz="2000" dirty="0"/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 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32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год финансирования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46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 Разработать технологическую карту эксперимента по разработанным методикам, провести экспериментальную оценку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эфирного масла</a:t>
                      </a:r>
                      <a:endParaRPr lang="ru-RU" sz="2000" dirty="0"/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68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 Исследовать полученный материал на антимикробную активность в лаборатории ЦКП</a:t>
                      </a:r>
                      <a:endParaRPr lang="ru-RU" sz="2000" dirty="0"/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 Математическая обработка данных полученных в ходе исследования проекта</a:t>
                      </a:r>
                      <a:endParaRPr lang="ru-RU" sz="2000" dirty="0"/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22762">
                <a:tc>
                  <a:txBody>
                    <a:bodyPr/>
                    <a:lstStyle/>
                    <a:p>
                      <a:pPr lvl="0"/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 Разработка рекомендаций для получения эфирного масла. Написание статей и тезисов</a:t>
                      </a:r>
                      <a:endParaRPr lang="ru-RU" sz="2000" dirty="0"/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8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0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Всего 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Текст 6">
            <a:extLst>
              <a:ext uri="{FF2B5EF4-FFF2-40B4-BE49-F238E27FC236}">
                <a16:creationId xmlns:a16="http://schemas.microsoft.com/office/drawing/2014/main" id="{4E11E290-CD58-4A79-88EE-E9D5F45B9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906463" y="7109378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Нурмухаметова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 Андреевна</a:t>
            </a:r>
          </a:p>
          <a:p>
            <a:pPr>
              <a:buFont typeface="Arial" pitchFamily="34" charset="0"/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+79969583724</a:t>
            </a:r>
          </a:p>
          <a:p>
            <a:pPr>
              <a:buFont typeface="Arial" pitchFamily="34" charset="0"/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e.oshueva1312@yandex.ru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3817</TotalTime>
  <Words>405</Words>
  <Application>Microsoft Office PowerPoint</Application>
  <PresentationFormat>Произвольный</PresentationFormat>
  <Paragraphs>78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Tahoma</vt:lpstr>
      <vt:lpstr>Times New Roman</vt:lpstr>
      <vt:lpstr>ОБЛОЖКИ</vt:lpstr>
      <vt:lpstr>РАЗДЕЛИТЕЛИ</vt:lpstr>
      <vt:lpstr>Разработка технологии получения эфирного масла с высоким содержанием хамазулена из лекарственного растительного сырья</vt:lpstr>
      <vt:lpstr>Актуальность проекта</vt:lpstr>
      <vt:lpstr>Решение</vt:lpstr>
      <vt:lpstr>Рынок</vt:lpstr>
      <vt:lpstr>Перспективы коммерциализации</vt:lpstr>
      <vt:lpstr>Защита прав на интеллектуальную собственность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v n</cp:lastModifiedBy>
  <cp:revision>219</cp:revision>
  <dcterms:created xsi:type="dcterms:W3CDTF">2021-03-01T12:07:13Z</dcterms:created>
  <dcterms:modified xsi:type="dcterms:W3CDTF">2023-11-13T12:49:27Z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