
<file path=[Content_Types].xml><?xml version="1.0" encoding="utf-8"?>
<Types xmlns="http://schemas.openxmlformats.org/package/2006/content-types">
  <Default Extension="png" ContentType="image/png"/>
  <Default Extension="jfif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4"/>
  </p:notesMasterIdLst>
  <p:sldIdLst>
    <p:sldId id="256" r:id="rId3"/>
    <p:sldId id="257" r:id="rId4"/>
    <p:sldId id="259" r:id="rId5"/>
    <p:sldId id="258" r:id="rId6"/>
    <p:sldId id="260" r:id="rId7"/>
    <p:sldId id="262" r:id="rId8"/>
    <p:sldId id="269" r:id="rId9"/>
    <p:sldId id="270" r:id="rId10"/>
    <p:sldId id="264" r:id="rId11"/>
    <p:sldId id="265" r:id="rId12"/>
    <p:sldId id="268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Raleway SemiBold" panose="020B0604020202020204" charset="-52"/>
      <p:regular r:id="rId19"/>
      <p:bold r:id="rId20"/>
      <p:italic r:id="rId21"/>
      <p:boldItalic r:id="rId22"/>
    </p:embeddedFont>
    <p:embeddedFont>
      <p:font typeface="Century Gothic" panose="020B0502020202020204" pitchFamily="34" charset="0"/>
      <p:regular r:id="rId23"/>
      <p:bold r:id="rId24"/>
      <p:italic r:id="rId25"/>
      <p:boldItalic r:id="rId26"/>
    </p:embeddedFont>
    <p:embeddedFont>
      <p:font typeface="Helvetica Neue" panose="020B0604020202020204" charset="0"/>
      <p:regular r:id="rId27"/>
      <p:bold r:id="rId28"/>
      <p:italic r:id="rId29"/>
      <p:boldItalic r:id="rId30"/>
    </p:embeddedFont>
    <p:embeddedFont>
      <p:font typeface="Raleway" panose="020B0604020202020204" charset="-52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A45831-7128-44F1-A4FF-C615E18517D4}">
  <a:tblStyle styleId="{1CA45831-7128-44F1-A4FF-C615E18517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6" y="57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659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9555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fif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01716" y="750674"/>
            <a:ext cx="4655700" cy="26776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ru-RU" b="1" dirty="0"/>
              <a:t>Наушники с возможностью индивидуальной коррекции частот для пациентов с сужением слухового спектра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7" y="3559481"/>
            <a:ext cx="3825300" cy="5862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sz="1400" b="1" dirty="0">
                <a:solidFill>
                  <a:srgbClr val="1E1E2F"/>
                </a:solidFill>
                <a:latin typeface="ALSHauss"/>
              </a:rPr>
              <a:t>Ахметова Алсу </a:t>
            </a:r>
            <a:r>
              <a:rPr lang="ru-RU" sz="1400" b="1" dirty="0" err="1">
                <a:solidFill>
                  <a:srgbClr val="1E1E2F"/>
                </a:solidFill>
                <a:latin typeface="ALSHauss"/>
              </a:rPr>
              <a:t>Рафисовна</a:t>
            </a:r>
            <a:endParaRPr sz="14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-86354" y="1092957"/>
            <a:ext cx="3293215" cy="3693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 algn="just"/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Научно доказано, что постоянное использование наушников приводит к заметному ухудшению слуха у людей. Пациенты с сужением слухового спектра могут испытывать ряд проблем, связанных с их слуховой функцией.</a:t>
            </a:r>
          </a:p>
          <a:p>
            <a:pPr marL="609600" lvl="0" algn="just"/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Проект направлен на создание специальных наушников с возможностью коррекции частот. Для запуска проекта необходимо провести исследование рынка и определить потребности целевой аудитории. После этого можно разработать дизайн и функциональность наушников, а затем начать производство и продажу продукта.</a:t>
            </a: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5515" y="111586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50"/>
          <a:stretch/>
        </p:blipFill>
        <p:spPr>
          <a:xfrm>
            <a:off x="3487002" y="1435091"/>
            <a:ext cx="3523991" cy="27403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118593" y="32811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537387" y="907718"/>
            <a:ext cx="8250764" cy="464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>
              <a:buClr>
                <a:schemeClr val="dk1"/>
              </a:buClr>
              <a:buNone/>
            </a:pPr>
            <a:r>
              <a:rPr lang="ru-RU" dirty="0">
                <a:solidFill>
                  <a:srgbClr val="132C40"/>
                </a:solidFill>
              </a:rPr>
              <a:t>Пациенты с сужением слухового спектра могут испытывать ряд проблем, связанных с их слуховой функцией. Некоторые из этих проблем могут включать: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Трудности в распознавании и понимании речи, особенно в шумных или перегруженных акустических средах. 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Сужение слухового спектра может снижать способность пациента слышать и оценивать различные ноты и музыкальные тональности. Это может приводить к ухудшению музыкальных навыков и невозможности наслаждаться музыкой.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Пациенты с сужением слухового спектра могут испытывать проблемы с пониманием и участием в разговорах. Это может приводить к чувству изоляции и отчуждения.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Проблемы с безопасностью и ориентацией в окружающей среде. Сужение слухового спектра может затруднить распознавание источников звука, таких как сигналы автомобильных сирен, разговоры в толпе или другие важные звуки безопасности. Это может повысить риск возникновения несчастных случаев или травм.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Психологические проблемы, такие как депрессия, тревога и низкая самооценка. Сужение слухового спектра может вызывать чувство неудовлетворенности и стресса, особенно если пациент не получает подходящее лечение или поддержку.</a:t>
            </a:r>
          </a:p>
          <a:p>
            <a:pPr marL="139700" lvl="0" indent="0">
              <a:buClr>
                <a:schemeClr val="dk1"/>
              </a:buClr>
              <a:buNone/>
            </a:pPr>
            <a:r>
              <a:rPr lang="ru-RU" dirty="0">
                <a:solidFill>
                  <a:srgbClr val="132C40"/>
                </a:solidFill>
              </a:rPr>
              <a:t>Важно отметить, что каждый пациент может испытывать разные проблемы в связи со сужением слухового спектра, и индивидуальный опыт может варьироваться. Консультация со специалистом по слуху или </a:t>
            </a:r>
            <a:r>
              <a:rPr lang="ru-RU" dirty="0" err="1">
                <a:solidFill>
                  <a:srgbClr val="132C40"/>
                </a:solidFill>
              </a:rPr>
              <a:t>аудиологом</a:t>
            </a:r>
            <a:r>
              <a:rPr lang="ru-RU" dirty="0">
                <a:solidFill>
                  <a:srgbClr val="132C40"/>
                </a:solidFill>
              </a:rPr>
              <a:t> может помочь в оценке и управлении этими проблемами.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355036" y="254201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943" y="328118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164745" y="31223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198316" y="1543139"/>
            <a:ext cx="3388086" cy="219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>
              <a:buClr>
                <a:schemeClr val="dk1"/>
              </a:buClr>
            </a:pPr>
            <a:endParaRPr lang="ru-RU" sz="1100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людей </a:t>
            </a:r>
            <a:r>
              <a:rPr lang="ru-RU" dirty="0">
                <a:solidFill>
                  <a:srgbClr val="132C40"/>
                </a:solidFill>
              </a:rPr>
              <a:t>с нарушениями слуха всех возрастных групп, включая детей и взрослых</a:t>
            </a:r>
            <a:r>
              <a:rPr lang="ru-RU" dirty="0" smtClean="0">
                <a:solidFill>
                  <a:srgbClr val="132C40"/>
                </a:solidFill>
              </a:rPr>
              <a:t>;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людей</a:t>
            </a:r>
            <a:r>
              <a:rPr lang="ru-RU" dirty="0">
                <a:solidFill>
                  <a:srgbClr val="132C40"/>
                </a:solidFill>
              </a:rPr>
              <a:t>, работающих в сфере медицины, образования и развлечений</a:t>
            </a:r>
            <a:r>
              <a:rPr lang="ru-RU" dirty="0" smtClean="0">
                <a:solidFill>
                  <a:srgbClr val="132C40"/>
                </a:solidFill>
              </a:rPr>
              <a:t>;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клиники</a:t>
            </a:r>
            <a:r>
              <a:rPr lang="ru-RU" dirty="0">
                <a:solidFill>
                  <a:srgbClr val="132C40"/>
                </a:solidFill>
              </a:rPr>
              <a:t>, закупающие наушники </a:t>
            </a: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02933" y="238313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845" y="312234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901263" y="1320688"/>
            <a:ext cx="4572000" cy="304916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Потеря слуха может развиваться в любом возрасте, но чаще всего она связана с процессом старения. Каждый третий человек старше 65 лет страдает от потери слуха в той или иной степени. После 50 лет показатель заболеваемости у мужчин в три раза больше, чем у женщин. Однако с возрастом цифры уравниваются. У женщин чаще возникают проблемы с низкочастотными звуками. У детей нарушения слуха могут быть врожденными или приобретенными. В России также проводится обязательное обследование слуха у новорожденных детей. 60% потери слуха в детском возрасте вызваны причинами, которые можно предотвратить, такими как инфекции, травмы, шум и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ототоксичные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лекарства.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135586" y="636409"/>
            <a:ext cx="2081339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363487" y="1494991"/>
            <a:ext cx="3388243" cy="3090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Использование </a:t>
            </a:r>
            <a:r>
              <a:rPr lang="ru-RU" dirty="0">
                <a:solidFill>
                  <a:srgbClr val="132C40"/>
                </a:solidFill>
              </a:rPr>
              <a:t>цифрового сигнального процессора (DSP);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Использование адаптивной системы обратной связи (AFC);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Использование технологии бинауральной синхронизации, которая обеспечивает согласованность звукового сигнала между левым и правым </a:t>
            </a:r>
            <a:r>
              <a:rPr lang="ru-RU" dirty="0" smtClean="0">
                <a:solidFill>
                  <a:srgbClr val="132C40"/>
                </a:solidFill>
              </a:rPr>
              <a:t>наушниками;</a:t>
            </a:r>
          </a:p>
          <a:p>
            <a:pPr marL="406400" lvl="0" indent="-266700">
              <a:buClr>
                <a:schemeClr val="dk1"/>
              </a:buClr>
            </a:pPr>
            <a:endParaRPr lang="ru-RU" dirty="0" smtClean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Система активного шумоподавления (</a:t>
            </a:r>
            <a:r>
              <a:rPr lang="en-US" dirty="0">
                <a:solidFill>
                  <a:srgbClr val="132C40"/>
                </a:solidFill>
              </a:rPr>
              <a:t>ANC)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72;p29"/>
          <p:cNvSpPr txBox="1">
            <a:spLocks/>
          </p:cNvSpPr>
          <p:nvPr/>
        </p:nvSpPr>
        <p:spPr>
          <a:xfrm>
            <a:off x="388706" y="1494991"/>
            <a:ext cx="3388243" cy="353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139700" indent="0">
              <a:buClr>
                <a:schemeClr val="dk1"/>
              </a:buClr>
              <a:buFont typeface="Raleway"/>
              <a:buNone/>
            </a:pPr>
            <a:r>
              <a:rPr lang="ru-RU" smtClean="0">
                <a:solidFill>
                  <a:srgbClr val="132C40"/>
                </a:solidFill>
              </a:rPr>
              <a:t>Наушники с возможностью коррекции частот, которые:</a:t>
            </a:r>
          </a:p>
          <a:p>
            <a:pPr marL="139700" indent="0">
              <a:buClr>
                <a:schemeClr val="dk1"/>
              </a:buClr>
              <a:buFont typeface="Raleway"/>
              <a:buNone/>
            </a:pPr>
            <a:endParaRPr lang="ru-RU" smtClean="0">
              <a:solidFill>
                <a:srgbClr val="132C40"/>
              </a:solidFill>
            </a:endParaRPr>
          </a:p>
          <a:p>
            <a:pPr marL="406400" indent="-266700">
              <a:buClr>
                <a:schemeClr val="dk1"/>
              </a:buClr>
            </a:pPr>
            <a:r>
              <a:rPr lang="ru-RU" smtClean="0">
                <a:solidFill>
                  <a:srgbClr val="132C40"/>
                </a:solidFill>
              </a:rPr>
              <a:t>Имеют различные частоты, которые позволяют пользователю настроить звук таким образом, чтобы он был максимально комфортным;</a:t>
            </a:r>
          </a:p>
          <a:p>
            <a:pPr marL="406400" indent="-266700">
              <a:buClr>
                <a:schemeClr val="dk1"/>
              </a:buClr>
            </a:pPr>
            <a:endParaRPr lang="ru-RU" smtClean="0">
              <a:solidFill>
                <a:srgbClr val="132C40"/>
              </a:solidFill>
            </a:endParaRPr>
          </a:p>
          <a:p>
            <a:pPr marL="406400" indent="-266700">
              <a:buClr>
                <a:schemeClr val="dk1"/>
              </a:buClr>
            </a:pPr>
            <a:r>
              <a:rPr lang="ru-RU" smtClean="0">
                <a:solidFill>
                  <a:srgbClr val="132C40"/>
                </a:solidFill>
              </a:rPr>
              <a:t>Обеспечивают индивидуальную настройку частот;</a:t>
            </a:r>
          </a:p>
          <a:p>
            <a:pPr marL="406400" indent="-266700">
              <a:buClr>
                <a:schemeClr val="dk1"/>
              </a:buClr>
            </a:pPr>
            <a:endParaRPr lang="ru-RU" smtClean="0">
              <a:solidFill>
                <a:srgbClr val="132C40"/>
              </a:solidFill>
            </a:endParaRPr>
          </a:p>
          <a:p>
            <a:pPr marL="406400" indent="-266700">
              <a:buClr>
                <a:schemeClr val="dk1"/>
              </a:buClr>
            </a:pPr>
            <a:r>
              <a:rPr lang="ru-RU" smtClean="0">
                <a:solidFill>
                  <a:srgbClr val="132C40"/>
                </a:solidFill>
              </a:rPr>
              <a:t>Использование специальных алгоритмов обработки звука и специального программного обеспечения</a:t>
            </a:r>
          </a:p>
          <a:p>
            <a:pPr marL="0" indent="0">
              <a:buFont typeface="Raleway"/>
              <a:buNone/>
            </a:pPr>
            <a:endParaRPr lang="ru-RU" sz="1300" dirty="0">
              <a:solidFill>
                <a:srgbClr val="132C40"/>
              </a:solidFill>
            </a:endParaRPr>
          </a:p>
        </p:txBody>
      </p:sp>
      <p:sp>
        <p:nvSpPr>
          <p:cNvPr id="14" name="Google Shape;171;p29"/>
          <p:cNvSpPr txBox="1">
            <a:spLocks/>
          </p:cNvSpPr>
          <p:nvPr/>
        </p:nvSpPr>
        <p:spPr>
          <a:xfrm>
            <a:off x="4449827" y="405675"/>
            <a:ext cx="3977919" cy="1041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>
              <a:buSzPts val="2800"/>
            </a:pPr>
            <a:r>
              <a:rPr lang="ru-RU" sz="3000" dirty="0" smtClean="0">
                <a:solidFill>
                  <a:schemeClr val="dk1"/>
                </a:solidFill>
              </a:rPr>
              <a:t>ТЕХНИЧЕСКИЕ ХАРАКТЕРИСТИКИ</a:t>
            </a:r>
            <a:endParaRPr lang="ru-RU" sz="3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456817" y="2000769"/>
            <a:ext cx="3380892" cy="12926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</a:t>
            </a:r>
            <a:r>
              <a:rPr lang="ru" b="1" dirty="0"/>
              <a:t>B2C, B2G</a:t>
            </a:r>
            <a:endParaRPr b="1" dirty="0"/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dirty="0"/>
              <a:t>TAM – 78 </a:t>
            </a:r>
            <a:r>
              <a:rPr lang="ru-RU" dirty="0"/>
              <a:t>млрд руб.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dirty="0"/>
              <a:t>SAM – 957 </a:t>
            </a:r>
            <a:r>
              <a:rPr lang="ru-RU" dirty="0"/>
              <a:t>млн руб.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dirty="0"/>
              <a:t>SOM – 63 </a:t>
            </a:r>
            <a:r>
              <a:rPr lang="ru-RU" dirty="0"/>
              <a:t>млн руб.</a:t>
            </a:r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942503" y="1509279"/>
            <a:ext cx="2992261" cy="29132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306158" y="2040088"/>
            <a:ext cx="2264953" cy="2382458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629409" y="2808492"/>
            <a:ext cx="1614054" cy="161405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591307" y="3407770"/>
            <a:ext cx="17387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b="1" dirty="0"/>
              <a:t>SOM</a:t>
            </a:r>
            <a:r>
              <a:rPr lang="en-US" dirty="0"/>
              <a:t> 63 </a:t>
            </a:r>
            <a:r>
              <a:rPr lang="ru-RU" dirty="0"/>
              <a:t>млн руб.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21417" y="2308431"/>
            <a:ext cx="18785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b="1" dirty="0"/>
              <a:t>SAM </a:t>
            </a:r>
            <a:r>
              <a:rPr lang="en-US" dirty="0"/>
              <a:t>957 </a:t>
            </a:r>
            <a:r>
              <a:rPr lang="ru-RU" dirty="0"/>
              <a:t>млн руб.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42815" y="1622622"/>
            <a:ext cx="1787238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b="1" dirty="0"/>
              <a:t>TAM </a:t>
            </a:r>
            <a:r>
              <a:rPr lang="en-US" dirty="0"/>
              <a:t>78 </a:t>
            </a:r>
            <a:r>
              <a:rPr lang="ru-RU" dirty="0"/>
              <a:t>млрд руб.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118593" y="32811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ПРЕИМУЩЕСТВА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160137" y="1044300"/>
            <a:ext cx="8355901" cy="3975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>
              <a:buClr>
                <a:schemeClr val="dk1"/>
              </a:buClr>
              <a:buNone/>
            </a:pPr>
            <a:r>
              <a:rPr lang="ru-RU" b="1" dirty="0" smtClean="0">
                <a:solidFill>
                  <a:srgbClr val="132C40"/>
                </a:solidFill>
              </a:rPr>
              <a:t>Качественные характеристики:</a:t>
            </a:r>
          </a:p>
          <a:p>
            <a:pPr marL="139700" lvl="0" indent="0">
              <a:buClr>
                <a:schemeClr val="dk1"/>
              </a:buClr>
              <a:buNone/>
            </a:pPr>
            <a:endParaRPr lang="ru-RU" b="1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Адаптация </a:t>
            </a:r>
            <a:r>
              <a:rPr lang="ru-RU" dirty="0">
                <a:solidFill>
                  <a:srgbClr val="132C40"/>
                </a:solidFill>
              </a:rPr>
              <a:t>к индивидуальным особенностям слуха: наушники используют цифровой сигнальный процессор, который анализирует входящий звуковой сигнал и применяет к нему специальный алгоритм, учитывающий данные аудиометрии потребителя. Алгоритм может усиливать или ослаблять определенные частотные диапазоны, чтобы компенсировать потерю слуха и восстановить естественное восприятие звука. Данная функция отличает наушники от других продуктов на рынке, которые либо не имеют такой функции, либо имеют ограниченные возможности настройки звука</a:t>
            </a:r>
            <a:r>
              <a:rPr lang="ru-RU" dirty="0" smtClean="0">
                <a:solidFill>
                  <a:srgbClr val="132C40"/>
                </a:solidFill>
              </a:rPr>
              <a:t>.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Эффект </a:t>
            </a:r>
            <a:r>
              <a:rPr lang="ru-RU" dirty="0">
                <a:solidFill>
                  <a:srgbClr val="132C40"/>
                </a:solidFill>
              </a:rPr>
              <a:t>пространственного звука: наушники используют технологию бинауральной синхронизации, которая обеспечивает согласованность звукового сигнала между левым и правым наушниками, что позволяет создать эффект пространственного звука, который улучшает локализацию источников звука и повышает комфорт прослушивания. </a:t>
            </a:r>
            <a:endParaRPr lang="ru-RU" dirty="0" smtClean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Доступная </a:t>
            </a:r>
            <a:r>
              <a:rPr lang="ru-RU" dirty="0">
                <a:solidFill>
                  <a:srgbClr val="132C40"/>
                </a:solidFill>
              </a:rPr>
              <a:t>и конкурентоспособная цена: наушники имеют доступную и конкурентоспособную цену, что отличает наушники от других, которые либо имеют слишком высокую цену, либо имеют плохой сервис и отзывы</a:t>
            </a:r>
            <a:r>
              <a:rPr lang="ru-RU" dirty="0" smtClean="0">
                <a:solidFill>
                  <a:srgbClr val="132C40"/>
                </a:solidFill>
              </a:rPr>
              <a:t>.</a:t>
            </a: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355036" y="254201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943" y="328118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6936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089587" y="28384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ПРЕИМУЩЕСТВА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198316" y="981036"/>
            <a:ext cx="8355901" cy="3975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>
              <a:buClr>
                <a:schemeClr val="dk1"/>
              </a:buClr>
              <a:buNone/>
            </a:pPr>
            <a:r>
              <a:rPr lang="ru-RU" b="1" dirty="0" smtClean="0">
                <a:solidFill>
                  <a:srgbClr val="132C40"/>
                </a:solidFill>
              </a:rPr>
              <a:t>Количественные характеристики:</a:t>
            </a:r>
          </a:p>
          <a:p>
            <a:pPr marL="139700" lvl="0" indent="0">
              <a:buClr>
                <a:schemeClr val="dk1"/>
              </a:buClr>
              <a:buNone/>
            </a:pPr>
            <a:endParaRPr lang="ru-RU" b="1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Частотный диапазон от 20 Гц до 20 кГц. Это больше, чем у некоторых других наушников, которые имеют частотный диапазон от 40 Гц до 18 кГц или от 30 Гц до 16 кГц</a:t>
            </a:r>
            <a:r>
              <a:rPr lang="ru-RU" dirty="0" smtClean="0">
                <a:solidFill>
                  <a:srgbClr val="132C40"/>
                </a:solidFill>
              </a:rPr>
              <a:t>.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Чувствительность</a:t>
            </a:r>
            <a:r>
              <a:rPr lang="ru-RU" dirty="0">
                <a:solidFill>
                  <a:srgbClr val="132C40"/>
                </a:solidFill>
              </a:rPr>
              <a:t>: наушники будут иметь чувствительность около 100 дБ, которая обеспечивает высокую громкость и </a:t>
            </a:r>
            <a:r>
              <a:rPr lang="ru-RU" dirty="0" err="1">
                <a:solidFill>
                  <a:srgbClr val="132C40"/>
                </a:solidFill>
              </a:rPr>
              <a:t>энергоэффективность</a:t>
            </a:r>
            <a:r>
              <a:rPr lang="ru-RU" dirty="0">
                <a:solidFill>
                  <a:srgbClr val="132C40"/>
                </a:solidFill>
              </a:rPr>
              <a:t> наушников. Это больше, чем у некоторых других наушников, которые имеют чувствительность около 90 дБ или 80 дБ</a:t>
            </a:r>
            <a:r>
              <a:rPr lang="ru-RU" dirty="0" smtClean="0">
                <a:solidFill>
                  <a:srgbClr val="132C40"/>
                </a:solidFill>
              </a:rPr>
              <a:t>.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Импеданс</a:t>
            </a:r>
            <a:r>
              <a:rPr lang="ru-RU" dirty="0">
                <a:solidFill>
                  <a:srgbClr val="132C40"/>
                </a:solidFill>
              </a:rPr>
              <a:t>: наушники будут иметь импеданс около 32 Ом, который подходит для большинства источников звука и не требует большой мощности для работы наушников. Это меньше, чем у некоторых других наушников, которые имеют импеданс около 100 Ом или 250 Ом</a:t>
            </a:r>
            <a:r>
              <a:rPr lang="ru-RU" dirty="0" smtClean="0">
                <a:solidFill>
                  <a:srgbClr val="132C40"/>
                </a:solidFill>
              </a:rPr>
              <a:t>.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Максимальная </a:t>
            </a:r>
            <a:r>
              <a:rPr lang="ru-RU" dirty="0">
                <a:solidFill>
                  <a:srgbClr val="132C40"/>
                </a:solidFill>
              </a:rPr>
              <a:t>мощность: наушники будут иметь максимальную мощность около 10 мВт, которая достаточна для обеспечения хорошего качества звука без искажений и перегрузки наушников. Это больше, чем у некоторых других наушников, которые имеют максимальную мощность около 5 мВт или 2 мВт</a:t>
            </a:r>
            <a:r>
              <a:rPr lang="ru-RU" dirty="0" smtClean="0">
                <a:solidFill>
                  <a:srgbClr val="132C40"/>
                </a:solidFill>
              </a:rPr>
              <a:t>.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Уровень </a:t>
            </a:r>
            <a:r>
              <a:rPr lang="ru-RU" dirty="0">
                <a:solidFill>
                  <a:srgbClr val="132C40"/>
                </a:solidFill>
              </a:rPr>
              <a:t>искажений: наушники будут иметь уровень искажений меньше 0,5%, который гарантирует чистоту и ясность звука без шумов и помех. Это меньше, чем у некоторых других наушников, которые имеют уровень искажений больше 1% или 2%.</a:t>
            </a: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01688" y="19787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664" y="271855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5980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/>
        </p:nvSpPr>
        <p:spPr>
          <a:xfrm>
            <a:off x="488944" y="1103885"/>
            <a:ext cx="2694931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" sz="1200" dirty="0" smtClean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en-US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B2C, B2G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проекта основана на продаже наушников, которые могут индивидуально настраиваться под слух пациента.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9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88944" y="328481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56818" y="295412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401716" y="2408085"/>
            <a:ext cx="2451670" cy="27699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" dirty="0">
                <a:solidFill>
                  <a:srgbClr val="132C40"/>
                </a:solidFill>
                <a:sym typeface="Arial"/>
              </a:rPr>
              <a:t>Продукт будет </a:t>
            </a:r>
            <a:r>
              <a:rPr lang="ru" dirty="0">
                <a:solidFill>
                  <a:srgbClr val="132C40"/>
                </a:solidFill>
                <a:sym typeface="Arial"/>
              </a:rPr>
              <a:t>стоить около </a:t>
            </a:r>
            <a:r>
              <a:rPr lang="ru" b="1" dirty="0">
                <a:solidFill>
                  <a:srgbClr val="132C40"/>
                </a:solidFill>
                <a:sym typeface="Arial"/>
              </a:rPr>
              <a:t>5000 рублей</a:t>
            </a:r>
            <a:r>
              <a:rPr lang="ru" b="1" dirty="0" smtClean="0">
                <a:solidFill>
                  <a:srgbClr val="132C40"/>
                </a:solidFill>
                <a:sym typeface="Arial"/>
              </a:rPr>
              <a:t>.</a:t>
            </a:r>
          </a:p>
          <a:p>
            <a:pPr marL="88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ru" b="1" dirty="0" smtClean="0">
              <a:solidFill>
                <a:srgbClr val="132C40"/>
              </a:solidFill>
              <a:sym typeface="Arial"/>
            </a:endParaRPr>
          </a:p>
          <a:p>
            <a:pPr marL="88900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ru-RU" dirty="0">
                <a:solidFill>
                  <a:srgbClr val="132C40"/>
                </a:solidFill>
              </a:rPr>
              <a:t>Дополнительную прибыль может приносить продажа чехлов, подушечек, кабелей, зарядных устройств и т.д., а также предоставление платных услуг (индивидуальная калибровка, ремонт, обновление программного обеспечения и т.д.).</a:t>
            </a:r>
          </a:p>
          <a:p>
            <a:pPr marL="88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b="1" dirty="0">
              <a:solidFill>
                <a:srgbClr val="132C40"/>
              </a:solidFill>
              <a:sym typeface="Arial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99999" y="1674659"/>
            <a:ext cx="4572000" cy="19873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tabLst>
                <a:tab pos="274320" algn="l"/>
              </a:tabLst>
            </a:pP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Каналы продвижения и </a:t>
            </a:r>
            <a:r>
              <a:rPr lang="ru-RU" sz="12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сбыта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: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наушники можно продавать через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маркетплейсы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, специализированные интернет-магазины, социальные сети, блог, реклама в других СМИ.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Для повышения доверия и лояльности можно предлагать бесплатную доставку, гарантию, возврат, техническую поддержку и консультации. </a:t>
            </a:r>
            <a:endParaRPr lang="ru-RU" sz="1200" dirty="0" smtClean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algn="just">
              <a:lnSpc>
                <a:spcPct val="115000"/>
              </a:lnSpc>
              <a:tabLst>
                <a:tab pos="274320" algn="l"/>
              </a:tabLst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Для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расширения рынка можно сотрудничать с медицинскими учреждениями,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аудиологами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, аудио-студиями, музыкальными магазинами.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56818" y="744150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199;p31"/>
          <p:cNvSpPr txBox="1">
            <a:spLocks/>
          </p:cNvSpPr>
          <p:nvPr/>
        </p:nvSpPr>
        <p:spPr>
          <a:xfrm>
            <a:off x="456818" y="1344450"/>
            <a:ext cx="7764601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 smtClean="0"/>
              <a:t>проведены </a:t>
            </a:r>
            <a:r>
              <a:rPr lang="ru-RU" dirty="0"/>
              <a:t>проблемные интервью </a:t>
            </a:r>
            <a:r>
              <a:rPr lang="ru-RU" dirty="0" smtClean="0"/>
              <a:t>(60 </a:t>
            </a:r>
            <a:r>
              <a:rPr lang="ru-RU" dirty="0"/>
              <a:t>потенциальных клиентов)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/>
              <a:t>поиск членов команды </a:t>
            </a:r>
            <a:endParaRPr lang="ru-RU" dirty="0" smtClean="0"/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 smtClean="0"/>
              <a:t>проведен анализ конкурентов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 smtClean="0"/>
              <a:t>разработано ТЗ для создания прототипа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 b="1" i="0" dirty="0">
                <a:solidFill>
                  <a:srgbClr val="1E1E2F"/>
                </a:solidFill>
                <a:effectLst/>
                <a:latin typeface="ALSHauss"/>
              </a:rPr>
              <a:t>Ахметова </a:t>
            </a:r>
            <a:r>
              <a:rPr lang="ru-RU" sz="1400" b="1" i="0" dirty="0" err="1">
                <a:solidFill>
                  <a:srgbClr val="1E1E2F"/>
                </a:solidFill>
                <a:effectLst/>
                <a:latin typeface="ALSHauss"/>
              </a:rPr>
              <a:t>Рафисовна</a:t>
            </a:r>
            <a:r>
              <a:rPr lang="ru-RU" sz="1400" b="1" i="0" dirty="0">
                <a:solidFill>
                  <a:srgbClr val="1E1E2F"/>
                </a:solidFill>
                <a:effectLst/>
                <a:latin typeface="ALSHauss"/>
              </a:rPr>
              <a:t> Алсу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sz="1400" b="1" dirty="0">
              <a:solidFill>
                <a:srgbClr val="1E1E2F"/>
              </a:solidFill>
              <a:latin typeface="ALSHauss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Тел.: +7 (927) 963-40-22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rgbClr val="132C40"/>
                </a:solidFill>
              </a:rPr>
              <a:t>asi.19rtv@gmail.com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1070</Words>
  <Application>Microsoft Office PowerPoint</Application>
  <PresentationFormat>Экран (16:9)</PresentationFormat>
  <Paragraphs>87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ALSHauss</vt:lpstr>
      <vt:lpstr>Calibri</vt:lpstr>
      <vt:lpstr>Raleway SemiBold</vt:lpstr>
      <vt:lpstr>Century Gothic</vt:lpstr>
      <vt:lpstr>Helvetica Neue</vt:lpstr>
      <vt:lpstr>Raleway</vt:lpstr>
      <vt:lpstr>Arial</vt:lpstr>
      <vt:lpstr>Simple Light</vt:lpstr>
      <vt:lpstr>Simple Light</vt:lpstr>
      <vt:lpstr>Наушники с возможностью индивидуальной коррекции частот для пациентов с сужением слухового спектра</vt:lpstr>
      <vt:lpstr>Презентация PowerPoint</vt:lpstr>
      <vt:lpstr>ПРОБЛЕМА</vt:lpstr>
      <vt:lpstr>ЦЕЛЕВАЯ АУДИТОРИЯ</vt:lpstr>
      <vt:lpstr>РЕШЕНИЕ</vt:lpstr>
      <vt:lpstr>РЫНОК</vt:lpstr>
      <vt:lpstr>ПРЕИМУЩЕСТВА</vt:lpstr>
      <vt:lpstr>ПРЕИМУЩЕСТВА</vt:lpstr>
      <vt:lpstr>БИЗНЕС-МОДЕЛЬ</vt:lpstr>
      <vt:lpstr>ТЕКУЩИЕ РЕЗУЛЬТАТЫ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Наушники с возможностью индивидуальной коррекции частот для пациентов с сужением слухового спектра</dc:title>
  <dc:creator>Persona</dc:creator>
  <cp:lastModifiedBy>Persona</cp:lastModifiedBy>
  <cp:revision>9</cp:revision>
  <dcterms:modified xsi:type="dcterms:W3CDTF">2023-11-30T10:58:05Z</dcterms:modified>
</cp:coreProperties>
</file>