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43" autoAdjust="0"/>
  </p:normalViewPr>
  <p:slideViewPr>
    <p:cSldViewPr>
      <p:cViewPr varScale="1">
        <p:scale>
          <a:sx n="64" d="100"/>
          <a:sy n="64" d="100"/>
        </p:scale>
        <p:origin x="134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29B4F-4F8F-4D2D-B948-45EDE72D1101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572F3-7AC5-460E-A788-5FBC7F42B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19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72F3-7AC5-460E-A788-5FBC7F42B3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17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asie.ru/upload/docs/Pol_Studstartup-3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872716"/>
            <a:ext cx="8229600" cy="324035"/>
          </a:xfrm>
        </p:spPr>
        <p:txBody>
          <a:bodyPr>
            <a:normAutofit fontScale="90000"/>
          </a:bodyPr>
          <a:lstStyle/>
          <a:p>
            <a:r>
              <a:rPr lang="ru-RU" dirty="0"/>
              <a:t>Общие сведения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1. Название проекта</a:t>
            </a:r>
          </a:p>
          <a:p>
            <a:pPr marL="0" indent="0">
              <a:buNone/>
            </a:pPr>
            <a:r>
              <a:rPr lang="ru-RU" sz="2400" b="1" dirty="0"/>
              <a:t>Разработка приложения для прогнозирования гидродинамики жидкостей и газов сложной трубопроводной сети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/>
              <a:t>2</a:t>
            </a:r>
            <a:r>
              <a:rPr lang="ru-RU" sz="2400" dirty="0"/>
              <a:t>. Номер заявки</a:t>
            </a:r>
            <a:r>
              <a:rPr lang="en-US" sz="2400" dirty="0"/>
              <a:t>: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№СтС-306319</a:t>
            </a:r>
            <a:endParaRPr lang="ru-RU" sz="2400" b="1" dirty="0"/>
          </a:p>
          <a:p>
            <a:pPr marL="0" indent="0">
              <a:buNone/>
            </a:pPr>
            <a:r>
              <a:rPr lang="en-US" sz="2400" dirty="0"/>
              <a:t>3</a:t>
            </a:r>
            <a:r>
              <a:rPr lang="ru-RU" sz="2400"/>
              <a:t>. </a:t>
            </a:r>
            <a:r>
              <a:rPr lang="ru-RU" sz="2400" b="1" dirty="0" err="1"/>
              <a:t>Окользин</a:t>
            </a:r>
            <a:r>
              <a:rPr lang="ru-RU" sz="2400" b="1" dirty="0"/>
              <a:t> Владислав Игоревич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060235"/>
            <a:ext cx="1641462" cy="172460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5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97161"/>
            <a:ext cx="163988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64902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Решаемая проблема</a:t>
            </a: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/>
              <a:t>1.	Какую проблему помогает решить результат проекта (продукт)</a:t>
            </a:r>
          </a:p>
          <a:p>
            <a:pPr marL="514350" indent="-514350">
              <a:buAutoNum type="arabicPeriod"/>
            </a:pPr>
            <a:r>
              <a:rPr lang="ru-RU" dirty="0"/>
              <a:t>Создание компьютерного тренажера  и цифрового двойника предприятия. Возможность использования как в образовательной, так и в исследовательских </a:t>
            </a:r>
            <a:r>
              <a:rPr lang="ru-RU"/>
              <a:t>целях </a:t>
            </a:r>
          </a:p>
          <a:p>
            <a:pPr marL="514350" indent="-514350">
              <a:buAutoNum type="arabicPeriod"/>
            </a:pPr>
            <a:r>
              <a:rPr lang="ru-RU"/>
              <a:t> </a:t>
            </a:r>
            <a:r>
              <a:rPr lang="ru-RU" dirty="0"/>
              <a:t>Проектирование и реконструкция объектов нефтеперерабатывающей и нефтехимической, газовой, нефтяной, химической и других отраслях промышленности.</a:t>
            </a:r>
          </a:p>
          <a:p>
            <a:pPr marL="0" indent="0">
              <a:buNone/>
            </a:pPr>
            <a:r>
              <a:rPr lang="ru-RU" dirty="0"/>
              <a:t>3. Расчёт технологических и  магистральных трубопроводов. </a:t>
            </a:r>
          </a:p>
          <a:p>
            <a:pPr marL="0" indent="0">
              <a:buNone/>
            </a:pPr>
            <a:r>
              <a:rPr lang="ru-RU" dirty="0"/>
              <a:t>4. Выбор насосов, компрессоров, обеспечение  работоспособности трубопроводных систем и оптимизация капитальных и эксплуатационных  затрат  с использованием искусственных нейронных систем</a:t>
            </a:r>
          </a:p>
          <a:p>
            <a:pPr marL="514350" indent="-514350">
              <a:buAutoNum type="arabicPeriod" startAt="2"/>
            </a:pPr>
            <a:r>
              <a:rPr lang="ru-RU" b="1" dirty="0"/>
              <a:t>Предполагаемые потребители продукта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81128"/>
            <a:ext cx="8342337" cy="1609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39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801" y="1015281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Инновационность</a:t>
            </a:r>
            <a:r>
              <a:rPr lang="ru-RU" dirty="0"/>
              <a:t>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454" y="1556793"/>
            <a:ext cx="7648946" cy="2880319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	Приложение для прогнозирования гидродинамики жидкостей и газов  для сложной трубопроводной сети с целью  автоматизации расчетов частей  транспортировки газов, </a:t>
            </a:r>
            <a:r>
              <a:rPr lang="ru-RU" dirty="0" err="1"/>
              <a:t>ньютоновской</a:t>
            </a:r>
            <a:r>
              <a:rPr lang="ru-RU" dirty="0"/>
              <a:t>, неньютоновской жидкости.</a:t>
            </a:r>
          </a:p>
          <a:p>
            <a:r>
              <a:rPr lang="ru-RU" dirty="0"/>
              <a:t>	Учет баз данных (местных потерь, насосов, компрессоров, свойства жидкостей, газов, сортамент труб ), содержащих   информацию, необходимую для расчета  транспорта производственных жидкостей, газов.</a:t>
            </a:r>
          </a:p>
          <a:p>
            <a:r>
              <a:rPr lang="ru-RU" dirty="0"/>
              <a:t>	Анализ (мониторинг и оптимизация) работы ,получившейся  трубопроводной системы , определение всех возможных чрезвычайных ситуаций с использованием  искусственных нейронных сетей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0648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519" y="4365104"/>
            <a:ext cx="370934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940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/>
              <a:t>Аналоги и конкуренты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7" y="2708920"/>
            <a:ext cx="8192615" cy="284117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Конкурентные преимущества </a:t>
            </a:r>
          </a:p>
          <a:p>
            <a:r>
              <a:rPr lang="ru-RU" dirty="0"/>
              <a:t>Гидравлический и  тепло</a:t>
            </a:r>
            <a:r>
              <a:rPr lang="en-US" dirty="0"/>
              <a:t>-</a:t>
            </a:r>
            <a:r>
              <a:rPr lang="ru-RU" dirty="0"/>
              <a:t>гидравлический расчёт  течения жидкости и газа (без расчёта изменения, с расчётом изменения температуры продукта и  расчетом </a:t>
            </a:r>
            <a:r>
              <a:rPr lang="ru-RU" dirty="0" err="1"/>
              <a:t>теплопотерь</a:t>
            </a:r>
            <a:r>
              <a:rPr lang="ru-RU" dirty="0"/>
              <a:t> в окружающую среду) с построением поля скоростей и температур;</a:t>
            </a:r>
          </a:p>
          <a:p>
            <a:r>
              <a:rPr lang="ru-RU" dirty="0"/>
              <a:t>проектный расчёт (выбор диаметров);</a:t>
            </a:r>
          </a:p>
          <a:p>
            <a:r>
              <a:rPr lang="ru-RU" dirty="0"/>
              <a:t>Выбор насосного  и компрессорного оборудования (с учетом предупреждения кавитации и </a:t>
            </a:r>
            <a:r>
              <a:rPr lang="ru-RU" dirty="0" err="1"/>
              <a:t>помпажа</a:t>
            </a:r>
            <a:r>
              <a:rPr lang="ru-RU" dirty="0"/>
              <a:t>) , расчёт переходных процессов с использованием искусственных нейронных сетей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0481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799"/>
            <a:ext cx="3924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03417"/>
            <a:ext cx="1841500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338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Технико-экономическая оценка возможности реализации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093296"/>
            <a:ext cx="8229600" cy="5369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400" dirty="0"/>
              <a:t>Оценка объема финансовых ресурсов для реализации проекта</a:t>
            </a:r>
            <a:r>
              <a:rPr lang="en-US" sz="1400" dirty="0"/>
              <a:t>: </a:t>
            </a:r>
            <a:r>
              <a:rPr lang="en-US" sz="1400" b="1" dirty="0"/>
              <a:t>1000000 </a:t>
            </a:r>
            <a:r>
              <a:rPr lang="ru-RU" sz="1400" b="1" dirty="0"/>
              <a:t>р.</a:t>
            </a:r>
            <a:endParaRPr lang="en-US" sz="1400" b="1" dirty="0"/>
          </a:p>
          <a:p>
            <a:pPr marL="0" indent="0">
              <a:buNone/>
            </a:pPr>
            <a:r>
              <a:rPr lang="ru-RU" sz="1400" dirty="0"/>
              <a:t> Предполагаемые источники</a:t>
            </a:r>
            <a:r>
              <a:rPr lang="en-US" sz="1400" dirty="0"/>
              <a:t>: </a:t>
            </a:r>
            <a:r>
              <a:rPr lang="ru-RU" sz="1400" b="1" dirty="0"/>
              <a:t>грант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901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39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00706" y="4694316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Научный консультант </a:t>
            </a:r>
            <a:r>
              <a:rPr lang="ru-RU" sz="1200" dirty="0" err="1">
                <a:solidFill>
                  <a:schemeClr val="accent2"/>
                </a:solidFill>
              </a:rPr>
              <a:t>Бронская</a:t>
            </a:r>
            <a:r>
              <a:rPr lang="ru-RU" sz="1200" dirty="0">
                <a:solidFill>
                  <a:schemeClr val="accent2"/>
                </a:solidFill>
              </a:rPr>
              <a:t> Вероника Владимировна</a:t>
            </a:r>
          </a:p>
          <a:p>
            <a:pPr algn="just"/>
            <a:r>
              <a:rPr lang="ru-RU" sz="1200" dirty="0"/>
              <a:t>Ученая степень : </a:t>
            </a:r>
            <a:r>
              <a:rPr lang="ru-RU" sz="1200" dirty="0">
                <a:solidFill>
                  <a:schemeClr val="accent2"/>
                </a:solidFill>
              </a:rPr>
              <a:t>кандидат технических наук </a:t>
            </a:r>
            <a:r>
              <a:rPr lang="ru-RU" sz="1200" dirty="0"/>
              <a:t>Ученое звание:</a:t>
            </a:r>
            <a:r>
              <a:rPr lang="ru-RU" sz="1200" dirty="0">
                <a:solidFill>
                  <a:schemeClr val="accent2"/>
                </a:solidFill>
              </a:rPr>
              <a:t> доцент</a:t>
            </a:r>
          </a:p>
          <a:p>
            <a:pPr algn="just"/>
            <a:r>
              <a:rPr lang="ru-RU" sz="1200" dirty="0"/>
              <a:t>Стаж работы: </a:t>
            </a:r>
            <a:r>
              <a:rPr lang="ru-RU" sz="1200" dirty="0">
                <a:solidFill>
                  <a:schemeClr val="accent2"/>
                </a:solidFill>
              </a:rPr>
              <a:t>23</a:t>
            </a:r>
          </a:p>
          <a:p>
            <a:pPr algn="just"/>
            <a:r>
              <a:rPr lang="ru-RU" sz="1200" dirty="0"/>
              <a:t>H-</a:t>
            </a:r>
            <a:r>
              <a:rPr lang="ru-RU" sz="1200" dirty="0" err="1"/>
              <a:t>index</a:t>
            </a:r>
            <a:r>
              <a:rPr lang="ru-RU" sz="1200" dirty="0"/>
              <a:t> </a:t>
            </a:r>
            <a:r>
              <a:rPr lang="en-US" sz="1200" dirty="0" err="1"/>
              <a:t>WoS</a:t>
            </a:r>
            <a:r>
              <a:rPr lang="en-US" sz="1200" dirty="0"/>
              <a:t>\Scopus\</a:t>
            </a:r>
            <a:r>
              <a:rPr lang="ru-RU" sz="1200" dirty="0"/>
              <a:t>РИНЦ: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4/1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16</a:t>
            </a:r>
            <a:endParaRPr lang="ru-RU" sz="12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Область научных интересов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математическое моделирование, процессы и аппараты химической технологии, гидромеханические процессы, информационные технологии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66" y="4755083"/>
            <a:ext cx="760054" cy="1041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54093" y="1628800"/>
            <a:ext cx="3198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Ключевая техническая задача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972578"/>
            <a:ext cx="835292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Проектирование  оптимальных трубопроводных сетей нефтеперерабатывающей и нефтехимической, газовой, нефтяной, химической и других отраслях промышленности с использованием искусственных нейронных сетей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Реализация возможности выбора различных типов насосов(компрессоров)  с учетом параллельного и последовательного соединения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Использование полученного приложения при изучении гидродинамики газа, </a:t>
            </a:r>
            <a:r>
              <a:rPr lang="ru-RU" sz="1400" dirty="0" err="1"/>
              <a:t>ньютоновской</a:t>
            </a:r>
            <a:r>
              <a:rPr lang="ru-RU" sz="1400" dirty="0"/>
              <a:t> и неньютоновской жидкости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00706" y="3573016"/>
            <a:ext cx="71287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Руководитель </a:t>
            </a:r>
            <a:r>
              <a:rPr lang="ru-RU" sz="1400" dirty="0" err="1">
                <a:solidFill>
                  <a:schemeClr val="accent2"/>
                </a:solidFill>
              </a:rPr>
              <a:t>Окользин</a:t>
            </a:r>
            <a:r>
              <a:rPr lang="ru-RU" sz="1400" dirty="0">
                <a:solidFill>
                  <a:schemeClr val="accent2"/>
                </a:solidFill>
              </a:rPr>
              <a:t> Владислав Игоревич</a:t>
            </a:r>
          </a:p>
          <a:p>
            <a:pPr algn="just"/>
            <a:r>
              <a:rPr lang="ru-RU" sz="1400" dirty="0"/>
              <a:t>Аспирант К(П)ФУ кафедра </a:t>
            </a:r>
            <a:r>
              <a:rPr lang="ru-RU" sz="1400" dirty="0" err="1"/>
              <a:t>инфрмационных</a:t>
            </a:r>
            <a:r>
              <a:rPr lang="ru-RU" sz="1400" dirty="0"/>
              <a:t> систем</a:t>
            </a:r>
            <a:endParaRPr lang="ru-RU" sz="1400" dirty="0">
              <a:solidFill>
                <a:schemeClr val="accent2"/>
              </a:solidFill>
            </a:endParaRPr>
          </a:p>
          <a:p>
            <a:pPr algn="just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Область научных интересов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 информационные технологии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6B00D81E-681B-40B9-820C-2FB3D809E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5636" y="3563763"/>
            <a:ext cx="755070" cy="102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560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404</Words>
  <Application>Microsoft Office PowerPoint</Application>
  <PresentationFormat>On-screen Show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Общие сведения</vt:lpstr>
      <vt:lpstr>Решаемая проблема</vt:lpstr>
      <vt:lpstr>Инновационность проекта</vt:lpstr>
      <vt:lpstr>Аналоги и конкуренты</vt:lpstr>
      <vt:lpstr>Технико-экономическая оценка возможности реализации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Полянов Всеволод Игоревич</dc:creator>
  <cp:lastModifiedBy>Vladislav Okolzin</cp:lastModifiedBy>
  <cp:revision>28</cp:revision>
  <dcterms:created xsi:type="dcterms:W3CDTF">2023-05-02T08:59:42Z</dcterms:created>
  <dcterms:modified xsi:type="dcterms:W3CDTF">2023-05-23T18:40:54Z</dcterms:modified>
</cp:coreProperties>
</file>