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  <p:sldMasterId id="2147483705" r:id="rId6"/>
  </p:sldMasterIdLst>
  <p:notesMasterIdLst>
    <p:notesMasterId r:id="rId17"/>
  </p:notesMasterIdLst>
  <p:handoutMasterIdLst>
    <p:handoutMasterId r:id="rId18"/>
  </p:handoutMasterIdLst>
  <p:sldIdLst>
    <p:sldId id="323" r:id="rId7"/>
    <p:sldId id="314" r:id="rId8"/>
    <p:sldId id="327" r:id="rId9"/>
    <p:sldId id="328" r:id="rId10"/>
    <p:sldId id="316" r:id="rId11"/>
    <p:sldId id="317" r:id="rId12"/>
    <p:sldId id="329" r:id="rId13"/>
    <p:sldId id="330" r:id="rId14"/>
    <p:sldId id="321" r:id="rId15"/>
    <p:sldId id="324" r:id="rId16"/>
  </p:sldIdLst>
  <p:sldSz cx="9906000" cy="6858000" type="A4"/>
  <p:notesSz cx="6858000" cy="9947275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34">
          <p15:clr>
            <a:srgbClr val="A4A3A4"/>
          </p15:clr>
        </p15:guide>
        <p15:guide id="4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7DA2"/>
    <a:srgbClr val="E93B47"/>
    <a:srgbClr val="FFD05B"/>
    <a:srgbClr val="6DA3C0"/>
    <a:srgbClr val="D1E2EB"/>
    <a:srgbClr val="FFFFFF"/>
    <a:srgbClr val="F75931"/>
    <a:srgbClr val="68BBCB"/>
    <a:srgbClr val="FFC072"/>
    <a:srgbClr val="F7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99" autoAdjust="0"/>
    <p:restoredTop sz="96271"/>
  </p:normalViewPr>
  <p:slideViewPr>
    <p:cSldViewPr snapToGrid="0">
      <p:cViewPr varScale="1">
        <p:scale>
          <a:sx n="114" d="100"/>
          <a:sy n="114" d="100"/>
        </p:scale>
        <p:origin x="540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E2B3-45C2-96A3-F2A3C7E85AD3}"/>
              </c:ext>
            </c:extLst>
          </c:dPt>
          <c:cat>
            <c:strRef>
              <c:f>Лист1!$A$2:$A$3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B3-45C2-96A3-F2A3C7E85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BDD-42C0-B86E-36365153137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BDD-42C0-B86E-363651531372}"/>
              </c:ext>
            </c:extLst>
          </c:dPt>
          <c:cat>
            <c:strRef>
              <c:f>Лист1!$A$2:$A$3</c:f>
              <c:strCache>
                <c:ptCount val="2"/>
                <c:pt idx="0">
                  <c:v>Образовательные организации</c:v>
                </c:pt>
                <c:pt idx="1">
                  <c:v>IT-компании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96-448B-994E-867C832BF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4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4" y="9448184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909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1244600"/>
            <a:ext cx="48482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9" tIns="45939" rIns="91879" bIns="4593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7125"/>
            <a:ext cx="5486400" cy="3916740"/>
          </a:xfrm>
          <a:prstGeom prst="rect">
            <a:avLst/>
          </a:prstGeom>
        </p:spPr>
        <p:txBody>
          <a:bodyPr vert="horz" lIns="91879" tIns="45939" rIns="91879" bIns="4593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6"/>
            <a:ext cx="2971800" cy="49909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8186"/>
            <a:ext cx="2971800" cy="49909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171" y="-8468"/>
            <a:ext cx="993395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812" y="2404534"/>
            <a:ext cx="631227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812" y="4050835"/>
            <a:ext cx="631227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6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27" name="Группа 26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29" name="Прямая соединительная линия 28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77845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78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2700869"/>
            <a:ext cx="6876691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378373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90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401" y="2160589"/>
            <a:ext cx="3345451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637" y="2160590"/>
            <a:ext cx="3345453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208064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89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2160983"/>
            <a:ext cx="334822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399" y="2737247"/>
            <a:ext cx="3348228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88860" y="2160983"/>
            <a:ext cx="334822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88860" y="2737247"/>
            <a:ext cx="3348228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658790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609600"/>
            <a:ext cx="6876690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600970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330813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1498604"/>
            <a:ext cx="3022697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8882" y="514926"/>
            <a:ext cx="366820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399" y="2777069"/>
            <a:ext cx="3022697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994006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4800600"/>
            <a:ext cx="687669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399" y="609600"/>
            <a:ext cx="6876690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399" y="5367338"/>
            <a:ext cx="6876690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004011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90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400" y="4470400"/>
            <a:ext cx="687669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059831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59" y="609600"/>
            <a:ext cx="657819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92830" y="3632200"/>
            <a:ext cx="58714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470400"/>
            <a:ext cx="687669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2937" y="790378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0008" y="2886556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4277994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1931988"/>
            <a:ext cx="6876691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729982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59" y="609600"/>
            <a:ext cx="657819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60397" y="4013200"/>
            <a:ext cx="687669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2937" y="790378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0008" y="2886556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4612796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169" y="609600"/>
            <a:ext cx="6869920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60397" y="4013200"/>
            <a:ext cx="687669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202643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483131"/>
      </p:ext>
    </p:extLst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5421" y="609601"/>
            <a:ext cx="1060380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399" y="609601"/>
            <a:ext cx="5627945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11949"/>
      </p:ext>
    </p:extLst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1410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172" y="-8468"/>
            <a:ext cx="993395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8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2160590"/>
            <a:ext cx="6876690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5696" y="6041364"/>
            <a:ext cx="7411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0399" y="6041364"/>
            <a:ext cx="5008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1732" y="6041364"/>
            <a:ext cx="555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98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8565" y="1801906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Отечественное IDE «</a:t>
            </a:r>
            <a:r>
              <a:rPr lang="ru-RU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Katja</a:t>
            </a: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» для разработки под </a:t>
            </a:r>
            <a:r>
              <a:rPr lang="ru-RU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Java</a:t>
            </a:r>
            <a:endParaRPr lang="ru-RU" sz="18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18563" y="4201052"/>
            <a:ext cx="7980491" cy="712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«</a:t>
            </a:r>
            <a:r>
              <a:rPr lang="en-US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EDUNET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«Большие данные»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44783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Цель проекта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 flipV="1">
            <a:off x="381001" y="3017526"/>
            <a:ext cx="4941560" cy="2947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5162" y="313216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375349" y="522920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hape 208"/>
          <p:cNvSpPr/>
          <p:nvPr/>
        </p:nvSpPr>
        <p:spPr>
          <a:xfrm>
            <a:off x="478217" y="1271022"/>
            <a:ext cx="4989126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50" dirty="0"/>
              <a:t>Нашей целью является ранняя интеграция с отечественными сервисами, а также возможность совместить этапы разработки архитектуры и </a:t>
            </a:r>
            <a:r>
              <a:rPr lang="ru-RU" sz="1050" dirty="0" err="1"/>
              <a:t>микросервисов</a:t>
            </a:r>
            <a:r>
              <a:rPr lang="ru-RU" sz="1050" dirty="0"/>
              <a:t> в одном приложении. Мы стремимся создать отечественное программное обеспечение, учитывающее важность безопасности и независимости от западных продуктов.</a:t>
            </a:r>
          </a:p>
        </p:txBody>
      </p:sp>
      <p:sp>
        <p:nvSpPr>
          <p:cNvPr id="37" name="Shape 208"/>
          <p:cNvSpPr/>
          <p:nvPr/>
        </p:nvSpPr>
        <p:spPr>
          <a:xfrm>
            <a:off x="379269" y="3577488"/>
            <a:ext cx="4989126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Создание образовательной платформы со встроенной IDE.</a:t>
            </a: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5322561" y="824704"/>
            <a:ext cx="1821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Команда проекта</a:t>
            </a:r>
          </a:p>
        </p:txBody>
      </p:sp>
      <p:sp>
        <p:nvSpPr>
          <p:cNvPr id="46" name="Shape 275"/>
          <p:cNvSpPr/>
          <p:nvPr/>
        </p:nvSpPr>
        <p:spPr>
          <a:xfrm>
            <a:off x="8376480" y="1273595"/>
            <a:ext cx="1631634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50" b="1" dirty="0" err="1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Даруда</a:t>
            </a:r>
            <a:r>
              <a:rPr lang="ru-RU" sz="1050" b="1" dirty="0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 Дмитрий Викторович</a:t>
            </a:r>
            <a:br>
              <a:rPr lang="ru-RU" sz="1050" b="1" dirty="0">
                <a:solidFill>
                  <a:srgbClr val="003462"/>
                </a:solidFill>
                <a:ea typeface="Calibri"/>
                <a:cs typeface="Calibri"/>
                <a:sym typeface="Calibri"/>
              </a:rPr>
            </a:br>
            <a:r>
              <a:rPr lang="ru-RU" sz="1000" dirty="0">
                <a:latin typeface="Calibri"/>
                <a:ea typeface="Calibri"/>
                <a:cs typeface="Calibri"/>
                <a:sym typeface="Calibri"/>
              </a:rPr>
              <a:t>Бизнес-аналитик</a:t>
            </a:r>
            <a:endParaRPr lang="ru-RU" sz="1000" dirty="0">
              <a:latin typeface="Calibri"/>
              <a:ea typeface="Calibri"/>
              <a:cs typeface="Calibri"/>
            </a:endParaRPr>
          </a:p>
        </p:txBody>
      </p:sp>
      <p:sp>
        <p:nvSpPr>
          <p:cNvPr id="47" name="Shape 280"/>
          <p:cNvSpPr/>
          <p:nvPr/>
        </p:nvSpPr>
        <p:spPr>
          <a:xfrm>
            <a:off x="8025017" y="2527243"/>
            <a:ext cx="1399176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786" dirty="0">
              <a:latin typeface="Calibri"/>
              <a:ea typeface="Calibri"/>
              <a:cs typeface="Calibri"/>
            </a:endParaRPr>
          </a:p>
        </p:txBody>
      </p:sp>
      <p:sp>
        <p:nvSpPr>
          <p:cNvPr id="48" name="Shape 275"/>
          <p:cNvSpPr/>
          <p:nvPr/>
        </p:nvSpPr>
        <p:spPr>
          <a:xfrm>
            <a:off x="6121271" y="1287737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050" b="1" dirty="0">
                <a:solidFill>
                  <a:srgbClr val="003462"/>
                </a:solidFill>
                <a:sym typeface="Calibri"/>
              </a:rPr>
              <a:t>Шереметьев Дмитрий</a:t>
            </a:r>
          </a:p>
          <a:p>
            <a:pPr lvl="0"/>
            <a:r>
              <a:rPr lang="ru-RU" sz="1050" b="1" dirty="0">
                <a:solidFill>
                  <a:srgbClr val="003462"/>
                </a:solidFill>
                <a:sym typeface="Calibri"/>
              </a:rPr>
              <a:t>Сергеевич</a:t>
            </a:r>
            <a:endParaRPr sz="1400" dirty="0"/>
          </a:p>
        </p:txBody>
      </p:sp>
      <p:sp>
        <p:nvSpPr>
          <p:cNvPr id="49" name="Shape 280"/>
          <p:cNvSpPr/>
          <p:nvPr/>
        </p:nvSpPr>
        <p:spPr>
          <a:xfrm>
            <a:off x="8180043" y="3317462"/>
            <a:ext cx="1309651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1286" dirty="0"/>
          </a:p>
        </p:txBody>
      </p:sp>
      <p:sp>
        <p:nvSpPr>
          <p:cNvPr id="51" name="Shape 280"/>
          <p:cNvSpPr/>
          <p:nvPr/>
        </p:nvSpPr>
        <p:spPr>
          <a:xfrm>
            <a:off x="8180043" y="4026595"/>
            <a:ext cx="1309651" cy="309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786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2" name="Shape 275"/>
          <p:cNvSpPr/>
          <p:nvPr/>
        </p:nvSpPr>
        <p:spPr>
          <a:xfrm>
            <a:off x="6100320" y="2303593"/>
            <a:ext cx="162784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100" b="1" dirty="0" err="1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Двойнин</a:t>
            </a:r>
            <a:r>
              <a:rPr lang="ru-RU" sz="1100" b="1" dirty="0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 Александр Александрович</a:t>
            </a:r>
            <a:br>
              <a:rPr lang="ru-RU" sz="1100" b="1" dirty="0">
                <a:solidFill>
                  <a:srgbClr val="003462"/>
                </a:solidFill>
                <a:ea typeface="Calibri"/>
                <a:cs typeface="Calibri"/>
                <a:sym typeface="Calibri"/>
              </a:rPr>
            </a:br>
            <a:r>
              <a:rPr lang="ru-RU" sz="1050" dirty="0">
                <a:latin typeface="Calibri"/>
                <a:ea typeface="Calibri"/>
                <a:cs typeface="Calibri"/>
                <a:sym typeface="Calibri"/>
              </a:rPr>
              <a:t>Технический специалист</a:t>
            </a:r>
            <a:endParaRPr sz="1050" dirty="0">
              <a:latin typeface="Calibri"/>
              <a:ea typeface="Calibri"/>
              <a:cs typeface="Calibri"/>
            </a:endParaRPr>
          </a:p>
        </p:txBody>
      </p:sp>
      <p:sp>
        <p:nvSpPr>
          <p:cNvPr id="53" name="Shape 280"/>
          <p:cNvSpPr/>
          <p:nvPr/>
        </p:nvSpPr>
        <p:spPr>
          <a:xfrm>
            <a:off x="8025017" y="3461148"/>
            <a:ext cx="1346012" cy="307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1286" dirty="0"/>
          </a:p>
        </p:txBody>
      </p:sp>
      <p:sp>
        <p:nvSpPr>
          <p:cNvPr id="54" name="Rounded Rectangle 2099"/>
          <p:cNvSpPr/>
          <p:nvPr/>
        </p:nvSpPr>
        <p:spPr>
          <a:xfrm>
            <a:off x="6152989" y="1704066"/>
            <a:ext cx="1369881" cy="248612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1050" dirty="0">
                <a:latin typeface="Calibri"/>
                <a:ea typeface="Calibri"/>
                <a:cs typeface="Calibri"/>
              </a:rPr>
              <a:t>Руководитель про</a:t>
            </a:r>
            <a:r>
              <a:rPr lang="ru-RU" sz="929" dirty="0">
                <a:latin typeface="Calibri"/>
                <a:ea typeface="Calibri"/>
                <a:cs typeface="Calibri"/>
              </a:rPr>
              <a:t>екта</a:t>
            </a: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>
            <a:off x="5322561" y="749495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49635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«</a:t>
            </a:r>
            <a:r>
              <a:rPr lang="ru-RU" sz="16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Отечественное IDE «</a:t>
            </a:r>
            <a:r>
              <a:rPr lang="ru-RU" sz="16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Katja</a:t>
            </a:r>
            <a:r>
              <a:rPr lang="ru-RU" sz="16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» для разработки под </a:t>
            </a:r>
            <a:r>
              <a:rPr lang="ru-RU" sz="16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Java</a:t>
            </a:r>
            <a:r>
              <a:rPr lang="ru-RU" sz="1571" dirty="0"/>
              <a:t>»</a:t>
            </a:r>
          </a:p>
        </p:txBody>
      </p:sp>
      <p:sp>
        <p:nvSpPr>
          <p:cNvPr id="76" name="Shape 190"/>
          <p:cNvSpPr/>
          <p:nvPr/>
        </p:nvSpPr>
        <p:spPr>
          <a:xfrm>
            <a:off x="6914241" y="6332514"/>
            <a:ext cx="167078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Shape 190"/>
          <p:cNvSpPr/>
          <p:nvPr/>
        </p:nvSpPr>
        <p:spPr>
          <a:xfrm>
            <a:off x="6627993" y="5493084"/>
            <a:ext cx="2263109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297" y="1191866"/>
            <a:ext cx="636947" cy="8417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297" y="2178448"/>
            <a:ext cx="640779" cy="8390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1DDA47-0FCF-4FC8-8FCA-C093D79F25B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4" r="23339"/>
          <a:stretch/>
        </p:blipFill>
        <p:spPr>
          <a:xfrm>
            <a:off x="7674805" y="1132318"/>
            <a:ext cx="636944" cy="850212"/>
          </a:xfrm>
          <a:prstGeom prst="rect">
            <a:avLst/>
          </a:prstGeom>
        </p:spPr>
      </p:pic>
      <p:pic>
        <p:nvPicPr>
          <p:cNvPr id="43" name="Shape 186" descr="C:\Users\pankratov.in\YandexDisk\!NTI\DOCS\ProjectPresentation\icons\PNG\256\246.png">
            <a:extLst>
              <a:ext uri="{FF2B5EF4-FFF2-40B4-BE49-F238E27FC236}">
                <a16:creationId xmlns:a16="http://schemas.microsoft.com/office/drawing/2014/main" id="{8B128031-685E-4D9C-A062-CB8671FB20C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3655" y="5300038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Shape 180">
            <a:extLst>
              <a:ext uri="{FF2B5EF4-FFF2-40B4-BE49-F238E27FC236}">
                <a16:creationId xmlns:a16="http://schemas.microsoft.com/office/drawing/2014/main" id="{E29AAA67-F099-4E8B-87B4-8A1438335453}"/>
              </a:ext>
            </a:extLst>
          </p:cNvPr>
          <p:cNvSpPr/>
          <p:nvPr/>
        </p:nvSpPr>
        <p:spPr>
          <a:xfrm>
            <a:off x="1422797" y="5388687"/>
            <a:ext cx="461390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dirty="0">
                <a:sym typeface="Calibri"/>
              </a:rPr>
              <a:t>Общая стоимость проекта (тыс. рублей)</a:t>
            </a:r>
            <a:endParaRPr sz="1286" dirty="0"/>
          </a:p>
        </p:txBody>
      </p:sp>
      <p:sp>
        <p:nvSpPr>
          <p:cNvPr id="55" name="Shape 187">
            <a:extLst>
              <a:ext uri="{FF2B5EF4-FFF2-40B4-BE49-F238E27FC236}">
                <a16:creationId xmlns:a16="http://schemas.microsoft.com/office/drawing/2014/main" id="{3057BEF9-ABA4-4B20-82E2-F1CB0E04F2B3}"/>
              </a:ext>
            </a:extLst>
          </p:cNvPr>
          <p:cNvSpPr/>
          <p:nvPr/>
        </p:nvSpPr>
        <p:spPr>
          <a:xfrm>
            <a:off x="1605364" y="5980340"/>
            <a:ext cx="1598871" cy="4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Собственные средства</a:t>
            </a:r>
          </a:p>
          <a:p>
            <a:pPr algn="ctr"/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100000</a:t>
            </a:r>
            <a:endParaRPr sz="1143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Shape 190">
            <a:extLst>
              <a:ext uri="{FF2B5EF4-FFF2-40B4-BE49-F238E27FC236}">
                <a16:creationId xmlns:a16="http://schemas.microsoft.com/office/drawing/2014/main" id="{1B7974F2-0D0D-43FC-9072-DA8E088F7C11}"/>
              </a:ext>
            </a:extLst>
          </p:cNvPr>
          <p:cNvSpPr/>
          <p:nvPr/>
        </p:nvSpPr>
        <p:spPr>
          <a:xfrm>
            <a:off x="4027183" y="5980742"/>
            <a:ext cx="182783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Привлекаемые средства</a:t>
            </a:r>
          </a:p>
          <a:p>
            <a:pPr algn="ctr"/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700050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7" name="Диаграмма 56">
            <a:extLst>
              <a:ext uri="{FF2B5EF4-FFF2-40B4-BE49-F238E27FC236}">
                <a16:creationId xmlns:a16="http://schemas.microsoft.com/office/drawing/2014/main" id="{02F9F86D-B39E-4E21-B715-CC0C76B4CA9D}"/>
              </a:ext>
            </a:extLst>
          </p:cNvPr>
          <p:cNvGraphicFramePr/>
          <p:nvPr/>
        </p:nvGraphicFramePr>
        <p:xfrm>
          <a:off x="3170395" y="5753834"/>
          <a:ext cx="965142" cy="91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8" name="Shape 190">
            <a:extLst>
              <a:ext uri="{FF2B5EF4-FFF2-40B4-BE49-F238E27FC236}">
                <a16:creationId xmlns:a16="http://schemas.microsoft.com/office/drawing/2014/main" id="{8D21C92F-F1E3-4507-94A2-8DBE77AF5E28}"/>
              </a:ext>
            </a:extLst>
          </p:cNvPr>
          <p:cNvSpPr/>
          <p:nvPr/>
        </p:nvSpPr>
        <p:spPr>
          <a:xfrm>
            <a:off x="6914241" y="6332514"/>
            <a:ext cx="167078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Грант</a:t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500000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Shape 190">
            <a:extLst>
              <a:ext uri="{FF2B5EF4-FFF2-40B4-BE49-F238E27FC236}">
                <a16:creationId xmlns:a16="http://schemas.microsoft.com/office/drawing/2014/main" id="{4A5BE4FA-C0B3-4902-ABA7-E52E65B7AF81}"/>
              </a:ext>
            </a:extLst>
          </p:cNvPr>
          <p:cNvSpPr/>
          <p:nvPr/>
        </p:nvSpPr>
        <p:spPr>
          <a:xfrm>
            <a:off x="6627993" y="5493084"/>
            <a:ext cx="2263109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Взнос в уставной капитал</a:t>
            </a:r>
            <a:b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200050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" name="Прямая со стрелкой 59">
            <a:extLst>
              <a:ext uri="{FF2B5EF4-FFF2-40B4-BE49-F238E27FC236}">
                <a16:creationId xmlns:a16="http://schemas.microsoft.com/office/drawing/2014/main" id="{E39A1788-BA9D-4D40-993B-13C51C9BA8BB}"/>
              </a:ext>
            </a:extLst>
          </p:cNvPr>
          <p:cNvCxnSpPr/>
          <p:nvPr/>
        </p:nvCxnSpPr>
        <p:spPr>
          <a:xfrm flipV="1">
            <a:off x="5855019" y="5671603"/>
            <a:ext cx="840114" cy="487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>
            <a:extLst>
              <a:ext uri="{FF2B5EF4-FFF2-40B4-BE49-F238E27FC236}">
                <a16:creationId xmlns:a16="http://schemas.microsoft.com/office/drawing/2014/main" id="{1DC5E226-7E34-4E10-BCBA-3DC3406AB8D0}"/>
              </a:ext>
            </a:extLst>
          </p:cNvPr>
          <p:cNvCxnSpPr/>
          <p:nvPr/>
        </p:nvCxnSpPr>
        <p:spPr>
          <a:xfrm>
            <a:off x="5855019" y="6159261"/>
            <a:ext cx="840114" cy="4173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514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485874"/>
            <a:ext cx="2946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Актуальность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8941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03070" y="67356"/>
            <a:ext cx="6236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«</a:t>
            </a:r>
            <a:r>
              <a:rPr lang="ru-RU" sz="20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Отечественное IDE «</a:t>
            </a:r>
            <a:r>
              <a:rPr lang="ru-RU" sz="20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Katja</a:t>
            </a:r>
            <a:r>
              <a:rPr lang="ru-RU" sz="20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» для разработки под </a:t>
            </a:r>
            <a:r>
              <a:rPr lang="ru-RU" sz="20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Java</a:t>
            </a:r>
            <a:r>
              <a:rPr lang="ru-RU" sz="2000" dirty="0"/>
              <a:t>»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0395" y="1063022"/>
            <a:ext cx="8485576" cy="5555491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20B3AC-A007-4A17-B8F2-FCA748965A67}"/>
              </a:ext>
            </a:extLst>
          </p:cNvPr>
          <p:cNvSpPr txBox="1"/>
          <p:nvPr/>
        </p:nvSpPr>
        <p:spPr>
          <a:xfrm>
            <a:off x="1066582" y="1363316"/>
            <a:ext cx="777283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/>
          </a:p>
          <a:p>
            <a:r>
              <a:rPr lang="ru-RU" sz="1400" dirty="0"/>
              <a:t>    </a:t>
            </a:r>
            <a:r>
              <a:rPr lang="ru-RU" sz="1400" dirty="0" err="1"/>
              <a:t>Java</a:t>
            </a:r>
            <a:r>
              <a:rPr lang="ru-RU" sz="1400" dirty="0"/>
              <a:t> остается одним из самых популярных языков программирования в мире, и существует множество проектов и компаний, использующих </a:t>
            </a:r>
            <a:r>
              <a:rPr lang="ru-RU" sz="1400" dirty="0" err="1"/>
              <a:t>Java</a:t>
            </a:r>
            <a:r>
              <a:rPr lang="ru-RU" sz="1400" dirty="0"/>
              <a:t> для разработки приложений.</a:t>
            </a:r>
          </a:p>
          <a:p>
            <a:r>
              <a:rPr lang="ru-RU" sz="1400" dirty="0"/>
              <a:t>    В наше время, в российском образовании появилась тенденция взращивания и развития </a:t>
            </a:r>
            <a:r>
              <a:rPr lang="en-US" sz="1400" dirty="0"/>
              <a:t>IT-</a:t>
            </a:r>
            <a:r>
              <a:rPr lang="ru-RU" sz="1400" dirty="0"/>
              <a:t>специалистов, но на рынке отсутствует универсальный образовательный инструмент, который позволит упростить момент обучения начиная от тестировщиков, заканчиваю </a:t>
            </a:r>
            <a:r>
              <a:rPr lang="en-US" sz="1400" dirty="0"/>
              <a:t>full-stack </a:t>
            </a:r>
            <a:r>
              <a:rPr lang="ru-RU" sz="1400" dirty="0"/>
              <a:t>разработчиками. </a:t>
            </a:r>
          </a:p>
          <a:p>
            <a:r>
              <a:rPr lang="ru-RU" sz="1400" dirty="0"/>
              <a:t>    Существует множество образовательных платформ, такие как </a:t>
            </a:r>
            <a:r>
              <a:rPr lang="en-US" sz="1400" dirty="0" err="1"/>
              <a:t>Stepik</a:t>
            </a:r>
            <a:r>
              <a:rPr lang="ru-RU" sz="1400" dirty="0"/>
              <a:t>, внутренние образовательные платформы университетов, но в них отсутствует функционал полноценных средства разработки и в большинстве случаев, что там есть, это банальные авто-тесты.</a:t>
            </a:r>
            <a:br>
              <a:rPr lang="en-US" sz="1400" dirty="0"/>
            </a:br>
            <a:r>
              <a:rPr lang="ru-RU" sz="1400" dirty="0"/>
              <a:t>    Отечественная образовательная платформа с IDE будет учитывать эти особенности и предоставлять соответствующие инструменты и ресурсы.</a:t>
            </a:r>
          </a:p>
          <a:p>
            <a:r>
              <a:rPr lang="ru-RU" sz="1400" dirty="0"/>
              <a:t>    Русскоязычные разработчики будут иметь интерес к IDE с русскоязычным интерфейсом, документацией и поддержкой, а преподаватели и учащиеся будут иметь удобный инструментарий для отслеживания и развития своего прогресса.</a:t>
            </a:r>
          </a:p>
          <a:p>
            <a:r>
              <a:rPr lang="ru-RU" sz="1400" dirty="0"/>
              <a:t>    В данный момент в  РФ доступ к аналогам ограничен, в следствии чего наш проект их заменит.</a:t>
            </a:r>
          </a:p>
          <a:p>
            <a:r>
              <a:rPr lang="ru-RU" sz="1400" dirty="0"/>
              <a:t>    Конфиденциальная информация будет хранится в российских дата-центрах.</a:t>
            </a:r>
          </a:p>
        </p:txBody>
      </p:sp>
      <p:pic>
        <p:nvPicPr>
          <p:cNvPr id="9" name="Picture 113" descr="C:\Users\pankratov.in\YandexDisk\!NTI\DOCS\ProjectPresentation\icons\PNG\256\512.png"/>
          <p:cNvPicPr>
            <a:picLocks noChangeAspect="1" noChangeArrowheads="1"/>
          </p:cNvPicPr>
          <p:nvPr/>
        </p:nvPicPr>
        <p:blipFill>
          <a:blip r:embed="rId2" cstate="print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661" y="86089"/>
            <a:ext cx="792672" cy="79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00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8370" y="936661"/>
            <a:ext cx="1782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Проблема</a:t>
            </a:r>
            <a:endParaRPr lang="ru-RU" sz="2000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61820" y="14783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47520" y="346765"/>
            <a:ext cx="7508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«</a:t>
            </a:r>
            <a:r>
              <a:rPr lang="ru-RU" sz="24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Отечественное IDE «</a:t>
            </a:r>
            <a:r>
              <a:rPr lang="ru-RU" sz="24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Katja</a:t>
            </a:r>
            <a:r>
              <a:rPr lang="ru-RU" sz="24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» для разработки под </a:t>
            </a:r>
            <a:r>
              <a:rPr lang="ru-RU" sz="24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Java</a:t>
            </a:r>
            <a:r>
              <a:rPr lang="ru-RU" sz="2400" dirty="0"/>
              <a:t>»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81946" y="1638299"/>
            <a:ext cx="9098603" cy="479835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anchor="ctr"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/>
              <a:t>Отсутствие всероссийской образовательной платформы для:</a:t>
            </a:r>
          </a:p>
          <a:p>
            <a:r>
              <a:rPr lang="ru-RU" sz="1800" dirty="0"/>
              <a:t>- Создания курсов для обучения или повышения квалификации IT-специалистов.</a:t>
            </a:r>
          </a:p>
          <a:p>
            <a:r>
              <a:rPr lang="ru-RU" sz="1800" dirty="0"/>
              <a:t>- Проведения онлайн-соревнований по программированию(спортивное и промышленное)</a:t>
            </a:r>
          </a:p>
          <a:p>
            <a:r>
              <a:rPr lang="ru-RU" sz="1800" dirty="0"/>
              <a:t>- Возможности проверки и загрузки работ сразу в систему контроля версий.</a:t>
            </a:r>
          </a:p>
          <a:p>
            <a:r>
              <a:rPr lang="ru-RU" sz="1800" dirty="0"/>
              <a:t>- Мгновенного исполнения программного кода, благодаря встроенной IDE.</a:t>
            </a:r>
          </a:p>
          <a:p>
            <a:r>
              <a:rPr lang="ru-RU" sz="1800" dirty="0"/>
              <a:t>- Русификатора для всех IDE.</a:t>
            </a: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0090" y="428849"/>
            <a:ext cx="3948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236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«</a:t>
            </a:r>
            <a:r>
              <a:rPr lang="ru-RU" sz="20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Отечественное IDE «</a:t>
            </a:r>
            <a:r>
              <a:rPr lang="ru-RU" sz="20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Katja</a:t>
            </a:r>
            <a:r>
              <a:rPr lang="ru-RU" sz="20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» для разработки под </a:t>
            </a:r>
            <a:r>
              <a:rPr lang="ru-RU" sz="20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Java</a:t>
            </a:r>
            <a:r>
              <a:rPr lang="ru-RU" sz="2000" dirty="0"/>
              <a:t>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30796" y="825139"/>
            <a:ext cx="155568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Описание продукта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864243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882" y="826672"/>
            <a:ext cx="156857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976327" y="1165892"/>
            <a:ext cx="4764832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0017" y="1165891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spc="-44" dirty="0">
                <a:solidFill>
                  <a:schemeClr val="tx1"/>
                </a:solidFill>
                <a:latin typeface="Lato Black"/>
                <a:cs typeface="Lato Black"/>
              </a:rPr>
              <a:t>Отечественное IDE «</a:t>
            </a:r>
            <a:r>
              <a:rPr lang="ru-RU" sz="2000" spc="-44" dirty="0" err="1">
                <a:solidFill>
                  <a:schemeClr val="tx1"/>
                </a:solidFill>
                <a:latin typeface="Lato Black"/>
                <a:cs typeface="Lato Black"/>
              </a:rPr>
              <a:t>Katja</a:t>
            </a:r>
            <a:r>
              <a:rPr lang="ru-RU" sz="2000" spc="-44" dirty="0">
                <a:solidFill>
                  <a:schemeClr val="tx1"/>
                </a:solidFill>
                <a:latin typeface="Lato Black"/>
                <a:cs typeface="Lato Black"/>
              </a:rPr>
              <a:t>» для разработки под </a:t>
            </a:r>
            <a:r>
              <a:rPr lang="ru-RU" sz="2000" spc="-44" dirty="0" err="1">
                <a:solidFill>
                  <a:schemeClr val="tx1"/>
                </a:solidFill>
                <a:latin typeface="Lato Black"/>
                <a:cs typeface="Lato Black"/>
              </a:rPr>
              <a:t>Java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b="1" dirty="0">
                <a:solidFill>
                  <a:schemeClr val="tx1"/>
                </a:solidFill>
              </a:rPr>
              <a:t>Преимущества</a:t>
            </a:r>
            <a:r>
              <a:rPr lang="en-US" sz="2000" b="1" dirty="0">
                <a:solidFill>
                  <a:schemeClr val="tx1"/>
                </a:solidFill>
              </a:rPr>
              <a:t>:</a:t>
            </a:r>
          </a:p>
          <a:p>
            <a:r>
              <a:rPr lang="ru-RU" dirty="0">
                <a:solidFill>
                  <a:schemeClr val="tx1"/>
                </a:solidFill>
              </a:rPr>
              <a:t>- Создание курсов для обучения или повышения квалификации IT-специалистов.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- Проведение онлайн-соревнований по программированию(спортивное и промышленное)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- Возможность проверки и загрузки работ сразу в систему контроля версий.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- Мгновенное исполнение программного кода, благодаря встроенной IDE.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- Русификация IDE.</a:t>
            </a:r>
            <a:endParaRPr lang="ru-RU" sz="2000" dirty="0">
              <a:solidFill>
                <a:schemeClr val="tx1"/>
              </a:solidFill>
            </a:endParaRPr>
          </a:p>
          <a:p>
            <a:endParaRPr lang="ru-RU" sz="1286" dirty="0">
              <a:solidFill>
                <a:schemeClr val="tx1"/>
              </a:solidFill>
            </a:endParaRPr>
          </a:p>
          <a:p>
            <a:endParaRPr lang="ru-RU" sz="1286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53683" y="1165891"/>
            <a:ext cx="468152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1. </a:t>
            </a:r>
            <a:r>
              <a:rPr lang="ru-RU" sz="1600" dirty="0" err="1"/>
              <a:t>Java</a:t>
            </a:r>
            <a:r>
              <a:rPr lang="ru-RU" sz="1600" dirty="0"/>
              <a:t> - это универсальный, объектно-ориентированный язык программирования, широко используемый для создания разнообразных приложений, от мобильных приложений до корпоративных систем.</a:t>
            </a:r>
          </a:p>
          <a:p>
            <a:r>
              <a:rPr lang="ru-RU" sz="1600" dirty="0"/>
              <a:t>2. </a:t>
            </a:r>
            <a:r>
              <a:rPr lang="ru-RU" sz="1600" dirty="0" err="1"/>
              <a:t>JavaFX</a:t>
            </a:r>
            <a:r>
              <a:rPr lang="ru-RU" sz="1600" dirty="0"/>
              <a:t> - это библиотека для создания графических интерфейсов пользовательских приложений на </a:t>
            </a:r>
            <a:r>
              <a:rPr lang="ru-RU" sz="1600" dirty="0" err="1"/>
              <a:t>Java</a:t>
            </a:r>
            <a:r>
              <a:rPr lang="ru-RU" sz="1600" dirty="0"/>
              <a:t>. </a:t>
            </a:r>
          </a:p>
          <a:p>
            <a:r>
              <a:rPr lang="ru-RU" sz="1600" dirty="0"/>
              <a:t>3. </a:t>
            </a:r>
            <a:r>
              <a:rPr lang="ru-RU" sz="1600" dirty="0" err="1"/>
              <a:t>Spring</a:t>
            </a:r>
            <a:r>
              <a:rPr lang="ru-RU" sz="1600" dirty="0"/>
              <a:t> - фреймворк для разработки </a:t>
            </a:r>
            <a:r>
              <a:rPr lang="ru-RU" sz="1600" dirty="0" err="1"/>
              <a:t>Java</a:t>
            </a:r>
            <a:r>
              <a:rPr lang="ru-RU" sz="1600" dirty="0"/>
              <a:t>-приложений, обеспечивающий управление компонентами, аспектами и инфраструктурой приложения. </a:t>
            </a:r>
          </a:p>
          <a:p>
            <a:r>
              <a:rPr lang="ru-RU" sz="1600" dirty="0"/>
              <a:t>4. Интеграция с EJUDGE предоставляет возможность взаимодействия </a:t>
            </a:r>
            <a:r>
              <a:rPr lang="ru-RU" sz="1600" dirty="0" err="1"/>
              <a:t>Java</a:t>
            </a:r>
            <a:r>
              <a:rPr lang="ru-RU" sz="1600" dirty="0"/>
              <a:t>-приложений с платформой EJUDGE, используемой для автоматизации проверки задач и соревнований по программированию.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1870" y="368660"/>
            <a:ext cx="2198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61820" y="95126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7508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«</a:t>
            </a:r>
            <a:r>
              <a:rPr lang="ru-RU" sz="24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Отечественное IDE «</a:t>
            </a:r>
            <a:r>
              <a:rPr lang="ru-RU" sz="24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Katja</a:t>
            </a:r>
            <a:r>
              <a:rPr lang="ru-RU" sz="24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» для разработки под </a:t>
            </a:r>
            <a:r>
              <a:rPr lang="ru-RU" sz="24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Java</a:t>
            </a:r>
            <a:r>
              <a:rPr lang="ru-RU" sz="2400" dirty="0"/>
              <a:t>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6750" y="1301318"/>
            <a:ext cx="87566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Целевые рынки</a:t>
            </a:r>
          </a:p>
          <a:p>
            <a:r>
              <a:rPr lang="ru-RU" sz="2000" dirty="0"/>
              <a:t>Целевыми рынками являются организации, оказывающие образовательные услуги и </a:t>
            </a:r>
            <a:r>
              <a:rPr lang="en-US" sz="2000" dirty="0"/>
              <a:t>IT</a:t>
            </a:r>
            <a:r>
              <a:rPr lang="ru-RU" sz="2000" dirty="0"/>
              <a:t>-компании специализирующиеся на разработке ПО.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70109202"/>
              </p:ext>
            </p:extLst>
          </p:nvPr>
        </p:nvGraphicFramePr>
        <p:xfrm>
          <a:off x="2191657" y="3508310"/>
          <a:ext cx="5366139" cy="3235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520" y="390589"/>
            <a:ext cx="1885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Бизнес-модель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820" y="-17097"/>
            <a:ext cx="6236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«</a:t>
            </a:r>
            <a:r>
              <a:rPr lang="ru-RU" sz="20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Отечественное IDE «</a:t>
            </a:r>
            <a:r>
              <a:rPr lang="ru-RU" sz="20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Katja</a:t>
            </a:r>
            <a:r>
              <a:rPr lang="ru-RU" sz="20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» для разработки под </a:t>
            </a:r>
            <a:r>
              <a:rPr lang="ru-RU" sz="20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Java</a:t>
            </a:r>
            <a:r>
              <a:rPr lang="ru-RU" sz="2000" dirty="0"/>
              <a:t>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1820" y="874028"/>
            <a:ext cx="8924230" cy="5307230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dirty="0">
                <a:solidFill>
                  <a:schemeClr val="tx1"/>
                </a:solidFill>
              </a:rPr>
              <a:t>Денежные средства будем получать за счёт продажи готового продукта предприятиям.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endParaRPr lang="ru-RU" sz="1400" dirty="0">
              <a:solidFill>
                <a:schemeClr val="tx1"/>
              </a:solidFill>
            </a:endParaRPr>
          </a:p>
          <a:p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8868936"/>
              </p:ext>
            </p:extLst>
          </p:nvPr>
        </p:nvGraphicFramePr>
        <p:xfrm>
          <a:off x="361820" y="1532238"/>
          <a:ext cx="8866321" cy="47631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Document" r:id="rId3" imgW="9250603" imgH="4966233" progId="Word.Document.12">
                  <p:embed/>
                </p:oleObj>
              </mc:Choice>
              <mc:Fallback>
                <p:oleObj name="Document" r:id="rId3" imgW="9250603" imgH="496623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1820" y="1532238"/>
                        <a:ext cx="8866321" cy="47631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1703" y="270354"/>
            <a:ext cx="2517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+mj-lt"/>
              </a:rPr>
              <a:t>Финансовые показатели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9466" y="72055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71703" y="1284276"/>
            <a:ext cx="5117532" cy="498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Сильные стороны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Локализация и адаптация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Интуитивный интерфейс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образовательных материалов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Совместная разработка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различных языков программирования: </a:t>
            </a:r>
          </a:p>
          <a:p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Слабые стороны: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Ограниченная популярность</a:t>
            </a:r>
          </a:p>
          <a:p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Возможности: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образовательными учреждениями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онлайн-курсов и платформ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и совершенствование функционала 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преподавателей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образовательных мероприятиях</a:t>
            </a:r>
          </a:p>
          <a:p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Угрозы: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Конкуренция с мировыми IDE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ограничения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проблемы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39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1703" y="1203145"/>
            <a:ext cx="5441957" cy="5582914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6"/>
          </a:p>
        </p:txBody>
      </p:sp>
      <p:sp>
        <p:nvSpPr>
          <p:cNvPr id="9" name="Rounded Rectangle 2099">
            <a:extLst>
              <a:ext uri="{FF2B5EF4-FFF2-40B4-BE49-F238E27FC236}">
                <a16:creationId xmlns:a16="http://schemas.microsoft.com/office/drawing/2014/main" id="{CBAD59B7-ABAE-4361-AF42-B2DA53591B00}"/>
              </a:ext>
            </a:extLst>
          </p:cNvPr>
          <p:cNvSpPr/>
          <p:nvPr/>
        </p:nvSpPr>
        <p:spPr>
          <a:xfrm>
            <a:off x="6188331" y="1284276"/>
            <a:ext cx="3682273" cy="1196650"/>
          </a:xfrm>
          <a:prstGeom prst="roundRect">
            <a:avLst>
              <a:gd name="adj" fmla="val 3557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11" tIns="32655" rIns="65311" bIns="32655" anchor="ctr">
            <a:spAutoFit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лицензии: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 тыс. руб. в год</a:t>
            </a:r>
          </a:p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Планируемый к получению процент от продаж: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95%</a:t>
            </a:r>
            <a:endParaRPr lang="ru-RU" sz="1000" spc="7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764012"/>
              </p:ext>
            </p:extLst>
          </p:nvPr>
        </p:nvGraphicFramePr>
        <p:xfrm>
          <a:off x="6188331" y="2747966"/>
          <a:ext cx="3682273" cy="20717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8793">
                  <a:extLst>
                    <a:ext uri="{9D8B030D-6E8A-4147-A177-3AD203B41FA5}">
                      <a16:colId xmlns:a16="http://schemas.microsoft.com/office/drawing/2014/main" val="2142173423"/>
                    </a:ext>
                  </a:extLst>
                </a:gridCol>
                <a:gridCol w="474659">
                  <a:extLst>
                    <a:ext uri="{9D8B030D-6E8A-4147-A177-3AD203B41FA5}">
                      <a16:colId xmlns:a16="http://schemas.microsoft.com/office/drawing/2014/main" val="3856270836"/>
                    </a:ext>
                  </a:extLst>
                </a:gridCol>
                <a:gridCol w="461785">
                  <a:extLst>
                    <a:ext uri="{9D8B030D-6E8A-4147-A177-3AD203B41FA5}">
                      <a16:colId xmlns:a16="http://schemas.microsoft.com/office/drawing/2014/main" val="4049521929"/>
                    </a:ext>
                  </a:extLst>
                </a:gridCol>
                <a:gridCol w="604755">
                  <a:extLst>
                    <a:ext uri="{9D8B030D-6E8A-4147-A177-3AD203B41FA5}">
                      <a16:colId xmlns:a16="http://schemas.microsoft.com/office/drawing/2014/main" val="3896482144"/>
                    </a:ext>
                  </a:extLst>
                </a:gridCol>
                <a:gridCol w="722281">
                  <a:extLst>
                    <a:ext uri="{9D8B030D-6E8A-4147-A177-3AD203B41FA5}">
                      <a16:colId xmlns:a16="http://schemas.microsoft.com/office/drawing/2014/main" val="2848319016"/>
                    </a:ext>
                  </a:extLst>
                </a:gridCol>
              </a:tblGrid>
              <a:tr h="2029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Показатели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5994483"/>
                  </a:ext>
                </a:extLst>
              </a:tr>
              <a:tr h="4164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Инвестиции, 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490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3899376"/>
                  </a:ext>
                </a:extLst>
              </a:tr>
              <a:tr h="2029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Объём(шт.)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9041873"/>
                  </a:ext>
                </a:extLst>
              </a:tr>
              <a:tr h="4164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Денежный поток, </a:t>
                      </a:r>
                      <a:r>
                        <a:rPr lang="ru-RU" sz="1200" dirty="0" err="1">
                          <a:effectLst/>
                        </a:rPr>
                        <a:t>тыс.руб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1435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4200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7000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1448972"/>
                  </a:ext>
                </a:extLst>
              </a:tr>
              <a:tr h="6300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дисконт. денежный поток, тыс.руб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1224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3233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4391.63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214175"/>
                  </a:ext>
                </a:extLst>
              </a:tr>
              <a:tr h="2029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PI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7023461"/>
                  </a:ext>
                </a:extLst>
              </a:tr>
            </a:tbl>
          </a:graphicData>
        </a:graphic>
      </p:graphicFrame>
      <p:sp>
        <p:nvSpPr>
          <p:cNvPr id="14" name="AutoShape 8" descr="https://st2.depositphotos.com/7523024/44345/v/1600/depositphotos_443459264-stock-illustration-money-concept-icon-design-vecto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12" descr="https://st2.depositphotos.com/7523024/44345/v/1600/depositphotos_443459264-stock-illustration-money-concept-icon-design-vector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530" y="4819676"/>
            <a:ext cx="1997873" cy="196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9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382591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2591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084988"/>
              </p:ext>
            </p:extLst>
          </p:nvPr>
        </p:nvGraphicFramePr>
        <p:xfrm>
          <a:off x="178045" y="783770"/>
          <a:ext cx="2406703" cy="1524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7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9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УЧАСТНИКИ</a:t>
                      </a: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665">
                <a:tc>
                  <a:txBody>
                    <a:bodyPr/>
                    <a:lstStyle/>
                    <a:p>
                      <a:pPr algn="l"/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Руководитель</a:t>
                      </a:r>
                      <a:r>
                        <a:rPr lang="ru-RU" sz="700" baseline="0" dirty="0">
                          <a:solidFill>
                            <a:schemeClr val="tx1"/>
                          </a:solidFill>
                        </a:rPr>
                        <a:t> проекта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36000" marT="21600" marB="252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Шереметьев Дмитрий, РГРТУ</a:t>
                      </a:r>
                    </a:p>
                  </a:txBody>
                  <a:tcPr marL="36000" marR="36000" marT="21600" marB="252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665">
                <a:tc>
                  <a:txBody>
                    <a:bodyPr/>
                    <a:lstStyle/>
                    <a:p>
                      <a:pPr algn="l"/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Получатель поддержки</a:t>
                      </a:r>
                    </a:p>
                  </a:txBody>
                  <a:tcPr marL="0" marR="36000" marT="21600" marB="252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РГРТУ</a:t>
                      </a:r>
                    </a:p>
                  </a:txBody>
                  <a:tcPr marL="36000" marR="36000" marT="21600" marB="252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077">
                <a:tc>
                  <a:txBody>
                    <a:bodyPr/>
                    <a:lstStyle/>
                    <a:p>
                      <a:pPr algn="l"/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Соисполнитель 1</a:t>
                      </a:r>
                    </a:p>
                  </a:txBody>
                  <a:tcPr marL="0" marR="36000" marT="21600" marB="252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 err="1">
                          <a:solidFill>
                            <a:schemeClr val="tx1"/>
                          </a:solidFill>
                        </a:rPr>
                        <a:t>Двойнин</a:t>
                      </a:r>
                      <a:r>
                        <a:rPr lang="ru-RU" sz="700" baseline="0" dirty="0">
                          <a:solidFill>
                            <a:schemeClr val="tx1"/>
                          </a:solidFill>
                        </a:rPr>
                        <a:t> Александр Александрович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21600" marB="252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490">
                <a:tc>
                  <a:txBody>
                    <a:bodyPr/>
                    <a:lstStyle/>
                    <a:p>
                      <a:pPr algn="l"/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Соисполнитель 2</a:t>
                      </a:r>
                    </a:p>
                  </a:txBody>
                  <a:tcPr marL="0" marR="36000" marT="21600" marB="252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 err="1">
                          <a:solidFill>
                            <a:schemeClr val="tx1"/>
                          </a:solidFill>
                        </a:rPr>
                        <a:t>Даруда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 Дмитрий Викторович</a:t>
                      </a:r>
                    </a:p>
                  </a:txBody>
                  <a:tcPr marL="36000" marR="36000" marT="21600" marB="252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41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36000" marT="21600" marB="252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21600" marB="252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905680"/>
                  </a:ext>
                </a:extLst>
              </a:tr>
              <a:tr h="17241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36000" marT="21600" marB="252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21600" marB="252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590502"/>
                  </a:ext>
                </a:extLst>
              </a:tr>
              <a:tr h="13549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36000" marT="21600" marB="252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21600" marB="252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042599"/>
                  </a:ext>
                </a:extLst>
              </a:tr>
            </a:tbl>
          </a:graphicData>
        </a:graphic>
      </p:graphicFrame>
      <p:graphicFrame>
        <p:nvGraphicFramePr>
          <p:cNvPr id="66" name="Таблица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96008"/>
              </p:ext>
            </p:extLst>
          </p:nvPr>
        </p:nvGraphicFramePr>
        <p:xfrm>
          <a:off x="2649742" y="783770"/>
          <a:ext cx="2239953" cy="1570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2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6094">
                <a:tc gridSpan="2"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БЮДЖЕТ ( тыс.</a:t>
                      </a:r>
                      <a:r>
                        <a:rPr lang="ru-RU" sz="9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руб. с учетом</a:t>
                      </a:r>
                      <a:r>
                        <a:rPr lang="ru-RU" sz="900" baseline="0" dirty="0">
                          <a:solidFill>
                            <a:schemeClr val="bg1"/>
                          </a:solidFill>
                        </a:rPr>
                        <a:t> налогов</a:t>
                      </a:r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339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Форма</a:t>
                      </a:r>
                      <a:r>
                        <a:rPr lang="ru-RU" sz="700" baseline="0" dirty="0">
                          <a:solidFill>
                            <a:schemeClr val="tx1"/>
                          </a:solidFill>
                        </a:rPr>
                        <a:t> поддержки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36000" marT="32400" marB="324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>
                          <a:solidFill>
                            <a:schemeClr val="tx1"/>
                          </a:solidFill>
                        </a:rPr>
                        <a:t>Финансовая</a:t>
                      </a:r>
                    </a:p>
                  </a:txBody>
                  <a:tcPr marL="36000" marR="36000" marT="32400" marB="324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339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Затраты всего</a:t>
                      </a:r>
                    </a:p>
                  </a:txBody>
                  <a:tcPr marL="0" marR="36000" marT="32400" marB="324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>
                          <a:solidFill>
                            <a:schemeClr val="tx1"/>
                          </a:solidFill>
                        </a:rPr>
                        <a:t>490 тысяч рублей</a:t>
                      </a:r>
                    </a:p>
                  </a:txBody>
                  <a:tcPr marL="36000" marR="36000" marT="32400" marB="324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339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Бюджетная поддержка</a:t>
                      </a:r>
                    </a:p>
                  </a:txBody>
                  <a:tcPr marL="0" marR="36000" marT="32400" marB="324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>
                          <a:solidFill>
                            <a:schemeClr val="tx1"/>
                          </a:solidFill>
                        </a:rPr>
                        <a:t>0 рублей</a:t>
                      </a:r>
                    </a:p>
                  </a:txBody>
                  <a:tcPr marL="36000" marR="36000" marT="32400" marB="324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2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Внебюджетная</a:t>
                      </a:r>
                      <a:r>
                        <a:rPr lang="ru-RU" sz="700" baseline="0" dirty="0">
                          <a:solidFill>
                            <a:schemeClr val="tx1"/>
                          </a:solidFill>
                        </a:rPr>
                        <a:t> поддержка/источники</a:t>
                      </a:r>
                    </a:p>
                  </a:txBody>
                  <a:tcPr marL="0" marR="36000" marT="32400" marB="324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>
                          <a:solidFill>
                            <a:schemeClr val="tx1"/>
                          </a:solidFill>
                        </a:rPr>
                        <a:t>490 тысяч рублей</a:t>
                      </a:r>
                    </a:p>
                  </a:txBody>
                  <a:tcPr marL="36000" marR="36000" marT="32400" marB="324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% бюджетной поддержки</a:t>
                      </a:r>
                    </a:p>
                  </a:txBody>
                  <a:tcPr marL="0" marR="36000" marT="32400" marB="324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36000" marR="36000" marT="32400" marB="324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3" name="Таблица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407096"/>
              </p:ext>
            </p:extLst>
          </p:nvPr>
        </p:nvGraphicFramePr>
        <p:xfrm>
          <a:off x="178045" y="2508246"/>
          <a:ext cx="4711651" cy="4093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1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93163">
                <a:tc>
                  <a:txBody>
                    <a:bodyPr/>
                    <a:lstStyle/>
                    <a:p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По итогам данного проекта будет разработана полностью русифицированная образовательная платформа с встроенной IDE с поддержкой сервисов и с нахождением дата-центров в RU-регионе.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Нашей целью является ранняя интеграция с отечественными сервисами, а также возможность совместить этапы разработки архитектуры и </a:t>
                      </a:r>
                      <a:r>
                        <a:rPr lang="ru-RU" sz="12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микросервисов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в одном приложении. Мы стремимся создать отечественное программное обеспечение, учитывающее важность безопасности и независимости от западных продуктов.</a:t>
                      </a:r>
                      <a:endParaRPr lang="en-US" sz="12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Также создание турнирной платформы для проведения различных соревнований по спортивному и промышленному программированию от разных турнирных операторов, коим могут выступать, как и государственные учреждения, так и образовательные.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9" name="Таблица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604292"/>
              </p:ext>
            </p:extLst>
          </p:nvPr>
        </p:nvGraphicFramePr>
        <p:xfrm>
          <a:off x="178045" y="2364735"/>
          <a:ext cx="4676531" cy="141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6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514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ЦЕЛЬ ПРОЕКТА И ОПИСАНИЕ ПРОДУКТА</a:t>
                      </a: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2" name="Таблица 101"/>
          <p:cNvGraphicFramePr>
            <a:graphicFrameLocks noGrp="1"/>
          </p:cNvGraphicFramePr>
          <p:nvPr/>
        </p:nvGraphicFramePr>
        <p:xfrm>
          <a:off x="5038054" y="877567"/>
          <a:ext cx="4486946" cy="141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6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514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ПЛАН РАБОТ</a:t>
                      </a: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3" name="Таблица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861566"/>
              </p:ext>
            </p:extLst>
          </p:nvPr>
        </p:nvGraphicFramePr>
        <p:xfrm>
          <a:off x="4954691" y="1045922"/>
          <a:ext cx="4951309" cy="2386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1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555">
                  <a:extLst>
                    <a:ext uri="{9D8B030D-6E8A-4147-A177-3AD203B41FA5}">
                      <a16:colId xmlns:a16="http://schemas.microsoft.com/office/drawing/2014/main" val="3545226126"/>
                    </a:ext>
                  </a:extLst>
                </a:gridCol>
                <a:gridCol w="844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1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1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48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9154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700" b="1" dirty="0">
                          <a:solidFill>
                            <a:schemeClr val="tx1"/>
                          </a:solidFill>
                          <a:latin typeface="+mn-lt"/>
                        </a:rPr>
                        <a:t>Этап</a:t>
                      </a:r>
                      <a:r>
                        <a:rPr lang="ru-RU" sz="7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ы / Основные мероприятия</a:t>
                      </a:r>
                      <a:endParaRPr lang="ru-RU" sz="7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7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700" b="1" dirty="0">
                          <a:solidFill>
                            <a:schemeClr val="tx1"/>
                          </a:solidFill>
                          <a:latin typeface="+mn-lt"/>
                        </a:rPr>
                        <a:t>Ответственный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700" b="1" dirty="0">
                          <a:solidFill>
                            <a:schemeClr val="tx1"/>
                          </a:solidFill>
                          <a:latin typeface="+mn-lt"/>
                        </a:rPr>
                        <a:t>Срок реализации</a:t>
                      </a:r>
                    </a:p>
                    <a:p>
                      <a:pPr algn="ctr"/>
                      <a:r>
                        <a:rPr lang="ru-RU" sz="700" b="1" dirty="0">
                          <a:solidFill>
                            <a:schemeClr val="tx1"/>
                          </a:solidFill>
                          <a:latin typeface="+mn-lt"/>
                        </a:rPr>
                        <a:t>План</a:t>
                      </a:r>
                    </a:p>
                    <a:p>
                      <a:pPr algn="ctr"/>
                      <a:endParaRPr lang="ru-RU" sz="7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700" b="1" dirty="0">
                          <a:solidFill>
                            <a:schemeClr val="tx1"/>
                          </a:solidFill>
                          <a:latin typeface="+mn-lt"/>
                        </a:rPr>
                        <a:t>Бюджет (тыс. руб. с учетом</a:t>
                      </a:r>
                      <a:r>
                        <a:rPr lang="ru-RU" sz="7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налогов</a:t>
                      </a:r>
                      <a:r>
                        <a:rPr lang="ru-RU" sz="700" b="1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3443" marR="53443" marT="50419" marB="504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112">
                <a:tc gridSpan="2" vMerge="1"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3443" marR="53443" marT="50419" marB="5041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3443" marR="53443" marT="50419" marB="504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dirty="0">
                          <a:solidFill>
                            <a:schemeClr val="tx1"/>
                          </a:solidFill>
                          <a:latin typeface="+mn-lt"/>
                        </a:rPr>
                        <a:t>Бюджетная </a:t>
                      </a:r>
                      <a:r>
                        <a:rPr lang="ru-RU" sz="7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поддержка</a:t>
                      </a:r>
                      <a:endParaRPr lang="ru-RU" sz="7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Внебюджет</a:t>
                      </a:r>
                      <a:r>
                        <a:rPr lang="ru-RU" sz="700" b="1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r>
                        <a:rPr lang="ru-RU" sz="7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700" b="1" dirty="0">
                          <a:solidFill>
                            <a:schemeClr val="tx1"/>
                          </a:solidFill>
                          <a:latin typeface="+mn-lt"/>
                        </a:rPr>
                        <a:t>поддержка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912">
                <a:tc gridSpan="6"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Этап</a:t>
                      </a:r>
                      <a:r>
                        <a:rPr lang="ru-RU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Разработка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концепции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Даруда Д.В.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Даруда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 Д.В.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2 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месяца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45000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Разработка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технического задания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Шереметьев Д.С.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Шереметьев Д.С.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3 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месяца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50000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567">
                <a:tc gridSpan="6"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Этап 2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Разработка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ПО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Шереметьев Д.С.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Гоков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 В.В.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8 месяца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150000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8577">
                <a:tc gridSpan="6"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Этап 3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marL="0" marR="0" lvl="0" indent="0" algn="l" defTabSz="839876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Создание опытного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образца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839876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Двойнин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 А.А.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Двойнин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 А.А.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2 месяца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200000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1514">
                <a:tc gridSpan="6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Этап 4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marL="0" marR="0" lvl="0" indent="0" algn="l" defTabSz="839876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Тестирование и отладка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839876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Двойнин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 А.А.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Шереметьев Д.С.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2 месяца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45000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5678">
                <a:tc gridSpan="6"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Завершение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Итоговый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отчет о результатах проекта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kumimoji="0" lang="ru-RU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Двойнин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 А.А.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Рыжков А.С.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1 месяц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Wingdings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cxnSp>
        <p:nvCxnSpPr>
          <p:cNvPr id="17" name="Прямая соединительная линия 16"/>
          <p:cNvCxnSpPr/>
          <p:nvPr/>
        </p:nvCxnSpPr>
        <p:spPr bwMode="auto">
          <a:xfrm>
            <a:off x="2619868" y="783770"/>
            <a:ext cx="0" cy="1524339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" name="Прямая соединительная линия 107"/>
          <p:cNvCxnSpPr/>
          <p:nvPr/>
        </p:nvCxnSpPr>
        <p:spPr bwMode="auto">
          <a:xfrm>
            <a:off x="4889696" y="877567"/>
            <a:ext cx="0" cy="572384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Номер слайда 4"/>
          <p:cNvSpPr txBox="1">
            <a:spLocks/>
          </p:cNvSpPr>
          <p:nvPr/>
        </p:nvSpPr>
        <p:spPr>
          <a:xfrm>
            <a:off x="7237646" y="6412493"/>
            <a:ext cx="2057400" cy="365125"/>
          </a:xfrm>
          <a:prstGeom prst="rect">
            <a:avLst/>
          </a:prstGeom>
        </p:spPr>
        <p:txBody>
          <a:bodyPr vert="horz" lIns="87273" tIns="43636" rIns="87273" bIns="43636" rtlCol="0" anchor="ctr"/>
          <a:lstStyle>
            <a:defPPr>
              <a:defRPr lang="ru-RU"/>
            </a:defPPr>
            <a:lvl1pPr marL="0" algn="r" defTabSz="914373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Chevin Pro Light" charset="0"/>
                <a:cs typeface="Chevin Pro Light" charset="0"/>
              </a:defRPr>
            </a:lvl1pPr>
            <a:lvl2pPr marL="45718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4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3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2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0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94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F660E9-E116-4F2D-91B7-27BAC0D3A970}" type="slidenum">
              <a:rPr lang="ru-RU" sz="857"/>
              <a:pPr/>
              <a:t>9</a:t>
            </a:fld>
            <a:endParaRPr lang="ru-RU" sz="857" dirty="0"/>
          </a:p>
        </p:txBody>
      </p:sp>
      <p:sp>
        <p:nvSpPr>
          <p:cNvPr id="18" name="TextBox 17"/>
          <p:cNvSpPr txBox="1"/>
          <p:nvPr/>
        </p:nvSpPr>
        <p:spPr>
          <a:xfrm>
            <a:off x="361820" y="-17097"/>
            <a:ext cx="43471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«</a:t>
            </a:r>
            <a:r>
              <a:rPr lang="ru-RU" sz="14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Отечественное IDE «</a:t>
            </a:r>
            <a:r>
              <a:rPr lang="ru-RU" sz="14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Katja</a:t>
            </a:r>
            <a:r>
              <a:rPr lang="ru-RU" sz="14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» для разработки под </a:t>
            </a:r>
            <a:r>
              <a:rPr lang="ru-RU" sz="1400" spc="-44" dirty="0" err="1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Java</a:t>
            </a:r>
            <a:r>
              <a:rPr lang="ru-RU" sz="1400" dirty="0"/>
              <a:t>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2520" y="207927"/>
            <a:ext cx="204581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Резюме (модель)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9256363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173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5F2574-6B2D-4151-B4E6-5F2B862C21E6}">
  <ds:schemaRefs>
    <ds:schemaRef ds:uri="http://www.w3.org/XML/1998/namespace"/>
    <ds:schemaRef ds:uri="http://schemas.microsoft.com/office/infopath/2007/PartnerControls"/>
    <ds:schemaRef ds:uri="69cc3dea-af89-41ea-b8da-7ab11462d30a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d8b453d6-be7a-4931-bedf-235701e60354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16330</TotalTime>
  <Words>1015</Words>
  <Application>Microsoft Office PowerPoint</Application>
  <PresentationFormat>Лист A4 (210x297 мм)</PresentationFormat>
  <Paragraphs>192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5" baseType="lpstr">
      <vt:lpstr>Arial</vt:lpstr>
      <vt:lpstr>Calibri</vt:lpstr>
      <vt:lpstr>Calibri Light</vt:lpstr>
      <vt:lpstr>Lato</vt:lpstr>
      <vt:lpstr>Lato Black</vt:lpstr>
      <vt:lpstr>Symbol</vt:lpstr>
      <vt:lpstr>Times New Roman</vt:lpstr>
      <vt:lpstr>Trebuchet MS</vt:lpstr>
      <vt:lpstr>Wingdings</vt:lpstr>
      <vt:lpstr>Wingdings 3</vt:lpstr>
      <vt:lpstr>1_Тема Office</vt:lpstr>
      <vt:lpstr>2_Тема Office</vt:lpstr>
      <vt:lpstr>Аспект</vt:lpstr>
      <vt:lpstr>Документ Microsoft Word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SystemX</cp:lastModifiedBy>
  <cp:revision>413</cp:revision>
  <cp:lastPrinted>2022-10-28T11:54:55Z</cp:lastPrinted>
  <dcterms:created xsi:type="dcterms:W3CDTF">2016-03-23T11:46:06Z</dcterms:created>
  <dcterms:modified xsi:type="dcterms:W3CDTF">2023-11-22T22:08:21Z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