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3" r:id="rId2"/>
    <p:sldId id="256" r:id="rId3"/>
    <p:sldId id="259" r:id="rId4"/>
    <p:sldId id="260" r:id="rId5"/>
    <p:sldId id="261" r:id="rId6"/>
    <p:sldId id="277" r:id="rId7"/>
    <p:sldId id="274" r:id="rId8"/>
    <p:sldId id="275" r:id="rId9"/>
    <p:sldId id="276" r:id="rId10"/>
    <p:sldId id="272" r:id="rId11"/>
    <p:sldId id="263" r:id="rId12"/>
    <p:sldId id="262" r:id="rId13"/>
    <p:sldId id="264" r:id="rId14"/>
    <p:sldId id="265" r:id="rId15"/>
    <p:sldId id="266" r:id="rId16"/>
    <p:sldId id="267" r:id="rId17"/>
    <p:sldId id="278" r:id="rId18"/>
    <p:sldId id="268" r:id="rId19"/>
    <p:sldId id="26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9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645F9A-EDAA-432F-9F31-40EE26D10557}" v="1099" dt="2023-05-28T14:49:33.627"/>
    <p1510:client id="{4D3C6CF4-307F-43C2-B482-E9D91F045E19}" v="740" dt="2023-05-11T14:09:35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660"/>
  </p:normalViewPr>
  <p:slideViewPr>
    <p:cSldViewPr snapToGrid="0">
      <p:cViewPr varScale="1">
        <p:scale>
          <a:sx n="81" d="100"/>
          <a:sy n="81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455EB-546E-4077-9889-0494E8CF0363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0F72A-A3F2-4E2B-A776-13BB82836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82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488B7-E474-4304-F10D-08631741B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A14494-15D0-2378-CD2A-643FCA318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10D6BF-646B-3F54-54D9-A5908B3A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3B85CF-06EF-F603-9AE5-848C4C28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558396-FFC9-DEC1-A39E-695C0F79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8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6A1A36-31E0-B978-A695-79D5B7025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3294E-1976-0C3E-3F4B-0436E0A21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2D4E82-0C6F-891E-D63C-B31BA809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65F022-93AB-9032-FF8F-177CFDBF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045C61-795C-4CD4-8ACA-241D76A45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729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6D8A4-4EDF-4124-CE4C-20241D3AC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B90BEE-0625-FAF5-2FA4-CD4D7A260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48B157-FB08-BFBE-F1A0-63394DF21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841DEC-6F60-526F-C41F-E5C5C978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C039D-2029-B7CA-26B7-2F57D68E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2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4AB03-E08A-A647-CAF7-68E6E6047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859682-7B32-9082-BF79-5879A4DB4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DE6EC5-9FDB-EFB3-F6B3-037BD4B61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2267B4-CFAB-18A0-2CE3-860713164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BF3977-3F91-D25A-8138-DF29F5F65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DEE8E7-5221-4E7F-05CD-77230B8F7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AC491-F663-5D7A-B1D1-372913C52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C087B8-A2B2-5235-45EB-BAB4C646C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277930-BAC0-8E8D-9852-DD128223B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D7639A-3AF0-8489-32DD-207BDF5C51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57AC50-F376-6354-FC20-850333200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B3C1B8F-A726-16D5-C8EC-26B211726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30CAA28-ED86-C82F-D267-EA7B339F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D9C60B-10F6-B03D-2082-9B10B2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51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7FE79-0DFF-F350-04EC-F85860BEA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402DB89-57B2-72DB-3315-A94D0AAF7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BD2408-432B-6910-62C2-01CF3E9C1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034586-28BE-4E05-32D3-3541F29A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80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00E3A64-C3D9-D5EA-C193-B313760DC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940A61-D4B8-C182-065C-7A574D23C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21BD11-5A9E-98C9-A7B1-D301A370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83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734EF-24A5-E7AE-7E53-A307EA2B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625B4E-8055-8466-1DF5-89D9E8CA4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2C603C-3AE0-B1A6-2604-098EF9F6A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ADFD11-3CE8-17B7-F577-32E7C6BC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D1250B-7415-D916-756E-E4205F9BF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537B44-504F-2D6E-AF88-67F7AEEB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348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BF253-C7F7-B74F-D66E-5868D0FFE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F45F80-2BBC-B8C0-CF13-2ED0FA34C6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029E58-9046-E9D7-AB5B-FE61FCCCE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770264-2F85-10E3-0B49-A80EC72D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04FEF6-A17E-A820-EDCB-446B1F0E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057FE0-1455-BBC9-4578-970BB530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49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5B2E5-A8AE-1CF5-3A92-17D7ECFF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D646D-990E-FC49-2563-F4E72DB8E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29BF80-55CD-EDD8-D0AB-24B3EF08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DF9CF1-EA3C-A130-10C2-842D9061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BB824D-C777-AA3F-1048-478492D0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43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2E2DFC-F8DB-2142-2F15-33EE79B45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404C93-DF66-48A0-22B4-DC93EEFEC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5EB8CF-44E9-9511-22B9-0D663DB0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99B23D-61C3-A427-F262-6536617D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7760FD-CDE4-C671-DFC3-F3486221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67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E6139-7A9F-C9B9-138A-8BB744DE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6E8282-227C-845D-0EEB-E17A8D5B9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C8DCC8-5EBD-943E-EEE1-F940C958B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60E87-F783-4BA6-8D9D-D2747A980ACF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0566D7-3F94-6B73-784D-0C22EB580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FA92A9-E9EC-47A1-89D9-C8CFAA15CF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8297-82EF-4504-8BA0-E67CB20E4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61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A51A97-30E3-9932-8F7C-FDD967E93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: один верхний угол скругленный, другой — усеченный 4">
            <a:extLst>
              <a:ext uri="{FF2B5EF4-FFF2-40B4-BE49-F238E27FC236}">
                <a16:creationId xmlns:a16="http://schemas.microsoft.com/office/drawing/2014/main" id="{5C1F0C28-7817-46D1-16B4-086739B95E6F}"/>
              </a:ext>
            </a:extLst>
          </p:cNvPr>
          <p:cNvSpPr/>
          <p:nvPr/>
        </p:nvSpPr>
        <p:spPr>
          <a:xfrm rot="10800000" flipH="1">
            <a:off x="499620" y="2611222"/>
            <a:ext cx="7145518" cy="3591613"/>
          </a:xfrm>
          <a:prstGeom prst="snipRound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F23D80D-C344-9D34-E2E0-AD588E01D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42" y="2485503"/>
            <a:ext cx="3828068" cy="386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925ECC-DE9F-D1CF-29A2-D2A295E82A8C}"/>
              </a:ext>
            </a:extLst>
          </p:cNvPr>
          <p:cNvSpPr txBox="1"/>
          <p:nvPr/>
        </p:nvSpPr>
        <p:spPr>
          <a:xfrm>
            <a:off x="2795045" y="1860787"/>
            <a:ext cx="2554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/>
              <a:t>Altai Trip</a:t>
            </a:r>
            <a:endParaRPr lang="ru-RU" sz="4400" i="1" dirty="0"/>
          </a:p>
        </p:txBody>
      </p:sp>
    </p:spTree>
    <p:extLst>
      <p:ext uri="{BB962C8B-B14F-4D97-AF65-F5344CB8AC3E}">
        <p14:creationId xmlns:p14="http://schemas.microsoft.com/office/powerpoint/2010/main" val="2470176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CA0FC-D232-A6D9-0DFF-D8487A9E80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F98DFC-953F-3504-ED64-8657368DA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F0EA39-B297-E6B2-8653-8E6EE0CCD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1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B9A5A2-4BDD-34B1-F584-169B97EDB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01F0D-62A9-10E9-07B6-0A685CC9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7935"/>
            <a:ext cx="12192000" cy="1133737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Команда проекта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9C626D-3C9D-9488-27B5-64A508B30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6" t="12037" r="6249" b="6615"/>
          <a:stretch/>
        </p:blipFill>
        <p:spPr bwMode="auto">
          <a:xfrm>
            <a:off x="6098750" y="1076047"/>
            <a:ext cx="3341157" cy="46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0E08B7-7B09-369A-6F74-D59E4472EF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8" t="20337" r="21541" b="26212"/>
          <a:stretch/>
        </p:blipFill>
        <p:spPr>
          <a:xfrm>
            <a:off x="2412269" y="1139556"/>
            <a:ext cx="3427372" cy="45825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E3FB9A-4974-B5BF-92CB-860A2623BE06}"/>
              </a:ext>
            </a:extLst>
          </p:cNvPr>
          <p:cNvSpPr txBox="1"/>
          <p:nvPr/>
        </p:nvSpPr>
        <p:spPr>
          <a:xfrm>
            <a:off x="9525000" y="1920430"/>
            <a:ext cx="2601467" cy="19236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700" dirty="0"/>
              <a:t>Алина Михеева</a:t>
            </a:r>
          </a:p>
          <a:p>
            <a:pPr algn="ctr"/>
            <a:endParaRPr lang="ru-RU" sz="1700" dirty="0"/>
          </a:p>
          <a:p>
            <a:pPr algn="ctr"/>
            <a:r>
              <a:rPr lang="ru-RU" sz="1700" dirty="0"/>
              <a:t>Экономист</a:t>
            </a:r>
          </a:p>
          <a:p>
            <a:pPr algn="ctr"/>
            <a:endParaRPr lang="ru-RU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коммуникабельна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умело выполняет расчёты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E9DD47-A410-3396-B9CC-E1E68097B0C8}"/>
              </a:ext>
            </a:extLst>
          </p:cNvPr>
          <p:cNvSpPr txBox="1"/>
          <p:nvPr/>
        </p:nvSpPr>
        <p:spPr>
          <a:xfrm>
            <a:off x="-4167" y="1761387"/>
            <a:ext cx="2477288" cy="30008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700" dirty="0"/>
              <a:t>Анастасия Щетинина</a:t>
            </a:r>
          </a:p>
          <a:p>
            <a:pPr algn="ctr"/>
            <a:endParaRPr lang="ru-RU" sz="1700" dirty="0"/>
          </a:p>
          <a:p>
            <a:pPr algn="ctr"/>
            <a:r>
              <a:rPr lang="ru-RU" sz="1700" dirty="0"/>
              <a:t>Лидер</a:t>
            </a:r>
          </a:p>
          <a:p>
            <a:pPr algn="ctr"/>
            <a:endParaRPr lang="ru-RU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креативно мыслит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быстро координирует общее движение 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98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EC28D1-503A-5012-99C8-43D894338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3C59AC-CA9F-3929-39B2-9DEBF4E71C3E}"/>
              </a:ext>
            </a:extLst>
          </p:cNvPr>
          <p:cNvSpPr txBox="1"/>
          <p:nvPr/>
        </p:nvSpPr>
        <p:spPr>
          <a:xfrm>
            <a:off x="38100" y="92687"/>
            <a:ext cx="12115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Проблема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3600" dirty="0"/>
              <a:t>Решение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0E9928-ADDC-FC2D-C080-7AD0757BD629}"/>
              </a:ext>
            </a:extLst>
          </p:cNvPr>
          <p:cNvSpPr txBox="1"/>
          <p:nvPr/>
        </p:nvSpPr>
        <p:spPr>
          <a:xfrm>
            <a:off x="323850" y="1062008"/>
            <a:ext cx="1148715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dirty="0"/>
              <a:t>В связи со сложившейся в мире ситуацией, большинство людей находятся в стрессовом состоянии, испытывают апатию и бессилие, что сильно влияет на их здоровье. Люди, увлекающиеся туризмом не могут путешествовать за границами нашей страны, а внутри ее просто не знаю куда поехать.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F5D5A-C23A-3179-7F53-8FCE56C792EB}"/>
              </a:ext>
            </a:extLst>
          </p:cNvPr>
          <p:cNvSpPr txBox="1"/>
          <p:nvPr/>
        </p:nvSpPr>
        <p:spPr>
          <a:xfrm>
            <a:off x="323850" y="4063005"/>
            <a:ext cx="11487150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200" dirty="0"/>
              <a:t>С помощью разработанных нашей командой туристического маршрутов, эту проблему можно решить. Туристические маршруты помогут людям отвлечься от повседневной суеты, снять напряжение и стресс, а так же положительно повлияют на всё здоровье в целом за счет выполнения медитаций направленных на гармонизацию всего энергополя 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3879028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1B7EF-CC69-77FD-3B19-7B557C787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AC770-9ECB-796A-6299-CD7BB702C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" y="146465"/>
            <a:ext cx="12158870" cy="6784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Цель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042B7-BB9D-8662-6457-369CCF431C1A}"/>
              </a:ext>
            </a:extLst>
          </p:cNvPr>
          <p:cNvSpPr txBox="1"/>
          <p:nvPr/>
        </p:nvSpPr>
        <p:spPr>
          <a:xfrm>
            <a:off x="329938" y="1717040"/>
            <a:ext cx="11638542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400" dirty="0"/>
              <a:t>До июня 2023 года разработать туристический маршрут по Алтаю, который будет состоять из 7-дневного маршрута, а каждый из 7 дней будет олицетворять каждую из 7 чакр человека. В каждый день тура будут проводится определенные практики и медитации, позволяющие заинтересованным туристам постичь новые грани своего тела, </a:t>
            </a:r>
            <a:r>
              <a:rPr lang="ru-RU" sz="2400" dirty="0" err="1"/>
              <a:t>энергополя</a:t>
            </a:r>
            <a:r>
              <a:rPr lang="ru-RU" sz="2400" dirty="0"/>
              <a:t> и </a:t>
            </a:r>
            <a:r>
              <a:rPr lang="ru-RU" sz="2400" dirty="0" err="1"/>
              <a:t>энергопотока</a:t>
            </a:r>
            <a:r>
              <a:rPr lang="ru-RU" sz="2400" dirty="0"/>
              <a:t>. Что в последствии приведет к гармонизации и улучшению состояния всех чакр, а соответственно и сфер жизни отдельно взятого человека.</a:t>
            </a:r>
            <a:endParaRPr lang="ru-RU" dirty="0"/>
          </a:p>
          <a:p>
            <a:r>
              <a:rPr lang="ru-RU" sz="2400" dirty="0"/>
              <a:t> Действия будут осуществлять за счет личных средств участников проекта и поощрений добровольных спонсоров</a:t>
            </a:r>
            <a:r>
              <a:rPr lang="ru-RU" dirty="0"/>
              <a:t>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102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A0AF0A64-C060-6FD6-E380-8C80E72A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3EC7F-E693-2C06-F0B1-A3869DECD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585" y="1850047"/>
            <a:ext cx="9870831" cy="3152410"/>
          </a:xfrm>
        </p:spPr>
        <p:txBody>
          <a:bodyPr>
            <a:noAutofit/>
          </a:bodyPr>
          <a:lstStyle/>
          <a:p>
            <a:endParaRPr lang="ru-RU" sz="2800" dirty="0"/>
          </a:p>
          <a:p>
            <a:r>
              <a:rPr lang="ru-RU" sz="2800" dirty="0">
                <a:ea typeface="+mj-lt"/>
                <a:cs typeface="+mj-lt"/>
              </a:rPr>
              <a:t>⁃ падение спроса на туристические путевки  </a:t>
            </a:r>
            <a:endParaRPr lang="ru-RU" sz="2800"/>
          </a:p>
          <a:p>
            <a:r>
              <a:rPr lang="ru-RU" sz="2800" dirty="0">
                <a:ea typeface="+mj-lt"/>
                <a:cs typeface="+mj-lt"/>
              </a:rPr>
              <a:t>⁃ рост затрат</a:t>
            </a:r>
            <a:endParaRPr lang="ru-RU" sz="2800"/>
          </a:p>
          <a:p>
            <a:r>
              <a:rPr lang="ru-RU" sz="2800" dirty="0">
                <a:ea typeface="+mj-lt"/>
                <a:cs typeface="+mj-lt"/>
              </a:rPr>
              <a:t>⁃ введение экономических ограничений в стране</a:t>
            </a:r>
            <a:endParaRPr lang="ru-RU" sz="2800"/>
          </a:p>
          <a:p>
            <a:r>
              <a:rPr lang="ru-RU" sz="2800" dirty="0">
                <a:ea typeface="+mj-lt"/>
                <a:cs typeface="+mj-lt"/>
              </a:rPr>
              <a:t>⁃ Трудности с набором профессиональных кадров</a:t>
            </a:r>
            <a:endParaRPr lang="ru-RU" sz="2800"/>
          </a:p>
          <a:p>
            <a:r>
              <a:rPr lang="ru-RU" sz="2800" dirty="0">
                <a:ea typeface="+mj-lt"/>
                <a:cs typeface="+mj-lt"/>
              </a:rPr>
              <a:t>⁃ Недостаточная проработка маршрута </a:t>
            </a:r>
            <a:endParaRPr lang="ru-RU" sz="2800"/>
          </a:p>
          <a:p>
            <a:r>
              <a:rPr lang="ru-RU" sz="2800" dirty="0">
                <a:ea typeface="+mj-lt"/>
                <a:cs typeface="+mj-lt"/>
              </a:rPr>
              <a:t>⁃ Появление альтернативы</a:t>
            </a:r>
            <a:endParaRPr lang="ru-RU" sz="2800"/>
          </a:p>
          <a:p>
            <a:r>
              <a:rPr lang="ru-RU" sz="2800" dirty="0">
                <a:ea typeface="+mj-lt"/>
                <a:cs typeface="+mj-lt"/>
              </a:rPr>
              <a:t>⁃ риски изменения экономического состояния самой отраслью</a:t>
            </a:r>
            <a:endParaRPr lang="ru-RU" sz="280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71E242-34EB-FBC1-156D-635F5EC02AA5}"/>
              </a:ext>
            </a:extLst>
          </p:cNvPr>
          <p:cNvSpPr txBox="1">
            <a:spLocks/>
          </p:cNvSpPr>
          <p:nvPr/>
        </p:nvSpPr>
        <p:spPr>
          <a:xfrm>
            <a:off x="33130" y="146465"/>
            <a:ext cx="12158870" cy="678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Риски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175098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1B34F7-418F-38A7-2E24-D0B90810B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2B7CDB-6A84-382F-2F88-76E40BD20F45}"/>
              </a:ext>
            </a:extLst>
          </p:cNvPr>
          <p:cNvSpPr txBox="1"/>
          <p:nvPr/>
        </p:nvSpPr>
        <p:spPr>
          <a:xfrm>
            <a:off x="0" y="201832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</a:rPr>
              <a:t>Результаты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опроса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F32541-60F1-6C0F-92DB-14C186059C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 t="2187" r="1728" b="2963"/>
          <a:stretch/>
        </p:blipFill>
        <p:spPr>
          <a:xfrm>
            <a:off x="361362" y="1394231"/>
            <a:ext cx="5646655" cy="43740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C49E2C-F6DB-BE25-A8EF-20C5ED0D26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" r="1563"/>
          <a:stretch/>
        </p:blipFill>
        <p:spPr>
          <a:xfrm>
            <a:off x="6183984" y="1394231"/>
            <a:ext cx="5455566" cy="461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1B34F7-418F-38A7-2E24-D0B90810B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31C3B-9588-3391-9428-E088B364F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" r="1893"/>
          <a:stretch/>
        </p:blipFill>
        <p:spPr>
          <a:xfrm>
            <a:off x="0" y="994167"/>
            <a:ext cx="5797485" cy="48483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18B7D6-12A8-3E84-F0C4-0F5AB92469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" t="1524" r="1480"/>
          <a:stretch/>
        </p:blipFill>
        <p:spPr>
          <a:xfrm>
            <a:off x="6231117" y="994167"/>
            <a:ext cx="5703708" cy="50088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EE2B9A-C911-F82A-30A8-9DAB1CAA9CC6}"/>
              </a:ext>
            </a:extLst>
          </p:cNvPr>
          <p:cNvSpPr txBox="1"/>
          <p:nvPr/>
        </p:nvSpPr>
        <p:spPr>
          <a:xfrm>
            <a:off x="0" y="201832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</a:rPr>
              <a:t>Результаты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опроса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169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1B34F7-418F-38A7-2E24-D0B90810B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70BB1C-6998-D077-E3B7-5D23CEA955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" t="1445" r="2323" b="1499"/>
          <a:stretch/>
        </p:blipFill>
        <p:spPr>
          <a:xfrm>
            <a:off x="263951" y="1253765"/>
            <a:ext cx="5436428" cy="46872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BEF72B-F565-4D5A-3F31-018DB3ECA9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" b="1606"/>
          <a:stretch/>
        </p:blipFill>
        <p:spPr>
          <a:xfrm>
            <a:off x="6491623" y="1253765"/>
            <a:ext cx="5593237" cy="4751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0DACA7-CCEC-EC73-7637-B996B0B6DA44}"/>
              </a:ext>
            </a:extLst>
          </p:cNvPr>
          <p:cNvSpPr txBox="1"/>
          <p:nvPr/>
        </p:nvSpPr>
        <p:spPr>
          <a:xfrm>
            <a:off x="0" y="201832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</a:rPr>
              <a:t>Результаты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опроса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380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1B7EF-CC69-77FD-3B19-7B557C787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AC770-9ECB-796A-6299-CD7BB702C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" y="146465"/>
            <a:ext cx="12158870" cy="6784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Портрет потребителя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F6731F-ED5B-487C-B01F-E2F1A2631F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78" t="10262" r="17228" b="10484"/>
          <a:stretch/>
        </p:blipFill>
        <p:spPr>
          <a:xfrm>
            <a:off x="2179163" y="868444"/>
            <a:ext cx="7833674" cy="512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5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1B7EF-CC69-77FD-3B19-7B557C787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AC770-9ECB-796A-6299-CD7BB702C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" y="146465"/>
            <a:ext cx="12158870" cy="6784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Процесс производства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617452F-5D1C-354E-F8FD-658D9282E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556333"/>
              </p:ext>
            </p:extLst>
          </p:nvPr>
        </p:nvGraphicFramePr>
        <p:xfrm>
          <a:off x="294640" y="2245465"/>
          <a:ext cx="11743389" cy="267721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095216">
                  <a:extLst>
                    <a:ext uri="{9D8B030D-6E8A-4147-A177-3AD203B41FA5}">
                      <a16:colId xmlns:a16="http://schemas.microsoft.com/office/drawing/2014/main" val="3603064698"/>
                    </a:ext>
                  </a:extLst>
                </a:gridCol>
                <a:gridCol w="3648173">
                  <a:extLst>
                    <a:ext uri="{9D8B030D-6E8A-4147-A177-3AD203B41FA5}">
                      <a16:colId xmlns:a16="http://schemas.microsoft.com/office/drawing/2014/main" val="2474359074"/>
                    </a:ext>
                  </a:extLst>
                </a:gridCol>
              </a:tblGrid>
              <a:tr h="930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Разработка перечня необходимых вещей для похода, закупка инвентаря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1 неделя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3737899181"/>
                  </a:ext>
                </a:extLst>
              </a:tr>
              <a:tr h="517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Создание маршрутов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1 неделя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2536131282"/>
                  </a:ext>
                </a:extLst>
              </a:tr>
              <a:tr h="689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Создание страницы в </a:t>
                      </a:r>
                      <a:r>
                        <a:rPr lang="ru-RU" sz="2200" dirty="0" err="1">
                          <a:effectLst/>
                        </a:rPr>
                        <a:t>соц.сетях</a:t>
                      </a:r>
                      <a:r>
                        <a:rPr lang="ru-RU" sz="2200" dirty="0">
                          <a:effectLst/>
                        </a:rPr>
                        <a:t>, заказ рекламы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1 день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69534633"/>
                  </a:ext>
                </a:extLst>
              </a:tr>
              <a:tr h="539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Поиск и наём работников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2 недели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611314"/>
                  </a:ext>
                </a:extLst>
              </a:tr>
            </a:tbl>
          </a:graphicData>
        </a:graphic>
      </p:graphicFrame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D4B5BF1B-173F-64FE-A951-D75C9E7E1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748649"/>
              </p:ext>
            </p:extLst>
          </p:nvPr>
        </p:nvGraphicFramePr>
        <p:xfrm>
          <a:off x="294640" y="4935111"/>
          <a:ext cx="11752816" cy="105042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096885">
                  <a:extLst>
                    <a:ext uri="{9D8B030D-6E8A-4147-A177-3AD203B41FA5}">
                      <a16:colId xmlns:a16="http://schemas.microsoft.com/office/drawing/2014/main" val="2735681736"/>
                    </a:ext>
                  </a:extLst>
                </a:gridCol>
                <a:gridCol w="3655931">
                  <a:extLst>
                    <a:ext uri="{9D8B030D-6E8A-4147-A177-3AD203B41FA5}">
                      <a16:colId xmlns:a16="http://schemas.microsoft.com/office/drawing/2014/main" val="3282785881"/>
                    </a:ext>
                  </a:extLst>
                </a:gridCol>
              </a:tblGrid>
              <a:tr h="525213">
                <a:tc>
                  <a:txBody>
                    <a:bodyPr/>
                    <a:lstStyle/>
                    <a:p>
                      <a:r>
                        <a:rPr lang="ru-RU" sz="2200" dirty="0"/>
                        <a:t>Проверка осуществимости маршрутов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1 неделя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66571"/>
                  </a:ext>
                </a:extLst>
              </a:tr>
              <a:tr h="525213">
                <a:tc>
                  <a:txBody>
                    <a:bodyPr/>
                    <a:lstStyle/>
                    <a:p>
                      <a:r>
                        <a:rPr lang="ru-RU" sz="2200" dirty="0"/>
                        <a:t>Запуск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1 день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33100"/>
                  </a:ext>
                </a:extLst>
              </a:tr>
            </a:tbl>
          </a:graphicData>
        </a:graphic>
      </p:graphicFrame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07431FB6-7774-AD65-DF37-689F43999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063424"/>
              </p:ext>
            </p:extLst>
          </p:nvPr>
        </p:nvGraphicFramePr>
        <p:xfrm>
          <a:off x="294640" y="1182605"/>
          <a:ext cx="11743390" cy="1050426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8085432">
                  <a:extLst>
                    <a:ext uri="{9D8B030D-6E8A-4147-A177-3AD203B41FA5}">
                      <a16:colId xmlns:a16="http://schemas.microsoft.com/office/drawing/2014/main" val="3508319954"/>
                    </a:ext>
                  </a:extLst>
                </a:gridCol>
                <a:gridCol w="3657958">
                  <a:extLst>
                    <a:ext uri="{9D8B030D-6E8A-4147-A177-3AD203B41FA5}">
                      <a16:colId xmlns:a16="http://schemas.microsoft.com/office/drawing/2014/main" val="204758330"/>
                    </a:ext>
                  </a:extLst>
                </a:gridCol>
              </a:tblGrid>
              <a:tr h="525213">
                <a:tc>
                  <a:txBody>
                    <a:bodyPr/>
                    <a:lstStyle/>
                    <a:p>
                      <a:r>
                        <a:rPr lang="ru-RU" sz="2200" b="0" dirty="0"/>
                        <a:t>Выявление потенциальных клиентов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/>
                        <a:t>3 дня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837181"/>
                  </a:ext>
                </a:extLst>
              </a:tr>
              <a:tr h="525213">
                <a:tc>
                  <a:txBody>
                    <a:bodyPr/>
                    <a:lstStyle/>
                    <a:p>
                      <a:r>
                        <a:rPr lang="ru-RU" sz="2200" dirty="0"/>
                        <a:t>Набор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2 недели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281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401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Организационный план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25F1E-A49E-F890-0573-A33D2F7B9766}"/>
              </a:ext>
            </a:extLst>
          </p:cNvPr>
          <p:cNvSpPr txBox="1"/>
          <p:nvPr/>
        </p:nvSpPr>
        <p:spPr>
          <a:xfrm>
            <a:off x="232508" y="1483547"/>
            <a:ext cx="12039599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200" dirty="0"/>
              <a:t>Выбранная организационно-правовая форма ─ ООО. </a:t>
            </a:r>
            <a:endParaRPr lang="ru-RU" dirty="0">
              <a:ea typeface="+mn-lt"/>
              <a:cs typeface="+mn-lt"/>
            </a:endParaRPr>
          </a:p>
          <a:p>
            <a:r>
              <a:rPr lang="ru-RU" sz="2200" dirty="0">
                <a:ea typeface="+mn-lt"/>
                <a:cs typeface="+mn-lt"/>
              </a:rPr>
              <a:t>Если на общей системе компания платит несколько налогов, то на упрощенке — один.</a:t>
            </a:r>
            <a:endParaRPr lang="ru-RU" dirty="0">
              <a:ea typeface="+mn-lt"/>
              <a:cs typeface="+mn-lt"/>
            </a:endParaRPr>
          </a:p>
          <a:p>
            <a:endParaRPr lang="ru-RU"/>
          </a:p>
          <a:p>
            <a:r>
              <a:rPr lang="ru-RU" sz="2200" dirty="0">
                <a:ea typeface="+mn-lt"/>
                <a:cs typeface="+mn-lt"/>
              </a:rPr>
              <a:t>Ограничения: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200" dirty="0">
                <a:ea typeface="+mn-lt"/>
                <a:cs typeface="+mn-lt"/>
              </a:rPr>
              <a:t>штат сотрудников меньше 100 человек; 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200" dirty="0">
                <a:ea typeface="+mn-lt"/>
                <a:cs typeface="+mn-lt"/>
              </a:rPr>
              <a:t>годовой оборот — до 150 млн рублей; 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200" dirty="0">
                <a:ea typeface="+mn-lt"/>
                <a:cs typeface="+mn-lt"/>
              </a:rPr>
              <a:t>у компании нет филиалов;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200" dirty="0">
                <a:ea typeface="+mn-lt"/>
                <a:cs typeface="+mn-lt"/>
              </a:rPr>
              <a:t>остаточная стоимость основных средств меньше 150 млн рублей;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200" dirty="0">
                <a:ea typeface="+mn-lt"/>
                <a:cs typeface="+mn-lt"/>
              </a:rPr>
              <a:t>доля участия других компаний не больше 25%.</a:t>
            </a:r>
            <a:endParaRPr lang="ru-RU">
              <a:ea typeface="+mn-lt"/>
              <a:cs typeface="+mn-lt"/>
            </a:endParaRPr>
          </a:p>
          <a:p>
            <a:r>
              <a:rPr lang="ru-RU" sz="2200" dirty="0">
                <a:ea typeface="+mn-lt"/>
                <a:cs typeface="+mn-lt"/>
              </a:rPr>
              <a:t>Налоги: один налог по УСН.</a:t>
            </a:r>
            <a:endParaRPr lang="ru-RU" dirty="0">
              <a:ea typeface="+mn-lt"/>
              <a:cs typeface="+mn-lt"/>
            </a:endParaRPr>
          </a:p>
          <a:p>
            <a:r>
              <a:rPr lang="ru-RU" sz="2200" dirty="0"/>
              <a:t>Нам подходит 6% система</a:t>
            </a:r>
          </a:p>
          <a:p>
            <a:r>
              <a:rPr lang="ru-RU" sz="2200" dirty="0"/>
              <a:t>Учредитель - Михеева Алина. Директор - Щетинина Анастасия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571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Маркетинговый план</a:t>
            </a:r>
          </a:p>
        </p:txBody>
      </p:sp>
      <p:sp>
        <p:nvSpPr>
          <p:cNvPr id="3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id="{FE905E4F-87C6-56CB-CF90-88FB39BB1597}"/>
              </a:ext>
            </a:extLst>
          </p:cNvPr>
          <p:cNvSpPr/>
          <p:nvPr/>
        </p:nvSpPr>
        <p:spPr>
          <a:xfrm>
            <a:off x="426718" y="926353"/>
            <a:ext cx="4785362" cy="2294368"/>
          </a:xfrm>
          <a:prstGeom prst="round2DiagRect">
            <a:avLst/>
          </a:prstGeom>
          <a:ln w="28575">
            <a:solidFill>
              <a:srgbClr val="4F9F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/>
              <a:t>Товар</a:t>
            </a:r>
          </a:p>
          <a:p>
            <a:r>
              <a:rPr lang="ru-RU" dirty="0"/>
              <a:t>Свойства: полезность</a:t>
            </a:r>
          </a:p>
          <a:p>
            <a:r>
              <a:rPr lang="ru-RU" dirty="0"/>
              <a:t>Ассортимент: 1 вариант маршрута</a:t>
            </a:r>
          </a:p>
          <a:p>
            <a:r>
              <a:rPr lang="ru-RU" dirty="0"/>
              <a:t>Качество: бумажный и электронный</a:t>
            </a:r>
          </a:p>
          <a:p>
            <a:r>
              <a:rPr lang="ru-RU" dirty="0"/>
              <a:t>Дизайн: современный, с мотивами Алтайских гор</a:t>
            </a:r>
          </a:p>
          <a:p>
            <a:r>
              <a:rPr lang="ru-RU" dirty="0"/>
              <a:t>Сервис: предоставление услуг инструктора и водителя</a:t>
            </a:r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7EFD0287-8716-5ECA-BD8E-208BEDC1F795}"/>
              </a:ext>
            </a:extLst>
          </p:cNvPr>
          <p:cNvSpPr/>
          <p:nvPr/>
        </p:nvSpPr>
        <p:spPr>
          <a:xfrm>
            <a:off x="6797040" y="926352"/>
            <a:ext cx="4968242" cy="2294369"/>
          </a:xfrm>
          <a:prstGeom prst="round2Diag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/>
              <a:t>Цена</a:t>
            </a:r>
            <a:endParaRPr lang="ru-RU" dirty="0"/>
          </a:p>
          <a:p>
            <a:r>
              <a:rPr lang="ru-RU" dirty="0"/>
              <a:t>Цена: 25 000 рублей</a:t>
            </a:r>
          </a:p>
          <a:p>
            <a:r>
              <a:rPr lang="ru-RU" dirty="0"/>
              <a:t>Форма оплаты: наличная, безналичная</a:t>
            </a:r>
          </a:p>
          <a:p>
            <a:r>
              <a:rPr lang="ru-RU" dirty="0"/>
              <a:t>Скидки: 15% в День Рождения оплачивающего</a:t>
            </a:r>
          </a:p>
          <a:p>
            <a:r>
              <a:rPr lang="ru-RU" dirty="0"/>
              <a:t>Сроки платежа: за 2 недели до отправления </a:t>
            </a:r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F6A2E44D-2011-F3B5-E43A-121096FDE16D}"/>
              </a:ext>
            </a:extLst>
          </p:cNvPr>
          <p:cNvSpPr/>
          <p:nvPr/>
        </p:nvSpPr>
        <p:spPr>
          <a:xfrm>
            <a:off x="426718" y="3464613"/>
            <a:ext cx="4785362" cy="2194507"/>
          </a:xfrm>
          <a:prstGeom prst="round2Diag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Место продажи</a:t>
            </a:r>
            <a:endParaRPr lang="ru-RU" dirty="0"/>
          </a:p>
          <a:p>
            <a:r>
              <a:rPr lang="ru-RU" dirty="0"/>
              <a:t>Расположение: не определено</a:t>
            </a:r>
          </a:p>
          <a:p>
            <a:r>
              <a:rPr lang="ru-RU" dirty="0"/>
              <a:t>Сбытовые сети: косвенные</a:t>
            </a:r>
          </a:p>
          <a:p>
            <a:r>
              <a:rPr lang="ru-RU" dirty="0"/>
              <a:t>Доставка: осуществляется </a:t>
            </a:r>
          </a:p>
          <a:p>
            <a:r>
              <a:rPr lang="ru-RU" dirty="0"/>
              <a:t>Транспортировка: осуществляется</a:t>
            </a:r>
          </a:p>
          <a:p>
            <a:r>
              <a:rPr lang="ru-RU" dirty="0"/>
              <a:t>Запасы: не ограничены</a:t>
            </a:r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35388350-AF55-F0BE-0D83-A0DEA1202BD0}"/>
              </a:ext>
            </a:extLst>
          </p:cNvPr>
          <p:cNvSpPr/>
          <p:nvPr/>
        </p:nvSpPr>
        <p:spPr>
          <a:xfrm>
            <a:off x="6797040" y="3429053"/>
            <a:ext cx="4968242" cy="2230067"/>
          </a:xfrm>
          <a:prstGeom prst="round2DiagRect">
            <a:avLst/>
          </a:prstGeom>
          <a:ln w="28575">
            <a:solidFill>
              <a:srgbClr val="4F9F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Продвижение</a:t>
            </a:r>
          </a:p>
          <a:p>
            <a:r>
              <a:rPr lang="ru-RU" dirty="0"/>
              <a:t>Реклама: социальные сети, газеты, билборды</a:t>
            </a:r>
          </a:p>
          <a:p>
            <a:r>
              <a:rPr lang="en-US" dirty="0"/>
              <a:t>PR</a:t>
            </a:r>
            <a:r>
              <a:rPr lang="ru-RU" dirty="0"/>
              <a:t>: привлечен специалист</a:t>
            </a:r>
          </a:p>
          <a:p>
            <a:r>
              <a:rPr lang="en-US" dirty="0"/>
              <a:t>SMM</a:t>
            </a:r>
            <a:r>
              <a:rPr lang="ru-RU" dirty="0"/>
              <a:t>: привлечен специалист</a:t>
            </a:r>
          </a:p>
        </p:txBody>
      </p:sp>
    </p:spTree>
    <p:extLst>
      <p:ext uri="{BB962C8B-B14F-4D97-AF65-F5344CB8AC3E}">
        <p14:creationId xmlns:p14="http://schemas.microsoft.com/office/powerpoint/2010/main" val="478624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План реализации проекта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CFBC3737-4734-665C-0EA9-5C9C6F7DD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2654"/>
              </p:ext>
            </p:extLst>
          </p:nvPr>
        </p:nvGraphicFramePr>
        <p:xfrm>
          <a:off x="0" y="849107"/>
          <a:ext cx="12192000" cy="5946579"/>
        </p:xfrm>
        <a:graphic>
          <a:graphicData uri="http://schemas.openxmlformats.org/drawingml/2006/table">
            <a:tbl>
              <a:tblPr firstRow="1">
                <a:tableStyleId>{22838BEF-8BB2-4498-84A7-C5851F593DF1}</a:tableStyleId>
              </a:tblPr>
              <a:tblGrid>
                <a:gridCol w="2121243">
                  <a:extLst>
                    <a:ext uri="{9D8B030D-6E8A-4147-A177-3AD203B41FA5}">
                      <a16:colId xmlns:a16="http://schemas.microsoft.com/office/drawing/2014/main" val="2673486560"/>
                    </a:ext>
                  </a:extLst>
                </a:gridCol>
                <a:gridCol w="3398107">
                  <a:extLst>
                    <a:ext uri="{9D8B030D-6E8A-4147-A177-3AD203B41FA5}">
                      <a16:colId xmlns:a16="http://schemas.microsoft.com/office/drawing/2014/main" val="833433088"/>
                    </a:ext>
                  </a:extLst>
                </a:gridCol>
                <a:gridCol w="1421028">
                  <a:extLst>
                    <a:ext uri="{9D8B030D-6E8A-4147-A177-3AD203B41FA5}">
                      <a16:colId xmlns:a16="http://schemas.microsoft.com/office/drawing/2014/main" val="1728691357"/>
                    </a:ext>
                  </a:extLst>
                </a:gridCol>
                <a:gridCol w="2965622">
                  <a:extLst>
                    <a:ext uri="{9D8B030D-6E8A-4147-A177-3AD203B41FA5}">
                      <a16:colId xmlns:a16="http://schemas.microsoft.com/office/drawing/2014/main" val="355332291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02992216"/>
                    </a:ext>
                  </a:extLst>
                </a:gridCol>
              </a:tblGrid>
              <a:tr h="3246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Действие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Ресурс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Ответственный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97127"/>
                  </a:ext>
                </a:extLst>
              </a:tr>
              <a:tr h="9148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Разработка перечня необходимых вещей для похода, закупка инвентаря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Поиск инвентаря, его закупка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01.05.2023-07.05.2023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Средства участников проекта и спонсоров, маркетплейсы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Алина Михеева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770743"/>
                  </a:ext>
                </a:extLst>
              </a:tr>
              <a:tr h="92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Создание маршрутов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Поиск интересных и близко расположенных друг другу мест, организация маршрута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08.05.2023-14.05.2023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Интернет, личный опыт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Анастасия Щетинина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31285"/>
                  </a:ext>
                </a:extLst>
              </a:tr>
              <a:tr h="11214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Создание страницы в </a:t>
                      </a:r>
                      <a:r>
                        <a:rPr lang="ru-RU" sz="1400" dirty="0" err="1">
                          <a:effectLst/>
                        </a:rPr>
                        <a:t>соц.сетях</a:t>
                      </a:r>
                      <a:r>
                        <a:rPr lang="ru-RU" sz="1400" dirty="0">
                          <a:effectLst/>
                        </a:rPr>
                        <a:t>, заказ рекламы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Выбор актуальной </a:t>
                      </a:r>
                      <a:r>
                        <a:rPr lang="ru-RU" sz="1400" dirty="0" err="1"/>
                        <a:t>соц.сети</a:t>
                      </a:r>
                      <a:r>
                        <a:rPr lang="ru-RU" sz="1400" dirty="0"/>
                        <a:t>, разработка рекламной стратегии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Интернет, домашний компьютер, приложения для обработки фотографий, сторонние компании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Анастасия Щетинина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062553"/>
                  </a:ext>
                </a:extLst>
              </a:tr>
              <a:tr h="7082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Поиск и наём работников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Отбор персонала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01.05.2023-21.05.2023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Сайты по поиску 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Алина Михеева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481621"/>
                  </a:ext>
                </a:extLst>
              </a:tr>
              <a:tr h="92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Проверка осуществимости маршрутов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Проход маршрутов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01.05.2023-31.05.2023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Средства участников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Алина Михеева, Анастасия Щетинина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87557"/>
                  </a:ext>
                </a:extLst>
              </a:tr>
              <a:tr h="92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Запуск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Завершение всех предыдущих процессов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22.05.2023-31.05.2023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Домашний компьютер, </a:t>
                      </a:r>
                      <a:r>
                        <a:rPr lang="ru-RU" sz="1400" dirty="0" err="1"/>
                        <a:t>соц.сети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Алина Михеева, Анастасия Щетинина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632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332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Стартовые инвестиции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F5C8530-A971-1BAE-1962-72C0745CCF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46311"/>
              </p:ext>
            </p:extLst>
          </p:nvPr>
        </p:nvGraphicFramePr>
        <p:xfrm>
          <a:off x="3439013" y="853203"/>
          <a:ext cx="3748390" cy="509102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63128">
                  <a:extLst>
                    <a:ext uri="{9D8B030D-6E8A-4147-A177-3AD203B41FA5}">
                      <a16:colId xmlns:a16="http://schemas.microsoft.com/office/drawing/2014/main" val="234774452"/>
                    </a:ext>
                  </a:extLst>
                </a:gridCol>
                <a:gridCol w="1585262">
                  <a:extLst>
                    <a:ext uri="{9D8B030D-6E8A-4147-A177-3AD203B41FA5}">
                      <a16:colId xmlns:a16="http://schemas.microsoft.com/office/drawing/2014/main" val="1376640911"/>
                    </a:ext>
                  </a:extLst>
                </a:gridCol>
              </a:tblGrid>
              <a:tr h="6718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Размер доли (руб.)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339424"/>
                  </a:ext>
                </a:extLst>
              </a:tr>
              <a:tr h="3116219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60 000</a:t>
                      </a:r>
                      <a:endParaRPr lang="ru-RU" dirty="0"/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60 000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584872"/>
                  </a:ext>
                </a:extLst>
              </a:tr>
              <a:tr h="13029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120 000</a:t>
                      </a: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12892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7F8FB23-BD44-E9C5-902A-C0C129BE33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8356"/>
              </p:ext>
            </p:extLst>
          </p:nvPr>
        </p:nvGraphicFramePr>
        <p:xfrm>
          <a:off x="7177216" y="854675"/>
          <a:ext cx="3301571" cy="5137187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3301571">
                  <a:extLst>
                    <a:ext uri="{9D8B030D-6E8A-4147-A177-3AD203B41FA5}">
                      <a16:colId xmlns:a16="http://schemas.microsoft.com/office/drawing/2014/main" val="886239382"/>
                    </a:ext>
                  </a:extLst>
                </a:gridCol>
              </a:tblGrid>
              <a:tr h="17537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Разработка перечня необходимых вещей для похода, закупка инвентаря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0832705"/>
                  </a:ext>
                </a:extLst>
              </a:tr>
              <a:tr h="2100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Создание маршрутов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054173"/>
                  </a:ext>
                </a:extLst>
              </a:tr>
              <a:tr h="1283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Создание страницы в </a:t>
                      </a:r>
                      <a:r>
                        <a:rPr lang="ru-RU" sz="1800" dirty="0" err="1">
                          <a:effectLst/>
                        </a:rPr>
                        <a:t>соц.сетях</a:t>
                      </a:r>
                      <a:r>
                        <a:rPr lang="ru-RU" sz="1800" dirty="0">
                          <a:effectLst/>
                        </a:rPr>
                        <a:t>, заказ рекламы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75468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C9BF793-1298-1B63-3679-3911F3B58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401780"/>
              </p:ext>
            </p:extLst>
          </p:nvPr>
        </p:nvGraphicFramePr>
        <p:xfrm>
          <a:off x="10482605" y="853202"/>
          <a:ext cx="1709394" cy="515340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1709394">
                  <a:extLst>
                    <a:ext uri="{9D8B030D-6E8A-4147-A177-3AD203B41FA5}">
                      <a16:colId xmlns:a16="http://schemas.microsoft.com/office/drawing/2014/main" val="1937209261"/>
                    </a:ext>
                  </a:extLst>
                </a:gridCol>
              </a:tblGrid>
              <a:tr h="1753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20 000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553023"/>
                  </a:ext>
                </a:extLst>
              </a:tr>
              <a:tr h="21015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5 000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830077"/>
                  </a:ext>
                </a:extLst>
              </a:tr>
              <a:tr h="12983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5 500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448492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1F812BA-ACED-9F96-673D-90671B963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28493"/>
              </p:ext>
            </p:extLst>
          </p:nvPr>
        </p:nvGraphicFramePr>
        <p:xfrm>
          <a:off x="0" y="853202"/>
          <a:ext cx="3429000" cy="512033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3160118611"/>
                    </a:ext>
                  </a:extLst>
                </a:gridCol>
              </a:tblGrid>
              <a:tr h="678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857500" algn="r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Участники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438630"/>
                  </a:ext>
                </a:extLst>
              </a:tr>
              <a:tr h="3130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1. Михеева Алина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2. Щетинина Анастасия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40608"/>
                  </a:ext>
                </a:extLst>
              </a:tr>
              <a:tr h="1311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Размер Уставного капитала (УК)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711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96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Система налогообложения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ADFB82-EF32-49D7-CFE9-3C663A56CF2A}"/>
              </a:ext>
            </a:extLst>
          </p:cNvPr>
          <p:cNvSpPr txBox="1"/>
          <p:nvPr/>
        </p:nvSpPr>
        <p:spPr>
          <a:xfrm>
            <a:off x="177800" y="1490008"/>
            <a:ext cx="11836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Выбранная система налогообложения ─  УСН, потому что налоговые ставки меньше, чем по НДФЛ, есть возможность уменьшить авансовые платежи за счет уплаты страховых взносов от самих индивидуальных предпринимателей и наемных работников, при отсутствии доходов ИП не придется платить налог, простое ведение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611782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622462FB-C482-0CCB-903D-421ADE275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2651167-BFC5-BF0B-73E8-BF0FA0D37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Процесс оказания услуги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1ECA5-4228-DA6E-D2C4-58B9D2E0D42D}"/>
              </a:ext>
            </a:extLst>
          </p:cNvPr>
          <p:cNvSpPr txBox="1"/>
          <p:nvPr/>
        </p:nvSpPr>
        <p:spPr>
          <a:xfrm>
            <a:off x="286657" y="1130779"/>
            <a:ext cx="11836400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/>
              <a:t>С помощью социальных сетей и рекламы, мы набираем потенциальных клиентов, проводим базовые опросы</a:t>
            </a:r>
          </a:p>
          <a:p>
            <a:pPr marL="457200" indent="-457200">
              <a:buAutoNum type="arabicPeriod"/>
            </a:pPr>
            <a:r>
              <a:rPr lang="ru-RU" sz="2400" dirty="0"/>
              <a:t>Создаем </a:t>
            </a:r>
            <a:r>
              <a:rPr lang="ru-RU" sz="2400" dirty="0" err="1"/>
              <a:t>походовую</a:t>
            </a:r>
            <a:r>
              <a:rPr lang="ru-RU" sz="2400" dirty="0"/>
              <a:t> группу и проводим </a:t>
            </a:r>
            <a:r>
              <a:rPr lang="ru-RU" sz="2400" dirty="0" err="1"/>
              <a:t>тимбилдинговые</a:t>
            </a:r>
            <a:r>
              <a:rPr lang="ru-RU" sz="2400" dirty="0"/>
              <a:t> мероприятия</a:t>
            </a:r>
          </a:p>
          <a:p>
            <a:pPr marL="457200" indent="-457200">
              <a:buAutoNum type="arabicPeriod"/>
            </a:pPr>
            <a:r>
              <a:rPr lang="ru-RU" sz="2400" dirty="0"/>
              <a:t>Собираем оплату</a:t>
            </a:r>
          </a:p>
          <a:p>
            <a:pPr marL="457200" indent="-457200">
              <a:buAutoNum type="arabicPeriod"/>
            </a:pPr>
            <a:r>
              <a:rPr lang="ru-RU" sz="2400" dirty="0"/>
              <a:t>Информируем о датах начала и окончания похода, условиях, особенностях</a:t>
            </a:r>
          </a:p>
          <a:p>
            <a:pPr marL="457200" indent="-457200">
              <a:buAutoNum type="arabicPeriod"/>
            </a:pPr>
            <a:r>
              <a:rPr lang="ru-RU" sz="2400" dirty="0"/>
              <a:t>Встречаем клиентов в указанном месте</a:t>
            </a:r>
          </a:p>
          <a:p>
            <a:pPr marL="457200" indent="-457200">
              <a:buAutoNum type="arabicPeriod"/>
            </a:pPr>
            <a:r>
              <a:rPr lang="ru-RU" sz="2400" dirty="0"/>
              <a:t>Информируем о технике безопасности </a:t>
            </a:r>
          </a:p>
          <a:p>
            <a:pPr marL="457200" indent="-457200">
              <a:buAutoNum type="arabicPeriod"/>
            </a:pPr>
            <a:r>
              <a:rPr lang="ru-RU" sz="2400" dirty="0"/>
              <a:t>Выдвигаемся в путь, попутно проводя тимбилдинг </a:t>
            </a:r>
          </a:p>
          <a:p>
            <a:pPr marL="457200" indent="-457200">
              <a:buAutoNum type="arabicPeriod"/>
            </a:pPr>
            <a:r>
              <a:rPr lang="ru-RU" sz="2400" dirty="0"/>
              <a:t>Проходим заранее спланированный маршрут</a:t>
            </a:r>
          </a:p>
          <a:p>
            <a:pPr marL="457200" indent="-457200">
              <a:buAutoNum type="arabicPeriod"/>
            </a:pPr>
            <a:r>
              <a:rPr lang="ru-RU" sz="2400" dirty="0"/>
              <a:t>Возвращаемся в начальное место встречи</a:t>
            </a:r>
          </a:p>
          <a:p>
            <a:pPr marL="457200" indent="-457200">
              <a:buAutoNum type="arabicPeriod"/>
            </a:pPr>
            <a:r>
              <a:rPr lang="ru-RU" sz="2400" dirty="0"/>
              <a:t>Прощаемся с клиентами, вручаем памятные сувениры и зазываем </a:t>
            </a:r>
          </a:p>
          <a:p>
            <a:r>
              <a:rPr lang="ru-RU" sz="2400" dirty="0"/>
              <a:t>     на следующие походы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41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Финансовый план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CDBF8D1-B9B2-5FBF-6F0E-C51A4955A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217884"/>
              </p:ext>
            </p:extLst>
          </p:nvPr>
        </p:nvGraphicFramePr>
        <p:xfrm>
          <a:off x="487679" y="877196"/>
          <a:ext cx="11216641" cy="5103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6985">
                  <a:extLst>
                    <a:ext uri="{9D8B030D-6E8A-4147-A177-3AD203B41FA5}">
                      <a16:colId xmlns:a16="http://schemas.microsoft.com/office/drawing/2014/main" val="2944794510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545137189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2437948004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3364684777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2932584769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3004101379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1315194243"/>
                    </a:ext>
                  </a:extLst>
                </a:gridCol>
              </a:tblGrid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Бюджет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Ед. изм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май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июнь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июль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август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Итого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4023923"/>
                  </a:ext>
                </a:extLst>
              </a:tr>
              <a:tr h="685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Доходы от операционной деятельности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250000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250000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250000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750000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74927344"/>
                  </a:ext>
                </a:extLst>
              </a:tr>
              <a:tr h="685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Расходы на операционную деятельность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141500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141500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141500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424500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51085185"/>
                  </a:ext>
                </a:extLst>
              </a:tr>
              <a:tr h="3504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Постоянные расходы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6235347"/>
                  </a:ext>
                </a:extLst>
              </a:tr>
              <a:tr h="455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Реклама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7500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7500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7500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7500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327436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Зарплата руководителей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0259385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Переменные расходы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2225467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Материалы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45000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30000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135000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76217668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Налог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27000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8462208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Зарплата рабочих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65000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65000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65000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195000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545828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48888498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Прибыль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ru-RU" sz="1800" u="none" strike="noStrike" dirty="0">
                          <a:effectLst/>
                        </a:rPr>
                        <a:t>108500</a:t>
                      </a:r>
                      <a:endParaRPr lang="ru-RU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108500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108500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325500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5801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62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E8E7E-10EB-3CFA-9AA3-36A12A3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13B3B-E44A-3D05-BC5A-EE2399B5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220"/>
            <a:ext cx="12192000" cy="5691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Координаты команды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CECD3A-9E89-FE1F-21EE-2FA5BA0283B0}"/>
              </a:ext>
            </a:extLst>
          </p:cNvPr>
          <p:cNvSpPr txBox="1"/>
          <p:nvPr/>
        </p:nvSpPr>
        <p:spPr>
          <a:xfrm>
            <a:off x="7502560" y="5118056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Алина Михеева</a:t>
            </a:r>
          </a:p>
          <a:p>
            <a:pPr algn="ctr"/>
            <a:r>
              <a:rPr lang="ru-RU" sz="1800" dirty="0"/>
              <a:t>Экономист</a:t>
            </a:r>
          </a:p>
          <a:p>
            <a:pPr algn="ctr"/>
            <a:r>
              <a:rPr lang="ru-RU" sz="1800" dirty="0"/>
              <a:t>89992280736</a:t>
            </a:r>
          </a:p>
          <a:p>
            <a:pPr algn="ctr"/>
            <a:r>
              <a:rPr lang="en-US" sz="1800" dirty="0"/>
              <a:t>rrasspbery@gmail.com</a:t>
            </a:r>
            <a:endParaRPr lang="ru-RU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FE1919-1AF6-EBB4-CA3B-E29CAC95E219}"/>
              </a:ext>
            </a:extLst>
          </p:cNvPr>
          <p:cNvSpPr txBox="1"/>
          <p:nvPr/>
        </p:nvSpPr>
        <p:spPr>
          <a:xfrm>
            <a:off x="-65694" y="5168624"/>
            <a:ext cx="3367116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800" dirty="0"/>
              <a:t>Анастасия</a:t>
            </a:r>
            <a:r>
              <a:rPr lang="ru-RU" dirty="0"/>
              <a:t> </a:t>
            </a:r>
            <a:r>
              <a:rPr lang="ru-RU" sz="1800" dirty="0"/>
              <a:t>Щетинина</a:t>
            </a:r>
            <a:endParaRPr lang="ru-RU" dirty="0"/>
          </a:p>
          <a:p>
            <a:pPr algn="ctr"/>
            <a:r>
              <a:rPr lang="ru-RU" sz="1800" dirty="0"/>
              <a:t>Лидер</a:t>
            </a:r>
          </a:p>
          <a:p>
            <a:pPr algn="ctr"/>
            <a:r>
              <a:rPr lang="ru-RU" sz="1800" dirty="0"/>
              <a:t>89235613056</a:t>
            </a:r>
          </a:p>
          <a:p>
            <a:pPr algn="ctr"/>
            <a:r>
              <a:rPr lang="en-US" dirty="0"/>
              <a:t>shetininanastia@gmail.com</a:t>
            </a:r>
            <a:endParaRPr lang="ru-RU" sz="1800" dirty="0"/>
          </a:p>
        </p:txBody>
      </p:sp>
      <p:pic>
        <p:nvPicPr>
          <p:cNvPr id="19" name="Picture 4" descr="Изображение выглядит как в помещении, сте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7FAD557-3B77-220C-D5BA-5C5DFBF47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6" t="12037" r="6249" b="6615"/>
          <a:stretch/>
        </p:blipFill>
        <p:spPr bwMode="auto">
          <a:xfrm>
            <a:off x="6207607" y="1076047"/>
            <a:ext cx="3341157" cy="46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 descr="Изображение выглядит как вода, небо, на открытом воздухе, гора&#10;&#10;Автоматически созданное описание">
            <a:extLst>
              <a:ext uri="{FF2B5EF4-FFF2-40B4-BE49-F238E27FC236}">
                <a16:creationId xmlns:a16="http://schemas.microsoft.com/office/drawing/2014/main" id="{D1073A1F-C20F-083E-D517-F2EF9F0E46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8" t="20337" r="21541" b="26212"/>
          <a:stretch/>
        </p:blipFill>
        <p:spPr>
          <a:xfrm>
            <a:off x="2540919" y="1080179"/>
            <a:ext cx="3476852" cy="46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063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737</TotalTime>
  <Words>807</Words>
  <Application>Microsoft Office PowerPoint</Application>
  <PresentationFormat>Широкоэкранный</PresentationFormat>
  <Paragraphs>238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Команда проекта</vt:lpstr>
      <vt:lpstr>Презентация PowerPoint</vt:lpstr>
      <vt:lpstr>Цель проекта</vt:lpstr>
      <vt:lpstr> ⁃ падение спроса на туристические путевки   ⁃ рост затрат ⁃ введение экономических ограничений в стране ⁃ Трудности с набором профессиональных кадров ⁃ Недостаточная проработка маршрута  ⁃ Появление альтернативы ⁃ риски изменения экономического состояния самой отраслью</vt:lpstr>
      <vt:lpstr>Презентация PowerPoint</vt:lpstr>
      <vt:lpstr>Презентация PowerPoint</vt:lpstr>
      <vt:lpstr>Презентация PowerPoint</vt:lpstr>
      <vt:lpstr>Портрет потребителя</vt:lpstr>
      <vt:lpstr>Процесс производства</vt:lpstr>
      <vt:lpstr>Организационный план</vt:lpstr>
      <vt:lpstr>Маркетинговый план</vt:lpstr>
      <vt:lpstr>План реализации проекта</vt:lpstr>
      <vt:lpstr>Стартовые инвестиции</vt:lpstr>
      <vt:lpstr>Система налогообложения</vt:lpstr>
      <vt:lpstr>Процесс оказания услуги</vt:lpstr>
      <vt:lpstr>Финансовый план</vt:lpstr>
      <vt:lpstr>Координаты команды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Анастасия Щетинина</cp:lastModifiedBy>
  <cp:revision>261</cp:revision>
  <dcterms:created xsi:type="dcterms:W3CDTF">2022-11-07T16:00:49Z</dcterms:created>
  <dcterms:modified xsi:type="dcterms:W3CDTF">2023-05-29T12:16:19Z</dcterms:modified>
</cp:coreProperties>
</file>