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3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1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288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2B1E74-44D6-4A14-90C8-DAE6B446097B}" type="doc">
      <dgm:prSet loTypeId="urn:microsoft.com/office/officeart/2005/8/layout/venn2" loCatId="relationship" qsTypeId="urn:microsoft.com/office/officeart/2005/8/quickstyle/simple1#2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1B78D8F0-99A3-4F28-B0BC-B2C76836D755}">
      <dgm:prSet phldrT="[Текст]" phldr="0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 bwMode="auto"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70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</dgm:spPr>
      <dgm:t>
        <a:bodyPr vertOverflow="overflow" horzOverflow="overflow" vert="horz" lIns="36000" tIns="0" rIns="72000" bIns="0" rtlCol="0" fromWordArt="0" anchor="t" anchorCtr="1" forceAA="0" compatLnSpc="0"/>
        <a:lstStyle/>
        <a:p>
          <a:pPr marL="0" indent="0" algn="ctr" defTabSz="124459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br>
            <a:rPr lang="ru-RU" sz="1100" dirty="0"/>
          </a:br>
          <a:r>
            <a:rPr lang="ru-RU" sz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Предприятия</a:t>
          </a:r>
        </a:p>
        <a:p>
          <a:pPr marL="0" indent="0" algn="ctr" defTabSz="124459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50 000 изделий</a:t>
          </a:r>
          <a:endParaRPr sz="1200" dirty="0"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indent="0" algn="ctr" defTabSz="124459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3 млрд. р</a:t>
          </a:r>
          <a:endParaRPr sz="1200" dirty="0"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F95D137-3CD5-4E5D-8A33-9A890A4AC6BE}" type="parTrans" cxnId="{F96D03B9-38C7-46D2-800C-EC1CB8765D5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93B9602-7DE6-45C2-9F09-B21F59FDB98F}" type="sibTrans" cxnId="{F96D03B9-38C7-46D2-800C-EC1CB8765D5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CDF745B-8E5E-47E5-A5E3-D30020BB1E3D}">
      <dgm:prSet phldrT="[Текст]" phldr="0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 bwMode="auto">
        <a:gradFill flip="none" rotWithShape="1">
          <a:gsLst>
            <a:gs pos="0">
              <a:schemeClr val="accent5">
                <a:lumMod val="67000"/>
              </a:schemeClr>
            </a:gs>
            <a:gs pos="6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ln>
          <a:solidFill>
            <a:schemeClr val="accent5">
              <a:shade val="50000"/>
            </a:schemeClr>
          </a:solidFill>
        </a:ln>
      </dgm:spPr>
      <dgm:t>
        <a:bodyPr vertOverflow="overflow" horzOverflow="overflow" vert="horz" rIns="108000" bIns="0" rtlCol="0" fromWordArt="0" anchor="b" forceAA="0" compatLnSpc="0"/>
        <a:lstStyle/>
        <a:p>
          <a:pPr marL="0" indent="0" algn="ctr" defTabSz="12001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ВУЗы, АНО  России</a:t>
          </a:r>
          <a:endParaRPr sz="1200" dirty="0"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indent="0" algn="ctr" defTabSz="12001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2000 изделий</a:t>
          </a:r>
          <a:br>
            <a:rPr lang="ru-RU" sz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ru-RU" sz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120 млн. р.</a:t>
          </a:r>
          <a:endParaRPr sz="1200" dirty="0"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10EF6AF-13C1-422B-83FB-75ED29BAE565}" type="parTrans" cxnId="{23465DA1-6DB9-42CE-B058-B2DD37BD0DD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0016623-FDF8-4957-BD1D-5095B86D2BB5}" type="sibTrans" cxnId="{23465DA1-6DB9-42CE-B058-B2DD37BD0DD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CEDDE6F-345E-4A49-8BBD-0AF946771A20}">
      <dgm:prSet phldrT="[Текст]" phldr="0"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 bwMode="auto">
        <a:gradFill flip="none" rotWithShape="1">
          <a:gsLst>
            <a:gs pos="0">
              <a:schemeClr val="accent4">
                <a:lumMod val="67000"/>
              </a:schemeClr>
            </a:gs>
            <a:gs pos="57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ln/>
      </dgm:spPr>
      <dgm:t>
        <a:bodyPr vertOverflow="overflow" horzOverflow="overflow" vert="horz" tIns="396000" rtlCol="0" fromWordArt="0" anchor="ctr" forceAA="0" compatLnSpc="0"/>
        <a:lstStyle/>
        <a:p>
          <a:pPr marL="0" indent="0" algn="ctr" defTabSz="11112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60 изделий</a:t>
          </a:r>
          <a:br>
            <a:rPr lang="ru-RU" sz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ru-RU" sz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АНО г. Пскова</a:t>
          </a:r>
        </a:p>
        <a:p>
          <a:pPr marL="0" indent="0" algn="ctr" defTabSz="11112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3 млн. р.</a:t>
          </a:r>
          <a:endParaRPr sz="1200" dirty="0"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F739234-8516-4E05-ABE5-58549D955592}" type="parTrans" cxnId="{E7C24D9B-2F61-46E2-8652-97F278EF4F9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C58B1BF-55EA-40B6-B1AC-3802547B9A43}" type="sibTrans" cxnId="{E7C24D9B-2F61-46E2-8652-97F278EF4F9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C044548-5315-4D7D-840A-597944D06E45}">
      <dgm:prSet phldrT="[Текст]" phldr="0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 bwMode="auto"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 vertOverflow="overflow" horzOverflow="overflow" vert="horz" rtlCol="0" fromWordArt="0" anchor="ctr" forceAA="0" compatLnSpc="0"/>
        <a:lstStyle/>
        <a:p>
          <a:pPr marL="0" indent="0" algn="ctr" defTabSz="13779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0" dirty="0">
              <a:solidFill>
                <a:schemeClr val="bg1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10 изделий</a:t>
          </a:r>
          <a:br>
            <a:rPr lang="ru-RU" sz="1200" b="0" dirty="0">
              <a:solidFill>
                <a:schemeClr val="bg1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ru-RU" sz="1200" b="0" dirty="0">
              <a:solidFill>
                <a:schemeClr val="bg1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ПсковГУ</a:t>
          </a:r>
          <a:endParaRPr sz="1200" b="0" dirty="0">
            <a:solidFill>
              <a:schemeClr val="bg1"/>
            </a:solidFill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indent="0" algn="ctr" defTabSz="13779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0" dirty="0">
              <a:solidFill>
                <a:schemeClr val="bg1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400 000 р</a:t>
          </a:r>
          <a:r>
            <a:rPr lang="ru-RU" sz="1200" b="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sz="1400" b="0" dirty="0"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5789234-F3E1-48FE-8247-6AA6D0245A15}" type="parTrans" cxnId="{9D56B587-4F3D-4686-92BB-0370E2E8371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7E5EFBC-2591-4330-A32C-15B62C05F740}" type="sibTrans" cxnId="{9D56B587-4F3D-4686-92BB-0370E2E8371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99A71C1-87DF-47B6-9712-29FABDB220F9}" type="pres">
      <dgm:prSet presAssocID="{612B1E74-44D6-4A14-90C8-DAE6B446097B}" presName="Name0" presStyleCnt="0">
        <dgm:presLayoutVars>
          <dgm:chMax val="7"/>
          <dgm:resizeHandles val="exact"/>
        </dgm:presLayoutVars>
      </dgm:prSet>
      <dgm:spPr bwMode="auto"/>
    </dgm:pt>
    <dgm:pt modelId="{2412A767-D31B-42CB-B274-0E7D50FD4169}" type="pres">
      <dgm:prSet presAssocID="{612B1E74-44D6-4A14-90C8-DAE6B446097B}" presName="comp1" presStyleCnt="0"/>
      <dgm:spPr bwMode="auto"/>
    </dgm:pt>
    <dgm:pt modelId="{E32E09C5-47D9-48CF-AA66-CF73291F65EF}" type="pres">
      <dgm:prSet presAssocID="{612B1E74-44D6-4A14-90C8-DAE6B446097B}" presName="circle1" presStyleLbl="node1" presStyleIdx="0" presStyleCnt="4"/>
      <dgm:spPr bwMode="auto"/>
    </dgm:pt>
    <dgm:pt modelId="{E1FE6321-1407-4368-B296-02460E2C6EF7}" type="pres">
      <dgm:prSet presAssocID="{612B1E74-44D6-4A14-90C8-DAE6B446097B}" presName="c1text" presStyleLbl="node1" presStyleIdx="0" presStyleCnt="4">
        <dgm:presLayoutVars>
          <dgm:bulletEnabled val="1"/>
        </dgm:presLayoutVars>
      </dgm:prSet>
      <dgm:spPr bwMode="auto"/>
    </dgm:pt>
    <dgm:pt modelId="{FD36CA4E-47D7-46DA-9BAF-2AD0EFCDACA2}" type="pres">
      <dgm:prSet presAssocID="{612B1E74-44D6-4A14-90C8-DAE6B446097B}" presName="comp2" presStyleCnt="0"/>
      <dgm:spPr bwMode="auto"/>
    </dgm:pt>
    <dgm:pt modelId="{5CAADFE5-6D27-4068-B501-671F579E0715}" type="pres">
      <dgm:prSet presAssocID="{612B1E74-44D6-4A14-90C8-DAE6B446097B}" presName="circle2" presStyleLbl="node1" presStyleIdx="1" presStyleCnt="4" custLinFactNeighborX="-409" custLinFactNeighborY="1237"/>
      <dgm:spPr bwMode="auto"/>
    </dgm:pt>
    <dgm:pt modelId="{23C610FD-E290-4343-B638-CD418440F568}" type="pres">
      <dgm:prSet presAssocID="{612B1E74-44D6-4A14-90C8-DAE6B446097B}" presName="c2text" presStyleLbl="node1" presStyleIdx="1" presStyleCnt="4">
        <dgm:presLayoutVars>
          <dgm:bulletEnabled val="1"/>
        </dgm:presLayoutVars>
      </dgm:prSet>
      <dgm:spPr bwMode="auto"/>
    </dgm:pt>
    <dgm:pt modelId="{1EAE09F3-2B19-45BE-84FC-EF3FC8CECD91}" type="pres">
      <dgm:prSet presAssocID="{612B1E74-44D6-4A14-90C8-DAE6B446097B}" presName="comp3" presStyleCnt="0"/>
      <dgm:spPr bwMode="auto"/>
    </dgm:pt>
    <dgm:pt modelId="{BF71A03D-FC86-4C3A-BC9C-15821F4808A3}" type="pres">
      <dgm:prSet presAssocID="{612B1E74-44D6-4A14-90C8-DAE6B446097B}" presName="circle3" presStyleLbl="node1" presStyleIdx="2" presStyleCnt="4"/>
      <dgm:spPr bwMode="auto"/>
    </dgm:pt>
    <dgm:pt modelId="{7CD8ADD6-9432-4E56-B50E-E6FEAD4752FE}" type="pres">
      <dgm:prSet presAssocID="{612B1E74-44D6-4A14-90C8-DAE6B446097B}" presName="c3text" presStyleLbl="node1" presStyleIdx="2" presStyleCnt="4">
        <dgm:presLayoutVars>
          <dgm:bulletEnabled val="1"/>
        </dgm:presLayoutVars>
      </dgm:prSet>
      <dgm:spPr bwMode="auto"/>
    </dgm:pt>
    <dgm:pt modelId="{CEDCE61D-6396-42B5-AC71-3F45D36AB16C}" type="pres">
      <dgm:prSet presAssocID="{612B1E74-44D6-4A14-90C8-DAE6B446097B}" presName="comp4" presStyleCnt="0"/>
      <dgm:spPr bwMode="auto"/>
    </dgm:pt>
    <dgm:pt modelId="{62970555-7250-4346-8E3B-BE74F2C19133}" type="pres">
      <dgm:prSet presAssocID="{612B1E74-44D6-4A14-90C8-DAE6B446097B}" presName="circle4" presStyleLbl="node1" presStyleIdx="3" presStyleCnt="4"/>
      <dgm:spPr bwMode="auto"/>
    </dgm:pt>
    <dgm:pt modelId="{7FFBEEE5-E00E-459C-ADAD-2432AD80E5FC}" type="pres">
      <dgm:prSet presAssocID="{612B1E74-44D6-4A14-90C8-DAE6B446097B}" presName="c4text" presStyleLbl="node1" presStyleIdx="3" presStyleCnt="4">
        <dgm:presLayoutVars>
          <dgm:bulletEnabled val="1"/>
        </dgm:presLayoutVars>
      </dgm:prSet>
      <dgm:spPr bwMode="auto"/>
    </dgm:pt>
  </dgm:ptLst>
  <dgm:cxnLst>
    <dgm:cxn modelId="{82ECF201-2700-4CB3-BEA2-CDEBB8826E87}" type="presOf" srcId="{7CDF745B-8E5E-47E5-A5E3-D30020BB1E3D}" destId="{5CAADFE5-6D27-4068-B501-671F579E0715}" srcOrd="0" destOrd="0" presId="urn:microsoft.com/office/officeart/2005/8/layout/venn2"/>
    <dgm:cxn modelId="{E2E1A404-0102-40C6-85F7-4C6887B8DAF2}" type="presOf" srcId="{7CDF745B-8E5E-47E5-A5E3-D30020BB1E3D}" destId="{23C610FD-E290-4343-B638-CD418440F568}" srcOrd="1" destOrd="0" presId="urn:microsoft.com/office/officeart/2005/8/layout/venn2"/>
    <dgm:cxn modelId="{93C6E015-BC32-48CA-ACD5-B44D966FAAAE}" type="presOf" srcId="{1B78D8F0-99A3-4F28-B0BC-B2C76836D755}" destId="{E1FE6321-1407-4368-B296-02460E2C6EF7}" srcOrd="1" destOrd="0" presId="urn:microsoft.com/office/officeart/2005/8/layout/venn2"/>
    <dgm:cxn modelId="{4A37B816-9055-48F1-8F4F-3C587EC3CC57}" type="presOf" srcId="{612B1E74-44D6-4A14-90C8-DAE6B446097B}" destId="{899A71C1-87DF-47B6-9712-29FABDB220F9}" srcOrd="0" destOrd="0" presId="urn:microsoft.com/office/officeart/2005/8/layout/venn2"/>
    <dgm:cxn modelId="{418CBD45-057E-4D61-BC37-62BBDF33D24B}" type="presOf" srcId="{ACEDDE6F-345E-4A49-8BBD-0AF946771A20}" destId="{BF71A03D-FC86-4C3A-BC9C-15821F4808A3}" srcOrd="0" destOrd="0" presId="urn:microsoft.com/office/officeart/2005/8/layout/venn2"/>
    <dgm:cxn modelId="{CCC53748-EF97-4D58-AFF7-AC7AD3D4BB8F}" type="presOf" srcId="{ACEDDE6F-345E-4A49-8BBD-0AF946771A20}" destId="{7CD8ADD6-9432-4E56-B50E-E6FEAD4752FE}" srcOrd="1" destOrd="0" presId="urn:microsoft.com/office/officeart/2005/8/layout/venn2"/>
    <dgm:cxn modelId="{CABC8551-6A1C-401A-90ED-5FAAB73F19DA}" type="presOf" srcId="{BC044548-5315-4D7D-840A-597944D06E45}" destId="{62970555-7250-4346-8E3B-BE74F2C19133}" srcOrd="0" destOrd="0" presId="urn:microsoft.com/office/officeart/2005/8/layout/venn2"/>
    <dgm:cxn modelId="{9D56B587-4F3D-4686-92BB-0370E2E83719}" srcId="{612B1E74-44D6-4A14-90C8-DAE6B446097B}" destId="{BC044548-5315-4D7D-840A-597944D06E45}" srcOrd="3" destOrd="0" parTransId="{75789234-F3E1-48FE-8247-6AA6D0245A15}" sibTransId="{E7E5EFBC-2591-4330-A32C-15B62C05F740}"/>
    <dgm:cxn modelId="{32E32289-C0D7-45B6-8B98-B178066D75D9}" type="presOf" srcId="{BC044548-5315-4D7D-840A-597944D06E45}" destId="{7FFBEEE5-E00E-459C-ADAD-2432AD80E5FC}" srcOrd="1" destOrd="0" presId="urn:microsoft.com/office/officeart/2005/8/layout/venn2"/>
    <dgm:cxn modelId="{A0158A93-F240-4A51-AECB-EBF609F6E515}" type="presOf" srcId="{1B78D8F0-99A3-4F28-B0BC-B2C76836D755}" destId="{E32E09C5-47D9-48CF-AA66-CF73291F65EF}" srcOrd="0" destOrd="0" presId="urn:microsoft.com/office/officeart/2005/8/layout/venn2"/>
    <dgm:cxn modelId="{E7C24D9B-2F61-46E2-8652-97F278EF4F91}" srcId="{612B1E74-44D6-4A14-90C8-DAE6B446097B}" destId="{ACEDDE6F-345E-4A49-8BBD-0AF946771A20}" srcOrd="2" destOrd="0" parTransId="{4F739234-8516-4E05-ABE5-58549D955592}" sibTransId="{8C58B1BF-55EA-40B6-B1AC-3802547B9A43}"/>
    <dgm:cxn modelId="{23465DA1-6DB9-42CE-B058-B2DD37BD0DD8}" srcId="{612B1E74-44D6-4A14-90C8-DAE6B446097B}" destId="{7CDF745B-8E5E-47E5-A5E3-D30020BB1E3D}" srcOrd="1" destOrd="0" parTransId="{C10EF6AF-13C1-422B-83FB-75ED29BAE565}" sibTransId="{A0016623-FDF8-4957-BD1D-5095B86D2BB5}"/>
    <dgm:cxn modelId="{F96D03B9-38C7-46D2-800C-EC1CB8765D59}" srcId="{612B1E74-44D6-4A14-90C8-DAE6B446097B}" destId="{1B78D8F0-99A3-4F28-B0BC-B2C76836D755}" srcOrd="0" destOrd="0" parTransId="{8F95D137-3CD5-4E5D-8A33-9A890A4AC6BE}" sibTransId="{593B9602-7DE6-45C2-9F09-B21F59FDB98F}"/>
    <dgm:cxn modelId="{CDA25D5B-B091-4EE1-9DB6-98158B58421C}" type="presParOf" srcId="{899A71C1-87DF-47B6-9712-29FABDB220F9}" destId="{2412A767-D31B-42CB-B274-0E7D50FD4169}" srcOrd="0" destOrd="0" presId="urn:microsoft.com/office/officeart/2005/8/layout/venn2"/>
    <dgm:cxn modelId="{48B831C6-F66B-4ED9-BCF0-073C89D5DAF6}" type="presParOf" srcId="{2412A767-D31B-42CB-B274-0E7D50FD4169}" destId="{E32E09C5-47D9-48CF-AA66-CF73291F65EF}" srcOrd="0" destOrd="0" presId="urn:microsoft.com/office/officeart/2005/8/layout/venn2"/>
    <dgm:cxn modelId="{0D53D44E-6818-4AF0-A423-8A4293746FF8}" type="presParOf" srcId="{2412A767-D31B-42CB-B274-0E7D50FD4169}" destId="{E1FE6321-1407-4368-B296-02460E2C6EF7}" srcOrd="1" destOrd="0" presId="urn:microsoft.com/office/officeart/2005/8/layout/venn2"/>
    <dgm:cxn modelId="{B5DB88F3-E036-4E9F-ADC4-6ADD3DC54D65}" type="presParOf" srcId="{899A71C1-87DF-47B6-9712-29FABDB220F9}" destId="{FD36CA4E-47D7-46DA-9BAF-2AD0EFCDACA2}" srcOrd="1" destOrd="0" presId="urn:microsoft.com/office/officeart/2005/8/layout/venn2"/>
    <dgm:cxn modelId="{209E06A3-40C7-479E-B075-CEF8F3C433DE}" type="presParOf" srcId="{FD36CA4E-47D7-46DA-9BAF-2AD0EFCDACA2}" destId="{5CAADFE5-6D27-4068-B501-671F579E0715}" srcOrd="0" destOrd="0" presId="urn:microsoft.com/office/officeart/2005/8/layout/venn2"/>
    <dgm:cxn modelId="{D28AF646-B32D-4B03-9DA8-FC51749B65AD}" type="presParOf" srcId="{FD36CA4E-47D7-46DA-9BAF-2AD0EFCDACA2}" destId="{23C610FD-E290-4343-B638-CD418440F568}" srcOrd="1" destOrd="0" presId="urn:microsoft.com/office/officeart/2005/8/layout/venn2"/>
    <dgm:cxn modelId="{B2BA0A3B-4A1E-4AA6-8BAB-5E99B8A39BAF}" type="presParOf" srcId="{899A71C1-87DF-47B6-9712-29FABDB220F9}" destId="{1EAE09F3-2B19-45BE-84FC-EF3FC8CECD91}" srcOrd="2" destOrd="0" presId="urn:microsoft.com/office/officeart/2005/8/layout/venn2"/>
    <dgm:cxn modelId="{B2917525-B874-4AC2-A179-A0A20BA38E49}" type="presParOf" srcId="{1EAE09F3-2B19-45BE-84FC-EF3FC8CECD91}" destId="{BF71A03D-FC86-4C3A-BC9C-15821F4808A3}" srcOrd="0" destOrd="0" presId="urn:microsoft.com/office/officeart/2005/8/layout/venn2"/>
    <dgm:cxn modelId="{BD5AD264-B5C1-462C-A9AD-1BC2FCA513B6}" type="presParOf" srcId="{1EAE09F3-2B19-45BE-84FC-EF3FC8CECD91}" destId="{7CD8ADD6-9432-4E56-B50E-E6FEAD4752FE}" srcOrd="1" destOrd="0" presId="urn:microsoft.com/office/officeart/2005/8/layout/venn2"/>
    <dgm:cxn modelId="{3F1E7025-6941-4687-A24C-EDCCA80468D2}" type="presParOf" srcId="{899A71C1-87DF-47B6-9712-29FABDB220F9}" destId="{CEDCE61D-6396-42B5-AC71-3F45D36AB16C}" srcOrd="3" destOrd="0" presId="urn:microsoft.com/office/officeart/2005/8/layout/venn2"/>
    <dgm:cxn modelId="{A0BFF08D-FCE6-4813-97E0-B5019A0BF557}" type="presParOf" srcId="{CEDCE61D-6396-42B5-AC71-3F45D36AB16C}" destId="{62970555-7250-4346-8E3B-BE74F2C19133}" srcOrd="0" destOrd="0" presId="urn:microsoft.com/office/officeart/2005/8/layout/venn2"/>
    <dgm:cxn modelId="{CDC03A89-A6FC-46A6-AB66-F334A5D6ECA4}" type="presParOf" srcId="{CEDCE61D-6396-42B5-AC71-3F45D36AB16C}" destId="{7FFBEEE5-E00E-459C-ADAD-2432AD80E5FC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2E09C5-47D9-48CF-AA66-CF73291F65EF}">
      <dsp:nvSpPr>
        <dsp:cNvPr id="0" name=""/>
        <dsp:cNvSpPr/>
      </dsp:nvSpPr>
      <dsp:spPr bwMode="auto">
        <a:xfrm>
          <a:off x="1354666" y="0"/>
          <a:ext cx="5418665" cy="5418665"/>
        </a:xfrm>
        <a:prstGeom prst="ellipse">
          <a:avLst/>
        </a:prstGeom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70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Overflow="overflow" horzOverflow="overflow" vert="horz" wrap="square" lIns="36000" tIns="0" rIns="72000" bIns="0" numCol="1" spcCol="1270" rtlCol="0" fromWordArt="0" anchor="t" anchorCtr="1" forceAA="0" compatLnSpc="0">
          <a:noAutofit/>
        </a:bodyPr>
        <a:lstStyle/>
        <a:p>
          <a:pPr marL="0" lvl="0" indent="0" algn="ctr" defTabSz="1244598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br>
            <a:rPr lang="ru-RU" sz="1100" kern="1200" dirty="0"/>
          </a:br>
          <a:r>
            <a:rPr lang="ru-RU" sz="1200" kern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Предприятия</a:t>
          </a:r>
        </a:p>
        <a:p>
          <a:pPr marL="0" lvl="0" indent="0" algn="ctr" defTabSz="1244598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200" kern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50 000 изделий</a:t>
          </a:r>
          <a:endParaRPr sz="1200" kern="1200" dirty="0"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ctr" defTabSz="1244598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200" kern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3 млрд. р</a:t>
          </a:r>
          <a:endParaRPr sz="1200" kern="1200" dirty="0"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306469" y="270933"/>
        <a:ext cx="1515059" cy="812799"/>
      </dsp:txXfrm>
    </dsp:sp>
    <dsp:sp modelId="{5CAADFE5-6D27-4068-B501-671F579E0715}">
      <dsp:nvSpPr>
        <dsp:cNvPr id="0" name=""/>
        <dsp:cNvSpPr/>
      </dsp:nvSpPr>
      <dsp:spPr bwMode="auto">
        <a:xfrm>
          <a:off x="1878803" y="1083733"/>
          <a:ext cx="4334932" cy="4334932"/>
        </a:xfrm>
        <a:prstGeom prst="ellipse">
          <a:avLst/>
        </a:prstGeom>
        <a:gradFill flip="none" rotWithShape="1">
          <a:gsLst>
            <a:gs pos="0">
              <a:schemeClr val="accent5">
                <a:lumMod val="67000"/>
              </a:schemeClr>
            </a:gs>
            <a:gs pos="6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Overflow="overflow" horzOverflow="overflow" vert="horz" wrap="square" lIns="85344" tIns="85344" rIns="108000" bIns="0" numCol="1" spcCol="1270" rtlCol="0" fromWordArt="0" anchor="b" anchorCtr="0" forceAA="0" compatLnSpc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200" kern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ВУЗы, АНО  России</a:t>
          </a:r>
          <a:endParaRPr sz="1200" kern="1200" dirty="0"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200" kern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2000 изделий</a:t>
          </a:r>
          <a:br>
            <a:rPr lang="ru-RU" sz="1200" kern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ru-RU" sz="1200" kern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120 млн. р.</a:t>
          </a:r>
          <a:endParaRPr sz="1200" kern="1200" dirty="0"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288740" y="1343829"/>
        <a:ext cx="1515059" cy="780287"/>
      </dsp:txXfrm>
    </dsp:sp>
    <dsp:sp modelId="{BF71A03D-FC86-4C3A-BC9C-15821F4808A3}">
      <dsp:nvSpPr>
        <dsp:cNvPr id="0" name=""/>
        <dsp:cNvSpPr/>
      </dsp:nvSpPr>
      <dsp:spPr bwMode="auto">
        <a:xfrm>
          <a:off x="2438399" y="2167466"/>
          <a:ext cx="3251199" cy="3251199"/>
        </a:xfrm>
        <a:prstGeom prst="ellipse">
          <a:avLst/>
        </a:prstGeom>
        <a:gradFill flip="none" rotWithShape="1">
          <a:gsLst>
            <a:gs pos="0">
              <a:schemeClr val="accent4">
                <a:lumMod val="67000"/>
              </a:schemeClr>
            </a:gs>
            <a:gs pos="57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ln w="25400" cap="flat" cmpd="sng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Overflow="overflow" horzOverflow="overflow" vert="horz" wrap="square" lIns="85344" tIns="396000" rIns="85344" bIns="85344" numCol="1" spcCol="1270" rtlCol="0" fromWordArt="0" anchor="ctr" anchorCtr="0" forceAA="0" compatLnSpc="0">
          <a:noAutofit/>
        </a:bodyPr>
        <a:lstStyle/>
        <a:p>
          <a:pPr marL="0" lvl="0" indent="0" algn="ctr" defTabSz="1111248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200" kern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60 изделий</a:t>
          </a:r>
          <a:br>
            <a:rPr lang="ru-RU" sz="1200" kern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ru-RU" sz="1200" kern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АНО г. Пскова</a:t>
          </a:r>
        </a:p>
        <a:p>
          <a:pPr marL="0" lvl="0" indent="0" algn="ctr" defTabSz="1111248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200" kern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3 млн. р.</a:t>
          </a:r>
          <a:endParaRPr sz="1200" kern="1200" dirty="0"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306469" y="2411306"/>
        <a:ext cx="1515059" cy="731519"/>
      </dsp:txXfrm>
    </dsp:sp>
    <dsp:sp modelId="{62970555-7250-4346-8E3B-BE74F2C19133}">
      <dsp:nvSpPr>
        <dsp:cNvPr id="0" name=""/>
        <dsp:cNvSpPr/>
      </dsp:nvSpPr>
      <dsp:spPr bwMode="auto">
        <a:xfrm>
          <a:off x="2980266" y="3251199"/>
          <a:ext cx="2167466" cy="2167466"/>
        </a:xfrm>
        <a:prstGeom prst="ellipse">
          <a:avLst/>
        </a:prstGeom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Overflow="overflow" horzOverflow="overflow" vert="horz" wrap="square" lIns="85344" tIns="85344" rIns="85344" bIns="85344" numCol="1" spcCol="1270" rtlCol="0" fromWordArt="0" anchor="ctr" anchorCtr="0" forceAA="0" compatLnSpc="0">
          <a:noAutofit/>
        </a:bodyPr>
        <a:lstStyle/>
        <a:p>
          <a:pPr marL="0" lvl="0" indent="0" algn="ctr" defTabSz="1377948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200" b="0" kern="1200" dirty="0">
              <a:solidFill>
                <a:schemeClr val="bg1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10 изделий</a:t>
          </a:r>
          <a:br>
            <a:rPr lang="ru-RU" sz="1200" b="0" kern="1200" dirty="0">
              <a:solidFill>
                <a:schemeClr val="bg1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ru-RU" sz="1200" b="0" kern="1200" dirty="0">
              <a:solidFill>
                <a:schemeClr val="bg1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ПсковГУ</a:t>
          </a:r>
          <a:endParaRPr sz="1200" b="0" kern="1200" dirty="0">
            <a:solidFill>
              <a:schemeClr val="bg1"/>
            </a:solidFill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ctr" defTabSz="1377948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200" b="0" kern="1200" dirty="0">
              <a:solidFill>
                <a:schemeClr val="bg1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400 000 р</a:t>
          </a:r>
          <a:r>
            <a:rPr lang="ru-RU" sz="1200" b="0" kern="12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sz="1400" b="0" kern="1200" dirty="0"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297684" y="3793066"/>
        <a:ext cx="1532630" cy="10837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sz="1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JTS -joint(сустав) transfer(переместить) space(пространство)- transfer the joint in space - переместите сустав в пространстве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75" name="Picture 3" descr="Y:\Отдел ИК и СМ\Овчинников\ФОНД 2 - ЦВП\- БРЕНДБУК\Для-презентации-3.png"/>
          <p:cNvPicPr>
            <a:picLocks noChangeAspect="1" noChangeArrowheads="1"/>
          </p:cNvPicPr>
          <p:nvPr userDrawn="1"/>
        </p:nvPicPr>
        <p:blipFill>
          <a:blip r:embed="rId2"/>
          <a:srcRect l="9335" r="290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059832" y="2276872"/>
            <a:ext cx="5544616" cy="1080120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8" name="Прямоугольник 17"/>
          <p:cNvSpPr/>
          <p:nvPr userDrawn="1"/>
        </p:nvSpPr>
        <p:spPr bwMode="auto">
          <a:xfrm>
            <a:off x="0" y="3717032"/>
            <a:ext cx="9144000" cy="504056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059832" y="3789040"/>
            <a:ext cx="3600400" cy="36004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Место проведения</a:t>
            </a:r>
            <a:endParaRPr/>
          </a:p>
        </p:txBody>
      </p:sp>
      <p:pic>
        <p:nvPicPr>
          <p:cNvPr id="3077" name="Picture 5" descr="Y:\Отдел ИК и СМ\Овчинников\ФОНД 2 - ЦВП\- БРЕНДБУК\Для-презентации-2-1.png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395536" y="2132856"/>
            <a:ext cx="2443908" cy="1440160"/>
          </a:xfrm>
          <a:prstGeom prst="rect">
            <a:avLst/>
          </a:prstGeom>
          <a:noFill/>
        </p:spPr>
      </p:pic>
      <p:cxnSp>
        <p:nvCxnSpPr>
          <p:cNvPr id="22" name="Прямая соединительная линия 21"/>
          <p:cNvCxnSpPr>
            <a:cxnSpLocks/>
          </p:cNvCxnSpPr>
          <p:nvPr userDrawn="1"/>
        </p:nvCxnSpPr>
        <p:spPr bwMode="auto">
          <a:xfrm>
            <a:off x="2915816" y="2276872"/>
            <a:ext cx="0" cy="108012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Y:\Отдел ИК и СМ\Овчинников\ФОНД 2 - ЦВП\- БРЕНДБУК\Для-презентации-4.png"/>
          <p:cNvPicPr>
            <a:picLocks noChangeAspect="1" noChangeArrowheads="1"/>
          </p:cNvPicPr>
          <p:nvPr userDrawn="1"/>
        </p:nvPicPr>
        <p:blipFill>
          <a:blip r:embed="rId4"/>
          <a:srcRect r="32305" b="17039"/>
          <a:stretch/>
        </p:blipFill>
        <p:spPr bwMode="auto">
          <a:xfrm>
            <a:off x="5220072" y="2780928"/>
            <a:ext cx="3923928" cy="4077072"/>
          </a:xfrm>
          <a:prstGeom prst="rect">
            <a:avLst/>
          </a:prstGeom>
          <a:noFill/>
        </p:spPr>
      </p:pic>
      <p:sp>
        <p:nvSpPr>
          <p:cNvPr id="25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67544" y="3789040"/>
            <a:ext cx="1584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4F239E58-EE24-4863-BED4-D747BEE77A1B}" type="datetime1">
              <a:rPr lang="ru-RU"/>
              <a:t>12.11.2023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Горизонта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Picture 2" descr="Y:\Отдел ИК и СМ\Овчинников\ФОНД 2 - ЦВП\- БРЕНДБУК\Для-презентации-1.png"/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0" y="1"/>
            <a:ext cx="9144000" cy="94297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 userDrawn="1"/>
        </p:nvSpPr>
        <p:spPr bwMode="auto">
          <a:xfrm>
            <a:off x="0" y="260648"/>
            <a:ext cx="4211960" cy="43204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 bwMode="auto">
          <a:xfrm>
            <a:off x="8532440" y="6309320"/>
            <a:ext cx="611560" cy="43204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sz="2000"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539552" y="1412776"/>
            <a:ext cx="8064896" cy="4824536"/>
          </a:xfrm>
        </p:spPr>
        <p:txBody>
          <a:bodyPr/>
          <a:lstStyle>
            <a:lvl1pPr>
              <a:defRPr>
                <a:latin typeface="Tahoma"/>
                <a:ea typeface="Tahoma"/>
                <a:cs typeface="Tahom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107504" y="6309320"/>
            <a:ext cx="1224136" cy="432048"/>
          </a:xfrm>
        </p:spPr>
        <p:txBody>
          <a:bodyPr/>
          <a:lstStyle>
            <a:lvl1pPr>
              <a:defRPr sz="1400" b="1"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9E487C9F-BD98-468E-AB74-D4582B3B478C}" type="datetime1">
              <a:rPr lang="ru-RU"/>
              <a:t>12.11.2023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532440" y="6309320"/>
            <a:ext cx="576064" cy="432048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637F723A-77FC-40A0-B1B0-9768910C67E5}" type="slidenum">
              <a:rPr lang="ru-RU"/>
              <a:t>‹#›</a:t>
            </a:fld>
            <a:endParaRPr lang="ru-RU"/>
          </a:p>
        </p:txBody>
      </p:sp>
      <p:pic>
        <p:nvPicPr>
          <p:cNvPr id="11" name="Picture 3" descr="Y:\Отдел ИК и СМ\Овчинников\ФОНД 2 - ЦВП\- БРЕНДБУК\Для-презентации-2.png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7876495" y="188640"/>
            <a:ext cx="1267505" cy="66441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Вертика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3" name="Picture 5" descr="Y:\Отдел ИК и СМ\Овчинников\ФОНД 2 - ЦВП\- БРЕНДБУК\Для-презентации-1-1-1.png"/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59632" cy="6858000"/>
          </a:xfrm>
          <a:prstGeom prst="rect">
            <a:avLst/>
          </a:prstGeom>
          <a:noFill/>
        </p:spPr>
      </p:pic>
      <p:pic>
        <p:nvPicPr>
          <p:cNvPr id="2054" name="Picture 6" descr="Y:\Отдел ИК и СМ\Овчинников\ФОНД 2 - ЦВП\- БРЕНДБУК\Для-презентации-1-1-2.png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7884368" y="0"/>
            <a:ext cx="1259632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 userDrawn="1"/>
        </p:nvSpPr>
        <p:spPr bwMode="auto">
          <a:xfrm>
            <a:off x="0" y="260648"/>
            <a:ext cx="4211960" cy="43204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9" name="Picture 3" descr="Y:\Отдел ИК и СМ\Овчинников\ФОНД 2 - ЦВП\- БРЕНДБУК\Для-презентации-2.png"/>
          <p:cNvPicPr>
            <a:picLocks noChangeAspect="1" noChangeArrowheads="1"/>
          </p:cNvPicPr>
          <p:nvPr userDrawn="1"/>
        </p:nvPicPr>
        <p:blipFill>
          <a:blip r:embed="rId4"/>
          <a:stretch/>
        </p:blipFill>
        <p:spPr bwMode="auto">
          <a:xfrm>
            <a:off x="7876495" y="188640"/>
            <a:ext cx="1267505" cy="66441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 userDrawn="1"/>
        </p:nvSpPr>
        <p:spPr bwMode="auto">
          <a:xfrm>
            <a:off x="8532440" y="6309320"/>
            <a:ext cx="611560" cy="43204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sz="2000"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1259632" y="764704"/>
            <a:ext cx="6624736" cy="5904656"/>
          </a:xfrm>
        </p:spPr>
        <p:txBody>
          <a:bodyPr/>
          <a:lstStyle>
            <a:lvl1pPr>
              <a:defRPr>
                <a:latin typeface="Tahoma"/>
                <a:ea typeface="Tahoma"/>
                <a:cs typeface="Tahoma"/>
              </a:defRPr>
            </a:lvl1pPr>
            <a:lvl2pPr>
              <a:defRPr>
                <a:latin typeface="Tahoma"/>
                <a:ea typeface="Tahoma"/>
                <a:cs typeface="Tahoma"/>
              </a:defRPr>
            </a:lvl2pPr>
            <a:lvl3pPr>
              <a:defRPr>
                <a:latin typeface="Tahoma"/>
                <a:ea typeface="Tahoma"/>
                <a:cs typeface="Tahoma"/>
              </a:defRPr>
            </a:lvl3pPr>
            <a:lvl4pPr>
              <a:defRPr>
                <a:latin typeface="Tahoma"/>
                <a:ea typeface="Tahoma"/>
                <a:cs typeface="Tahoma"/>
              </a:defRPr>
            </a:lvl4pPr>
            <a:lvl5pPr>
              <a:defRPr>
                <a:latin typeface="Tahoma"/>
                <a:ea typeface="Tahoma"/>
                <a:cs typeface="Tahoma"/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107504" y="6309320"/>
            <a:ext cx="1296144" cy="432048"/>
          </a:xfrm>
        </p:spPr>
        <p:txBody>
          <a:bodyPr/>
          <a:lstStyle>
            <a:lvl1pPr>
              <a:defRPr sz="1400" b="1"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F857E44E-A0FB-42A2-970A-D94DDDB3543D}" type="datetime1">
              <a:rPr lang="ru-RU"/>
              <a:t>12.11.2023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532440" y="6309320"/>
            <a:ext cx="576064" cy="432048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637F723A-77FC-40A0-B1B0-9768910C67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пасибо за внимание!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098" name="Picture 2" descr="Y:\Отдел ИК и СМ\Овчинников\ФОНД 2 - ЦВП\- БРЕНДБУК\Для-презентации-5.png"/>
          <p:cNvPicPr>
            <a:picLocks noChangeAspect="1" noChangeArrowheads="1"/>
          </p:cNvPicPr>
          <p:nvPr userDrawn="1"/>
        </p:nvPicPr>
        <p:blipFill>
          <a:blip r:embed="rId2"/>
          <a:srcRect l="3352" r="5581"/>
          <a:stretch/>
        </p:blipFill>
        <p:spPr bwMode="auto">
          <a:xfrm>
            <a:off x="0" y="0"/>
            <a:ext cx="8819456" cy="68580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 userDrawn="1"/>
        </p:nvSpPr>
        <p:spPr bwMode="auto">
          <a:xfrm>
            <a:off x="3275856" y="0"/>
            <a:ext cx="5616624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/>
          <p:cNvSpPr txBox="1"/>
          <p:nvPr userDrawn="1"/>
        </p:nvSpPr>
        <p:spPr bwMode="auto">
          <a:xfrm>
            <a:off x="6300192" y="184482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6012159" y="5445224"/>
            <a:ext cx="3131840" cy="43204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Box 14"/>
          <p:cNvSpPr txBox="1"/>
          <p:nvPr userDrawn="1"/>
        </p:nvSpPr>
        <p:spPr bwMode="auto">
          <a:xfrm>
            <a:off x="6156176" y="5445224"/>
            <a:ext cx="298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>
                <a:solidFill>
                  <a:schemeClr val="bg1"/>
                </a:solidFill>
                <a:latin typeface="Tahoma"/>
                <a:ea typeface="Tahoma"/>
                <a:cs typeface="Tahoma"/>
              </a:rPr>
              <a:t>Спасибо за внимание!</a:t>
            </a:r>
            <a:endParaRPr/>
          </a:p>
        </p:txBody>
      </p:sp>
      <p:pic>
        <p:nvPicPr>
          <p:cNvPr id="16" name="Picture 5" descr="Y:\Отдел ИК и СМ\Овчинников\ФОНД 2 - ЦВП\- БРЕНДБУК\Для-презентации-2-1.png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6300192" y="404664"/>
            <a:ext cx="2443908" cy="1440160"/>
          </a:xfrm>
          <a:prstGeom prst="rect">
            <a:avLst/>
          </a:prstGeom>
          <a:noFill/>
        </p:spPr>
      </p:pic>
      <p:sp>
        <p:nvSpPr>
          <p:cNvPr id="19" name="Текст 18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6516688" y="1989138"/>
            <a:ext cx="2159768" cy="3168053"/>
          </a:xfrm>
        </p:spPr>
        <p:txBody>
          <a:bodyPr>
            <a:normAutofit/>
          </a:bodyPr>
          <a:lstStyle>
            <a:lvl1pPr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ctr">
              <a:defRPr/>
            </a:pPr>
            <a:r>
              <a:rPr lang="ru-RU">
                <a:latin typeface="Tahoma"/>
                <a:ea typeface="Tahoma"/>
                <a:cs typeface="Tahoma"/>
              </a:rPr>
              <a:t>Информация </a:t>
            </a:r>
            <a:endParaRPr/>
          </a:p>
          <a:p>
            <a:pPr algn="ctr">
              <a:defRPr/>
            </a:pPr>
            <a:r>
              <a:rPr lang="ru-RU">
                <a:latin typeface="Tahoma"/>
                <a:ea typeface="Tahoma"/>
                <a:cs typeface="Tahoma"/>
              </a:rPr>
              <a:t>о выступившем</a:t>
            </a:r>
            <a:endParaRPr/>
          </a:p>
          <a:p>
            <a:pPr algn="ctr">
              <a:defRPr/>
            </a:pPr>
            <a:r>
              <a:rPr lang="ru-RU">
                <a:latin typeface="Tahoma"/>
                <a:ea typeface="Tahoma"/>
                <a:cs typeface="Tahoma"/>
              </a:rPr>
              <a:t>сотруднике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948264" y="6093296"/>
            <a:ext cx="1368152" cy="432048"/>
          </a:xfrm>
        </p:spPr>
        <p:txBody>
          <a:bodyPr/>
          <a:lstStyle>
            <a:lvl1pPr algn="ctr"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5A8285E7-9AC7-4C9A-9CB5-201A5A7BCBBD}" type="datetime1">
              <a:rPr lang="ru-RU"/>
              <a:t>12.11.2023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 descr="Y:\Отдел ИК и СМ\Овчинников\ФОНД 2 - ЦВП\- БРЕНДБУК\Для-презентации-3.png"/>
          <p:cNvPicPr>
            <a:picLocks noChangeAspect="1" noChangeArrowheads="1"/>
          </p:cNvPicPr>
          <p:nvPr userDrawn="1"/>
        </p:nvPicPr>
        <p:blipFill>
          <a:blip r:embed="rId2"/>
          <a:srcRect l="9335" r="290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 userDrawn="1"/>
        </p:nvSpPr>
        <p:spPr bwMode="auto">
          <a:xfrm>
            <a:off x="0" y="3716338"/>
            <a:ext cx="9144000" cy="504825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5" descr="Y:\Отдел ИК и СМ\Овчинников\ФОНД 2 - ЦВП\- БРЕНДБУК\Для-презентации-2-1.png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395288" y="2133600"/>
            <a:ext cx="2444750" cy="14398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Прямая соединительная линия 6"/>
          <p:cNvCxnSpPr>
            <a:cxnSpLocks/>
          </p:cNvCxnSpPr>
          <p:nvPr userDrawn="1"/>
        </p:nvCxnSpPr>
        <p:spPr bwMode="auto">
          <a:xfrm>
            <a:off x="2916238" y="2276475"/>
            <a:ext cx="0" cy="108108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Y:\Отдел ИК и СМ\Овчинников\ФОНД 2 - ЦВП\- БРЕНДБУК\Для-презентации-4.png"/>
          <p:cNvPicPr>
            <a:picLocks noChangeAspect="1" noChangeArrowheads="1"/>
          </p:cNvPicPr>
          <p:nvPr userDrawn="1"/>
        </p:nvPicPr>
        <p:blipFill>
          <a:blip r:embed="rId4"/>
          <a:srcRect r="32305" b="17039"/>
          <a:stretch/>
        </p:blipFill>
        <p:spPr bwMode="auto">
          <a:xfrm>
            <a:off x="5219700" y="2781300"/>
            <a:ext cx="3924300" cy="407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059832" y="2276872"/>
            <a:ext cx="5544616" cy="1080120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059832" y="3789040"/>
            <a:ext cx="3600400" cy="36004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468313" y="3789363"/>
            <a:ext cx="1582737" cy="36512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C3BE95CC-1051-4A0F-93CC-3D947CF71B9D}" type="datetime1">
              <a:rPr lang="ru-RU">
                <a:solidFill>
                  <a:prstClr val="white"/>
                </a:solidFill>
              </a:rPr>
              <a:t>12.11.2023</a:t>
            </a:fld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Горизонта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Y:\Отдел ИК и СМ\Овчинников\ФОНД 2 - ЦВП\- БРЕНДБУК\Для-презентации-1.png"/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 userDrawn="1"/>
        </p:nvSpPr>
        <p:spPr bwMode="auto">
          <a:xfrm>
            <a:off x="0" y="260350"/>
            <a:ext cx="4211638" cy="43179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 bwMode="auto">
          <a:xfrm>
            <a:off x="8532813" y="6308725"/>
            <a:ext cx="611187" cy="43338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3" descr="Y:\Отдел ИК и СМ\Овчинников\ФОНД 2 - ЦВП\- БРЕНДБУК\Для-презентации-2.png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7877175" y="188913"/>
            <a:ext cx="1266825" cy="6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sz="2000"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539552" y="1412776"/>
            <a:ext cx="8064896" cy="4824536"/>
          </a:xfrm>
        </p:spPr>
        <p:txBody>
          <a:bodyPr/>
          <a:lstStyle>
            <a:lvl1pPr>
              <a:defRPr>
                <a:latin typeface="Tahoma"/>
                <a:ea typeface="Tahoma"/>
                <a:cs typeface="Tahom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107949" y="6308725"/>
            <a:ext cx="1223963" cy="433388"/>
          </a:xfrm>
        </p:spPr>
        <p:txBody>
          <a:bodyPr/>
          <a:lstStyle>
            <a:lvl1pPr>
              <a:defRPr sz="1400" b="1"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CB6A9355-E394-4489-8F0A-E02E509B8524}" type="datetime1">
              <a:rPr lang="ru-RU">
                <a:solidFill>
                  <a:prstClr val="black">
                    <a:tint val="75000"/>
                  </a:prstClr>
                </a:solidFill>
              </a:rPr>
              <a:t>12.11.2023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1"/>
          </p:nvPr>
        </p:nvSpPr>
        <p:spPr bwMode="auto">
          <a:xfrm>
            <a:off x="8532813" y="6308725"/>
            <a:ext cx="576262" cy="433388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4C665FE9-9BAC-4209-9A4E-1EDDC23E6687}" type="slidenum">
              <a:rPr lang="ru-RU">
                <a:solidFill>
                  <a:prstClr val="white"/>
                </a:solidFill>
              </a:r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Вертика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5" descr="Y:\Отдел ИК и СМ\Овчинников\ФОНД 2 - ЦВП\- БРЕНДБУК\Для-презентации-1-1-1.png"/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5888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Y:\Отдел ИК и СМ\Овчинников\ФОНД 2 - ЦВП\- БРЕНДБУК\Для-презентации-1-1-2.png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7885113" y="0"/>
            <a:ext cx="12588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 userDrawn="1"/>
        </p:nvSpPr>
        <p:spPr bwMode="auto">
          <a:xfrm>
            <a:off x="0" y="260350"/>
            <a:ext cx="4211638" cy="43179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3" descr="Y:\Отдел ИК и СМ\Овчинников\ФОНД 2 - ЦВП\- БРЕНДБУК\Для-презентации-2.png"/>
          <p:cNvPicPr>
            <a:picLocks noChangeAspect="1" noChangeArrowheads="1"/>
          </p:cNvPicPr>
          <p:nvPr userDrawn="1"/>
        </p:nvPicPr>
        <p:blipFill>
          <a:blip r:embed="rId4"/>
          <a:stretch/>
        </p:blipFill>
        <p:spPr bwMode="auto">
          <a:xfrm>
            <a:off x="7877175" y="188913"/>
            <a:ext cx="1266825" cy="6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 userDrawn="1"/>
        </p:nvSpPr>
        <p:spPr bwMode="auto">
          <a:xfrm>
            <a:off x="8532813" y="6308725"/>
            <a:ext cx="611187" cy="433388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sz="2000"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1259632" y="764704"/>
            <a:ext cx="6624736" cy="5904656"/>
          </a:xfrm>
        </p:spPr>
        <p:txBody>
          <a:bodyPr/>
          <a:lstStyle>
            <a:lvl1pPr>
              <a:defRPr>
                <a:latin typeface="Tahoma"/>
                <a:ea typeface="Tahoma"/>
                <a:cs typeface="Tahoma"/>
              </a:defRPr>
            </a:lvl1pPr>
            <a:lvl2pPr>
              <a:defRPr>
                <a:latin typeface="Tahoma"/>
                <a:ea typeface="Tahoma"/>
                <a:cs typeface="Tahoma"/>
              </a:defRPr>
            </a:lvl2pPr>
            <a:lvl3pPr>
              <a:defRPr>
                <a:latin typeface="Tahoma"/>
                <a:ea typeface="Tahoma"/>
                <a:cs typeface="Tahoma"/>
              </a:defRPr>
            </a:lvl3pPr>
            <a:lvl4pPr>
              <a:defRPr>
                <a:latin typeface="Tahoma"/>
                <a:ea typeface="Tahoma"/>
                <a:cs typeface="Tahoma"/>
              </a:defRPr>
            </a:lvl4pPr>
            <a:lvl5pPr>
              <a:defRPr>
                <a:latin typeface="Tahoma"/>
                <a:ea typeface="Tahoma"/>
                <a:cs typeface="Tahoma"/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107949" y="6308725"/>
            <a:ext cx="1295400" cy="433388"/>
          </a:xfrm>
        </p:spPr>
        <p:txBody>
          <a:bodyPr/>
          <a:lstStyle>
            <a:lvl1pPr>
              <a:defRPr sz="1400" b="1"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F74F0BEA-E283-451E-B1C6-D3FCD1A77313}" type="datetime1">
              <a:rPr lang="ru-RU">
                <a:solidFill>
                  <a:prstClr val="black">
                    <a:tint val="75000"/>
                  </a:prstClr>
                </a:solidFill>
              </a:rPr>
              <a:t>12.11.2023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1"/>
          </p:nvPr>
        </p:nvSpPr>
        <p:spPr bwMode="auto">
          <a:xfrm>
            <a:off x="8532813" y="6308725"/>
            <a:ext cx="576262" cy="433388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69982AFA-EC6A-4DFD-90BA-F54A0A387A78}" type="slidenum">
              <a:rPr lang="ru-RU">
                <a:solidFill>
                  <a:prstClr val="white"/>
                </a:solidFill>
              </a:r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пасибо за внимание!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 descr="Y:\Отдел ИК и СМ\Овчинников\ФОНД 2 - ЦВП\- БРЕНДБУК\Для-презентации-5.png"/>
          <p:cNvPicPr>
            <a:picLocks noChangeAspect="1" noChangeArrowheads="1"/>
          </p:cNvPicPr>
          <p:nvPr userDrawn="1"/>
        </p:nvPicPr>
        <p:blipFill>
          <a:blip r:embed="rId2"/>
          <a:srcRect l="3352" r="5581"/>
          <a:stretch/>
        </p:blipFill>
        <p:spPr bwMode="auto">
          <a:xfrm>
            <a:off x="0" y="0"/>
            <a:ext cx="8820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 userDrawn="1"/>
        </p:nvSpPr>
        <p:spPr bwMode="auto">
          <a:xfrm>
            <a:off x="3275856" y="0"/>
            <a:ext cx="5616624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6"/>
          <p:cNvSpPr txBox="1">
            <a:spLocks noChangeArrowheads="1"/>
          </p:cNvSpPr>
          <p:nvPr userDrawn="1"/>
        </p:nvSpPr>
        <p:spPr bwMode="auto">
          <a:xfrm>
            <a:off x="6300788" y="1844675"/>
            <a:ext cx="2592387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 bwMode="auto">
          <a:xfrm>
            <a:off x="6011863" y="5445125"/>
            <a:ext cx="3132137" cy="43179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TextBox 8"/>
          <p:cNvSpPr txBox="1">
            <a:spLocks noChangeArrowheads="1"/>
          </p:cNvSpPr>
          <p:nvPr userDrawn="1"/>
        </p:nvSpPr>
        <p:spPr bwMode="auto">
          <a:xfrm>
            <a:off x="6156325" y="5445125"/>
            <a:ext cx="2987675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Calibri"/>
                <a:cs typeface="Arial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>
                <a:solidFill>
                  <a:prstClr val="white"/>
                </a:solidFill>
                <a:latin typeface="Tahoma"/>
                <a:cs typeface="Tahoma"/>
              </a:rPr>
              <a:t>Спасибо за внимание!</a:t>
            </a:r>
            <a:endParaRPr/>
          </a:p>
        </p:txBody>
      </p:sp>
      <p:pic>
        <p:nvPicPr>
          <p:cNvPr id="8" name="Picture 5" descr="Y:\Отдел ИК и СМ\Овчинников\ФОНД 2 - ЦВП\- БРЕНДБУК\Для-презентации-2-1.png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6300788" y="404813"/>
            <a:ext cx="2443162" cy="143986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Текст 18"/>
          <p:cNvSpPr>
            <a:spLocks noGrp="1"/>
          </p:cNvSpPr>
          <p:nvPr>
            <p:ph type="body" sz="quarter" idx="11"/>
          </p:nvPr>
        </p:nvSpPr>
        <p:spPr bwMode="auto">
          <a:xfrm>
            <a:off x="6516688" y="1989138"/>
            <a:ext cx="2159768" cy="3168053"/>
          </a:xfrm>
        </p:spPr>
        <p:txBody>
          <a:bodyPr>
            <a:normAutofit/>
          </a:bodyPr>
          <a:lstStyle>
            <a:lvl1pPr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9" name="Дата 3"/>
          <p:cNvSpPr>
            <a:spLocks noGrp="1"/>
          </p:cNvSpPr>
          <p:nvPr>
            <p:ph type="dt" sz="half" idx="12"/>
          </p:nvPr>
        </p:nvSpPr>
        <p:spPr bwMode="auto">
          <a:xfrm>
            <a:off x="6948488" y="6092825"/>
            <a:ext cx="1368425" cy="431799"/>
          </a:xfrm>
        </p:spPr>
        <p:txBody>
          <a:bodyPr/>
          <a:lstStyle>
            <a:lvl1pPr algn="ctr"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2A2CC228-1825-432B-A739-69638EB184F8}" type="datetime1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t>12.11.2023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0203544-6465-429D-A4C2-44932D95C8A1}" type="datetime1">
              <a:rPr lang="ru-RU">
                <a:solidFill>
                  <a:prstClr val="black">
                    <a:tint val="75000"/>
                  </a:prstClr>
                </a:solidFill>
              </a:rPr>
              <a:t>12.11.2023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7162800" y="152400"/>
            <a:ext cx="1752599" cy="2286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3429000" y="6556375"/>
            <a:ext cx="2133600" cy="24447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635FA75-5329-4447-8B89-1CB926F47629}" type="slidenum">
              <a:rPr lang="en-US">
                <a:solidFill>
                  <a:prstClr val="black"/>
                </a:solidFill>
              </a:r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23528" y="260648"/>
            <a:ext cx="38884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539552" y="1412776"/>
            <a:ext cx="8064896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107504" y="6309320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4ED8F53-F674-4B99-BFCB-5174CDC942CC}" type="datetime1">
              <a:rPr lang="ru-RU"/>
              <a:t>12.11.2023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/>
  <p:txStyles>
    <p:titleStyle>
      <a:lvl1pPr algn="l" defTabSz="914400">
        <a:spcBef>
          <a:spcPts val="0"/>
        </a:spcBef>
        <a:buNone/>
        <a:defRPr sz="24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Tahoma"/>
          <a:ea typeface="Tahoma"/>
          <a:cs typeface="Tahoma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Tahoma"/>
          <a:ea typeface="Tahoma"/>
          <a:cs typeface="Tahoma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Tahoma"/>
          <a:ea typeface="Tahoma"/>
          <a:cs typeface="Tahoma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Tahoma"/>
          <a:ea typeface="Tahoma"/>
          <a:cs typeface="Tahoma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Tahoma"/>
          <a:ea typeface="Tahoma"/>
          <a:cs typeface="Tahoma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323850" y="260350"/>
            <a:ext cx="3887788" cy="4317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39750" y="1412875"/>
            <a:ext cx="8064500" cy="48958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107949" y="6308725"/>
            <a:ext cx="1079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E862BE-0A34-49D1-AFC3-DA2A8FDEF9A0}" type="datetime1">
              <a:rPr lang="ru-RU">
                <a:solidFill>
                  <a:prstClr val="black">
                    <a:tint val="75000"/>
                  </a:prstClr>
                </a:solidFill>
              </a:rPr>
              <a:t>12.11.2023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p:hf hdr="0" dt="0"/>
  <p:txStyles>
    <p:titleStyle>
      <a:lvl1pPr algn="l">
        <a:spcBef>
          <a:spcPts val="0"/>
        </a:spcBef>
        <a:spcAft>
          <a:spcPts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2400">
          <a:solidFill>
            <a:schemeClr val="bg1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2400">
          <a:solidFill>
            <a:schemeClr val="bg1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2400">
          <a:solidFill>
            <a:schemeClr val="bg1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2400">
          <a:solidFill>
            <a:schemeClr val="bg1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2400">
          <a:solidFill>
            <a:schemeClr val="bg1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2400">
          <a:solidFill>
            <a:schemeClr val="bg1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2400">
          <a:solidFill>
            <a:schemeClr val="bg1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2400">
          <a:solidFill>
            <a:schemeClr val="bg1"/>
          </a:solidFill>
          <a:latin typeface="Calibri"/>
        </a:defRPr>
      </a:lvl9pPr>
    </p:titleStyle>
    <p:bodyStyle>
      <a:lvl1pPr marL="342900" indent="-342900" algn="l">
        <a:spcBef>
          <a:spcPts val="0"/>
        </a:spcBef>
        <a:spcAft>
          <a:spcPts val="0"/>
        </a:spcAft>
        <a:buFont typeface="Arial"/>
        <a:buChar char="•"/>
        <a:defRPr sz="3200">
          <a:solidFill>
            <a:schemeClr val="tx1"/>
          </a:solidFill>
          <a:latin typeface="Tahoma"/>
          <a:ea typeface="Tahoma"/>
          <a:cs typeface="Tahoma"/>
        </a:defRPr>
      </a:lvl1pPr>
      <a:lvl2pPr marL="742950" indent="-285750" algn="l">
        <a:spcBef>
          <a:spcPts val="0"/>
        </a:spcBef>
        <a:spcAft>
          <a:spcPts val="0"/>
        </a:spcAft>
        <a:buFont typeface="Arial"/>
        <a:buChar char="–"/>
        <a:defRPr sz="2800">
          <a:solidFill>
            <a:schemeClr val="tx1"/>
          </a:solidFill>
          <a:latin typeface="Tahoma"/>
          <a:ea typeface="Tahoma"/>
          <a:cs typeface="Tahoma"/>
        </a:defRPr>
      </a:lvl2pPr>
      <a:lvl3pPr marL="1143000" indent="-228600" algn="l">
        <a:spcBef>
          <a:spcPts val="0"/>
        </a:spcBef>
        <a:spcAft>
          <a:spcPts val="0"/>
        </a:spcAft>
        <a:buFont typeface="Arial"/>
        <a:buChar char="•"/>
        <a:defRPr sz="2400">
          <a:solidFill>
            <a:schemeClr val="tx1"/>
          </a:solidFill>
          <a:latin typeface="Tahoma"/>
          <a:ea typeface="Tahoma"/>
          <a:cs typeface="Tahoma"/>
        </a:defRPr>
      </a:lvl3pPr>
      <a:lvl4pPr marL="1600200" indent="-228600" algn="l">
        <a:spcBef>
          <a:spcPts val="0"/>
        </a:spcBef>
        <a:spcAft>
          <a:spcPts val="0"/>
        </a:spcAft>
        <a:buFont typeface="Arial"/>
        <a:buChar char="–"/>
        <a:defRPr sz="2000">
          <a:solidFill>
            <a:schemeClr val="tx1"/>
          </a:solidFill>
          <a:latin typeface="Tahoma"/>
          <a:ea typeface="Tahoma"/>
          <a:cs typeface="Tahoma"/>
        </a:defRPr>
      </a:lvl4pPr>
      <a:lvl5pPr marL="2057400" indent="-228600" algn="l">
        <a:spcBef>
          <a:spcPts val="0"/>
        </a:spcBef>
        <a:spcAft>
          <a:spcPts val="0"/>
        </a:spcAft>
        <a:buFont typeface="Arial"/>
        <a:buChar char="»"/>
        <a:defRPr sz="2000">
          <a:solidFill>
            <a:schemeClr val="tx1"/>
          </a:solidFill>
          <a:latin typeface="Tahoma"/>
          <a:ea typeface="Tahoma"/>
          <a:cs typeface="Tahoma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Krasnov2030@mail.ru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2771800" y="2060848"/>
            <a:ext cx="6048672" cy="1584175"/>
          </a:xfrm>
        </p:spPr>
        <p:txBody>
          <a:bodyPr/>
          <a:lstStyle/>
          <a:p>
            <a:pPr algn="ctr">
              <a:defRPr/>
            </a:pPr>
            <a:r>
              <a:rPr lang="ru-RU" sz="2400" b="1"/>
              <a:t>Разработка роботизированной системы с дистанционным управлением для обучения студентов</a:t>
            </a:r>
            <a:endParaRPr lang="ru-RU" sz="240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932040" y="3789040"/>
            <a:ext cx="1440160" cy="365125"/>
          </a:xfrm>
        </p:spPr>
        <p:txBody>
          <a:bodyPr/>
          <a:lstStyle/>
          <a:p>
            <a:pPr algn="r">
              <a:defRPr/>
            </a:pPr>
            <a:r>
              <a:rPr lang="ru-RU" sz="2800"/>
              <a:t>2023 г.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539551" y="260647"/>
            <a:ext cx="8283799" cy="396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/>
              <a:t> Н4. Новые приборы и интеллектуальные производственные технологии</a:t>
            </a:r>
            <a:endParaRPr lang="ru-RU" sz="2000" b="1"/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09780" y="4509119"/>
            <a:ext cx="6322218" cy="216023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400">
                <a:solidFill>
                  <a:schemeClr val="tx1"/>
                </a:solidFill>
                <a:latin typeface="+mj-lt"/>
              </a:rPr>
              <a:t>Краснов Никита Сергеевич студент 3 курса бакалавриат</a:t>
            </a:r>
            <a:endParaRPr/>
          </a:p>
          <a:p>
            <a:pPr algn="l">
              <a:defRPr/>
            </a:pPr>
            <a:r>
              <a:rPr lang="ru-RU" sz="2400">
                <a:solidFill>
                  <a:schemeClr val="tx1"/>
                </a:solidFill>
                <a:latin typeface="Calibri"/>
              </a:rPr>
              <a:t>г. Псков, ФГБОУ ВО «Псковский государственный университет» </a:t>
            </a:r>
          </a:p>
          <a:p>
            <a:pPr algn="ctr">
              <a:defRPr/>
            </a:pPr>
            <a:endParaRPr lang="ru-RU" sz="2400">
              <a:solidFill>
                <a:schemeClr val="tx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2400"/>
              <a:t>Структура презентации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4C665FE9-9BAC-4209-9A4E-1EDDC23E6687}" type="slidenum">
              <a:rPr lang="ru-RU">
                <a:solidFill>
                  <a:prstClr val="white"/>
                </a:solidFill>
              </a:rPr>
              <a:t>2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Text Box 3"/>
          <p:cNvSpPr txBox="1">
            <a:spLocks noGrp="1" noChangeArrowheads="1"/>
          </p:cNvSpPr>
          <p:nvPr>
            <p:ph idx="1"/>
          </p:nvPr>
        </p:nvSpPr>
        <p:spPr bwMode="auto">
          <a:xfrm>
            <a:off x="251520" y="1052736"/>
            <a:ext cx="8064896" cy="5616624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/>
          <a:lstStyle>
            <a:lvl1pPr indent="3603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/>
                <a:ea typeface="SimSun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/>
                <a:ea typeface="SimSun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/>
                <a:ea typeface="SimSun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/>
                <a:ea typeface="SimSun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/>
                <a:ea typeface="SimSun"/>
              </a:defRPr>
            </a:lvl5pPr>
            <a:lvl6pPr marL="2514600" indent="-228600" defTabSz="44926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/>
                <a:ea typeface="SimSun"/>
              </a:defRPr>
            </a:lvl6pPr>
            <a:lvl7pPr marL="2971800" indent="-228600" defTabSz="44926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/>
                <a:ea typeface="SimSun"/>
              </a:defRPr>
            </a:lvl7pPr>
            <a:lvl8pPr marL="3429000" indent="-228600" defTabSz="44926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/>
                <a:ea typeface="SimSun"/>
              </a:defRPr>
            </a:lvl8pPr>
            <a:lvl9pPr marL="3886200" indent="-228600" defTabSz="44926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/>
                <a:ea typeface="SimSun"/>
              </a:defRPr>
            </a:lvl9pPr>
          </a:lstStyle>
          <a:p>
            <a:pPr marL="514350" lvl="0" indent="-514350" algn="just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7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Актуальность идеи (проблематика)</a:t>
            </a:r>
            <a:endParaRPr/>
          </a:p>
          <a:p>
            <a:pPr marL="514350" lvl="0" indent="-514350" algn="just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7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Предлагаемое решение (Конечный продукт)</a:t>
            </a:r>
            <a:endParaRPr/>
          </a:p>
          <a:p>
            <a:pPr marL="514350" lvl="0" indent="-514350" algn="just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7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Обоснование научной новизны проекта</a:t>
            </a:r>
            <a:endParaRPr/>
          </a:p>
          <a:p>
            <a:pPr marL="514350" lvl="0" indent="-514350" algn="just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7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Техническая значимость (преимущества перед существующими аналогами)</a:t>
            </a:r>
            <a:endParaRPr/>
          </a:p>
          <a:p>
            <a:pPr marL="514350" lvl="0" indent="-514350" algn="just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7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Перспектива коммерциализации результата НИОКР (Сферы применения и конкретный потребитель)</a:t>
            </a:r>
            <a:endParaRPr/>
          </a:p>
          <a:p>
            <a:pPr marL="514350" lvl="0" indent="-514350" algn="just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7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План реализации проекта </a:t>
            </a:r>
            <a:endParaRPr/>
          </a:p>
          <a:p>
            <a:pPr marL="514350" lvl="0" indent="-514350" algn="just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7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Защита прав на интеллектуальную собственность</a:t>
            </a:r>
            <a:endParaRPr lang="ru-RU" sz="2700"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514350" lvl="0" indent="-514350" algn="just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700">
                <a:solidFill>
                  <a:prstClr val="black"/>
                </a:solidFill>
                <a:latin typeface="Calibri"/>
                <a:ea typeface="Arial"/>
                <a:cs typeface="Arial"/>
              </a:rPr>
              <a:t>Команда проекта</a:t>
            </a:r>
            <a:endParaRPr/>
          </a:p>
          <a:p>
            <a:pPr marL="514350" lvl="0" indent="-514350" algn="just">
              <a:spcAft>
                <a:spcPts val="0"/>
              </a:spcAft>
              <a:buFont typeface="+mj-lt"/>
              <a:buAutoNum type="arabicPeriod"/>
              <a:defRPr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60348"/>
            <a:ext cx="4823248" cy="431797"/>
          </a:xfrm>
        </p:spPr>
        <p:txBody>
          <a:bodyPr/>
          <a:lstStyle/>
          <a:p>
            <a:pPr>
              <a:defRPr/>
            </a:pPr>
            <a:r>
              <a:rPr lang="ru-RU" sz="1800"/>
              <a:t>Актуальность идеи (проблематика)</a:t>
            </a:r>
            <a:endParaRPr sz="18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Tahoma"/>
                <a:ea typeface="Tahoma"/>
                <a:cs typeface="Tahoma"/>
              </a:rPr>
              <a:t>В настоящее время в России в большинстве образовательных организаций используются импортные роботы фирм Fanuc, KUKA, ABB и пр.</a:t>
            </a:r>
            <a:endParaRPr sz="480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4C665FE9-9BAC-4209-9A4E-1EDDC23E6687}" type="slidenum">
              <a:rPr lang="ru-RU">
                <a:solidFill>
                  <a:prstClr val="white"/>
                </a:solidFill>
              </a:rPr>
              <a:t>3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Заголовок 1"/>
          <p:cNvSpPr txBox="1"/>
          <p:nvPr/>
        </p:nvSpPr>
        <p:spPr bwMode="auto">
          <a:xfrm>
            <a:off x="395536" y="6381328"/>
            <a:ext cx="8229600" cy="278904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75000" lnSpcReduction="20000"/>
          </a:bodyPr>
          <a:lstStyle/>
          <a:p>
            <a:pPr>
              <a:defRPr/>
            </a:pPr>
            <a:endParaRPr/>
          </a:p>
        </p:txBody>
      </p:sp>
      <p:pic>
        <p:nvPicPr>
          <p:cNvPr id="342577065" name="Рисунок 34257706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691830" y="2126597"/>
            <a:ext cx="3912617" cy="3635016"/>
          </a:xfrm>
          <a:prstGeom prst="rect">
            <a:avLst/>
          </a:prstGeom>
        </p:spPr>
      </p:pic>
      <p:pic>
        <p:nvPicPr>
          <p:cNvPr id="730039168" name="Рисунок 73003916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95535" y="2681305"/>
            <a:ext cx="3979040" cy="26526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60349"/>
            <a:ext cx="5728124" cy="431798"/>
          </a:xfrm>
          <a:prstGeom prst="rect">
            <a:avLst/>
          </a:prstGeom>
          <a:solidFill>
            <a:srgbClr val="00AEEF"/>
          </a:solidFill>
        </p:spPr>
        <p:txBody>
          <a:bodyPr/>
          <a:lstStyle/>
          <a:p>
            <a:pPr>
              <a:defRPr/>
            </a:pPr>
            <a:r>
              <a:rPr lang="ru-RU"/>
              <a:t>Предлагаемое решение (Конечный продукт)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4C665FE9-9BAC-4209-9A4E-1EDDC23E6687}" type="slidenum">
              <a:rPr lang="ru-RU">
                <a:solidFill>
                  <a:prstClr val="white"/>
                </a:solidFill>
              </a:rPr>
              <a:t>4</a:t>
            </a:fld>
            <a:endParaRPr lang="ru-RU">
              <a:solidFill>
                <a:prstClr val="white"/>
              </a:solidFill>
            </a:endParaRPr>
          </a:p>
        </p:txBody>
      </p:sp>
      <p:pic>
        <p:nvPicPr>
          <p:cNvPr id="371062234" name="Рисунок 37106223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816235" y="1592461"/>
            <a:ext cx="4215183" cy="4313036"/>
          </a:xfrm>
          <a:prstGeom prst="rect">
            <a:avLst/>
          </a:prstGeom>
        </p:spPr>
      </p:pic>
      <p:sp>
        <p:nvSpPr>
          <p:cNvPr id="411076654" name="TextBox 411076653"/>
          <p:cNvSpPr txBox="1"/>
          <p:nvPr/>
        </p:nvSpPr>
        <p:spPr bwMode="auto">
          <a:xfrm>
            <a:off x="219106" y="1226343"/>
            <a:ext cx="183636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953959925" name="TextBox 1953959924"/>
          <p:cNvSpPr txBox="1"/>
          <p:nvPr/>
        </p:nvSpPr>
        <p:spPr bwMode="auto">
          <a:xfrm>
            <a:off x="1185213" y="1605642"/>
            <a:ext cx="851867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t>SMART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23850" y="260350"/>
            <a:ext cx="5112246" cy="431799"/>
          </a:xfrm>
          <a:prstGeom prst="rect">
            <a:avLst/>
          </a:prstGeom>
          <a:solidFill>
            <a:srgbClr val="00AEEF"/>
          </a:solidFill>
        </p:spPr>
        <p:txBody>
          <a:bodyPr/>
          <a:lstStyle/>
          <a:p>
            <a:pPr>
              <a:defRPr/>
            </a:pPr>
            <a:r>
              <a:rPr lang="ru-RU"/>
              <a:t>Обоснование научной новизны проекта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algn="just">
              <a:lnSpc>
                <a:spcPct val="100000"/>
              </a:lnSpc>
              <a:spcBef>
                <a:spcPts val="255"/>
              </a:spcBef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Разработка импортозамещающего ПО</a:t>
            </a:r>
            <a:r>
              <a:rPr sz="2000">
                <a:latin typeface="Tahoma"/>
                <a:ea typeface="Tahoma"/>
                <a:cs typeface="Tahoma"/>
              </a:rPr>
              <a:t>;</a:t>
            </a:r>
            <a:endParaRPr sz="2000">
              <a:highlight>
                <a:srgbClr val="FFFFFF"/>
              </a:highlight>
              <a:latin typeface="Tahoma"/>
              <a:cs typeface="Tahoma"/>
            </a:endParaRPr>
          </a:p>
          <a:p>
            <a:pPr algn="just">
              <a:lnSpc>
                <a:spcPct val="100000"/>
              </a:lnSpc>
              <a:spcBef>
                <a:spcPts val="255"/>
              </a:spcBef>
              <a:defRPr/>
            </a:pPr>
            <a:r>
              <a:rPr sz="2000">
                <a:latin typeface="Tahoma"/>
                <a:ea typeface="Tahoma"/>
                <a:cs typeface="Tahoma"/>
              </a:rPr>
              <a:t>д</a:t>
            </a:r>
            <a:r>
              <a:rPr sz="2000">
                <a:highlight>
                  <a:srgbClr val="FFFFFF"/>
                </a:highlight>
                <a:latin typeface="Tahoma"/>
                <a:ea typeface="Tahoma"/>
                <a:cs typeface="Tahoma"/>
              </a:rPr>
              <a:t>истанционное управление на частоте около 2,4 ГГЦ ;</a:t>
            </a:r>
          </a:p>
          <a:p>
            <a:pPr algn="just">
              <a:lnSpc>
                <a:spcPct val="100000"/>
              </a:lnSpc>
              <a:spcBef>
                <a:spcPts val="255"/>
              </a:spcBef>
              <a:defRPr/>
            </a:pPr>
            <a:r>
              <a:rPr sz="2000">
                <a:latin typeface="Tahoma"/>
                <a:ea typeface="Tahoma"/>
                <a:cs typeface="Tahoma"/>
              </a:rPr>
              <a:t>п</a:t>
            </a:r>
            <a:r>
              <a:rPr sz="2000">
                <a:highlight>
                  <a:srgbClr val="FFFFFF"/>
                </a:highlight>
                <a:latin typeface="Tahoma"/>
                <a:ea typeface="Tahoma"/>
                <a:cs typeface="Tahoma"/>
              </a:rPr>
              <a:t>рограммирование системы на выполнение циклических операций с точностью позиционирования до 1 мм</a:t>
            </a:r>
            <a:r>
              <a:rPr sz="2000">
                <a:latin typeface="Tahoma"/>
                <a:ea typeface="Tahoma"/>
                <a:cs typeface="Tahoma"/>
              </a:rPr>
              <a:t>;</a:t>
            </a:r>
            <a:endParaRPr sz="2000">
              <a:highlight>
                <a:srgbClr val="FFFFFF"/>
              </a:highlight>
              <a:latin typeface="Tahoma"/>
              <a:cs typeface="Tahoma"/>
            </a:endParaRPr>
          </a:p>
          <a:p>
            <a:pPr algn="just">
              <a:lnSpc>
                <a:spcPct val="100000"/>
              </a:lnSpc>
              <a:spcBef>
                <a:spcPts val="255"/>
              </a:spcBef>
              <a:defRPr/>
            </a:pPr>
            <a:r>
              <a:rPr sz="2000">
                <a:latin typeface="Tahoma"/>
                <a:ea typeface="Tahoma"/>
                <a:cs typeface="Tahoma"/>
              </a:rPr>
              <a:t>п</a:t>
            </a:r>
            <a:r>
              <a:rPr sz="2000">
                <a:highlight>
                  <a:srgbClr val="FFFFFF"/>
                </a:highlight>
                <a:latin typeface="Tahoma"/>
                <a:ea typeface="Tahoma"/>
                <a:cs typeface="Tahoma"/>
              </a:rPr>
              <a:t>рименение дисперсионного анализа для уточнения координат;</a:t>
            </a:r>
            <a:endParaRPr sz="2000">
              <a:highlight>
                <a:srgbClr val="FFFFFF"/>
              </a:highlight>
              <a:latin typeface="Tahoma"/>
              <a:cs typeface="Tahoma"/>
            </a:endParaRPr>
          </a:p>
          <a:p>
            <a:pPr algn="just">
              <a:lnSpc>
                <a:spcPct val="100000"/>
              </a:lnSpc>
              <a:spcBef>
                <a:spcPts val="255"/>
              </a:spcBef>
              <a:defRPr/>
            </a:pPr>
            <a:r>
              <a:rPr sz="2000">
                <a:latin typeface="Tahoma"/>
                <a:ea typeface="Tahoma"/>
                <a:cs typeface="Tahoma"/>
              </a:rPr>
              <a:t>м</a:t>
            </a:r>
            <a:r>
              <a:rPr sz="2000">
                <a:highlight>
                  <a:srgbClr val="FFFFFF"/>
                </a:highlight>
                <a:latin typeface="Tahoma"/>
                <a:ea typeface="Tahoma"/>
                <a:cs typeface="Tahoma"/>
              </a:rPr>
              <a:t>одернизация конструкции</a:t>
            </a:r>
            <a:r>
              <a:rPr sz="2000">
                <a:latin typeface="Tahoma"/>
                <a:ea typeface="Tahoma"/>
                <a:cs typeface="Tahoma"/>
              </a:rPr>
              <a:t>;</a:t>
            </a:r>
            <a:endParaRPr sz="2000">
              <a:latin typeface="Tahoma"/>
              <a:cs typeface="Tahoma"/>
            </a:endParaRPr>
          </a:p>
          <a:p>
            <a:pPr algn="just">
              <a:lnSpc>
                <a:spcPct val="100000"/>
              </a:lnSpc>
              <a:spcBef>
                <a:spcPts val="255"/>
              </a:spcBef>
              <a:defRPr/>
            </a:pPr>
            <a:r>
              <a:rPr lang="ru-RU" sz="2000" b="0" i="0" u="none" strike="noStrike" cap="none" spc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п</a:t>
            </a:r>
            <a:r>
              <a:rPr lang="ru-RU" sz="2000" b="0" i="0" u="none" strike="noStrike" cap="none" spc="0">
                <a:solidFill>
                  <a:srgbClr val="000000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</a:rPr>
              <a:t>ередача данных внутри системы по протоколам SPI, I2c, UART</a:t>
            </a:r>
            <a:r>
              <a:rPr sz="2000" b="0">
                <a:latin typeface="Tahoma"/>
                <a:ea typeface="Tahoma"/>
                <a:cs typeface="Tahoma"/>
              </a:rPr>
              <a:t>;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4C665FE9-9BAC-4209-9A4E-1EDDC23E6687}" type="slidenum">
              <a:rPr lang="ru-RU">
                <a:solidFill>
                  <a:prstClr val="white"/>
                </a:solidFill>
              </a:rPr>
              <a:t>5</a:t>
            </a:fld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16632"/>
            <a:ext cx="7884368" cy="720080"/>
          </a:xfrm>
          <a:prstGeom prst="rect">
            <a:avLst/>
          </a:prstGeom>
          <a:solidFill>
            <a:srgbClr val="00AEEF"/>
          </a:solidFill>
        </p:spPr>
        <p:txBody>
          <a:bodyPr/>
          <a:lstStyle/>
          <a:p>
            <a:pPr algn="ctr">
              <a:defRPr/>
            </a:pPr>
            <a:r>
              <a:rPr lang="ru-RU"/>
              <a:t>Техническая значимость </a:t>
            </a:r>
            <a:br>
              <a:rPr lang="ru-RU"/>
            </a:br>
            <a:r>
              <a:rPr lang="ru-RU"/>
              <a:t>(преимущества перед существующими аналогами)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15471" y="3800735"/>
            <a:ext cx="6866962" cy="2669646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ru-RU" sz="2000"/>
              <a:t>Меньший вес</a:t>
            </a:r>
          </a:p>
          <a:p>
            <a:pPr>
              <a:lnSpc>
                <a:spcPct val="150000"/>
              </a:lnSpc>
              <a:defRPr/>
            </a:pPr>
            <a:r>
              <a:rPr lang="ru-RU" sz="2000"/>
              <a:t>Меньшая стоимость</a:t>
            </a:r>
          </a:p>
          <a:p>
            <a:pPr>
              <a:lnSpc>
                <a:spcPct val="150000"/>
              </a:lnSpc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Возможность редактировать ПО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Сборная модель с возможностью модернизации</a:t>
            </a:r>
            <a:endParaRPr lang="ru-RU" sz="2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Дистанционное управление с возможностью подключения «главного пользователя»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 bwMode="auto">
          <a:xfrm>
            <a:off x="8532812" y="6444796"/>
            <a:ext cx="576261" cy="433387"/>
          </a:xfrm>
        </p:spPr>
        <p:txBody>
          <a:bodyPr/>
          <a:lstStyle/>
          <a:p>
            <a:pPr>
              <a:defRPr/>
            </a:pPr>
            <a:fld id="{4C665FE9-9BAC-4209-9A4E-1EDDC23E6687}" type="slidenum">
              <a:rPr lang="ru-RU">
                <a:solidFill>
                  <a:prstClr val="white"/>
                </a:solidFill>
              </a:rPr>
              <a:t>6</a:t>
            </a:fld>
            <a:endParaRPr lang="ru-RU">
              <a:solidFill>
                <a:prstClr val="white"/>
              </a:solidFill>
            </a:endParaRPr>
          </a:p>
        </p:txBody>
      </p:sp>
      <p:pic>
        <p:nvPicPr>
          <p:cNvPr id="1294108055" name="Рисунок 129410805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094210" y="3693582"/>
            <a:ext cx="627607" cy="347738"/>
          </a:xfrm>
          <a:prstGeom prst="rect">
            <a:avLst/>
          </a:prstGeom>
        </p:spPr>
      </p:pic>
      <p:pic>
        <p:nvPicPr>
          <p:cNvPr id="288306180" name="Рисунок 28830617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099839" y="4138539"/>
            <a:ext cx="641916" cy="400980"/>
          </a:xfrm>
          <a:prstGeom prst="rect">
            <a:avLst/>
          </a:prstGeom>
        </p:spPr>
      </p:pic>
      <p:pic>
        <p:nvPicPr>
          <p:cNvPr id="69099596" name="Рисунок 6909959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094210" y="4698997"/>
            <a:ext cx="627607" cy="328650"/>
          </a:xfrm>
          <a:prstGeom prst="rect">
            <a:avLst/>
          </a:prstGeom>
        </p:spPr>
      </p:pic>
      <p:pic>
        <p:nvPicPr>
          <p:cNvPr id="736438040" name="Рисунок 736438039"/>
          <p:cNvPicPr>
            <a:picLocks noChangeAspect="1"/>
          </p:cNvPicPr>
          <p:nvPr/>
        </p:nvPicPr>
        <p:blipFill>
          <a:blip r:embed="rId6"/>
          <a:srcRect/>
          <a:stretch/>
        </p:blipFill>
        <p:spPr bwMode="auto">
          <a:xfrm>
            <a:off x="8096918" y="5074705"/>
            <a:ext cx="633325" cy="518572"/>
          </a:xfrm>
          <a:prstGeom prst="rect">
            <a:avLst/>
          </a:prstGeom>
        </p:spPr>
      </p:pic>
      <p:pic>
        <p:nvPicPr>
          <p:cNvPr id="691442404" name="Рисунок 69144240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904304" y="5796765"/>
            <a:ext cx="936575" cy="544413"/>
          </a:xfrm>
          <a:prstGeom prst="rect">
            <a:avLst/>
          </a:prstGeom>
        </p:spPr>
      </p:pic>
      <p:graphicFrame>
        <p:nvGraphicFramePr>
          <p:cNvPr id="1359946460" name="Таблица 1359946459"/>
          <p:cNvGraphicFramePr>
            <a:graphicFrameLocks/>
          </p:cNvGraphicFramePr>
          <p:nvPr/>
        </p:nvGraphicFramePr>
        <p:xfrm>
          <a:off x="124518" y="1094347"/>
          <a:ext cx="8564656" cy="247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4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2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83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235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229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396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dirty="0" err="1">
                          <a:latin typeface="Calibri"/>
                          <a:ea typeface="Calibri"/>
                          <a:cs typeface="Calibri"/>
                        </a:rPr>
                        <a:t>Производитель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Материал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Количество осей, шт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Вес, кг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Рабочая зона, мм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Индивидуализация конструкции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Цена, руб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80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b="1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Dobot</a:t>
                      </a:r>
                      <a:endParaRPr sz="1200" b="1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>
                        <a:defRPr/>
                      </a:pPr>
                      <a:r>
                        <a:rPr sz="1200" b="1" i="0" u="none" dirty="0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CR3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металл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16,5</a:t>
                      </a:r>
                      <a:endParaRPr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620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Отсутствует</a:t>
                      </a:r>
                      <a:endParaRPr sz="120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от 1 700 000 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39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b="1" i="0" u="none" dirty="0" err="1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Rozum</a:t>
                      </a:r>
                      <a:r>
                        <a:rPr sz="1200" b="1" i="0" u="none" dirty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Robotics</a:t>
                      </a:r>
                      <a:endParaRPr sz="1200" b="0" i="0" u="none" dirty="0">
                        <a:solidFill>
                          <a:srgbClr val="9B9B9C"/>
                        </a:solidFill>
                        <a:latin typeface="Liberation Sans"/>
                        <a:ea typeface="Liberation Sans"/>
                        <a:cs typeface="Liberation Sans"/>
                      </a:endParaRPr>
                    </a:p>
                    <a:p>
                      <a:pPr algn="ctr">
                        <a:defRPr/>
                      </a:pPr>
                      <a:r>
                        <a:rPr sz="12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PULSE 75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металл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12,6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750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Отсутствует</a:t>
                      </a:r>
                      <a:endParaRPr sz="120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от 1 000 000 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885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b="1" dirty="0" err="1">
                          <a:latin typeface="Calibri"/>
                          <a:ea typeface="Calibri"/>
                          <a:cs typeface="Calibri"/>
                        </a:rPr>
                        <a:t>Предлагаемая</a:t>
                      </a:r>
                      <a:r>
                        <a:rPr sz="1200" b="1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1200" b="1" dirty="0" err="1">
                          <a:latin typeface="Calibri"/>
                          <a:ea typeface="Calibri"/>
                          <a:cs typeface="Calibri"/>
                        </a:rPr>
                        <a:t>разработка</a:t>
                      </a:r>
                      <a:endParaRPr sz="1200" b="1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>
                        <a:defRPr/>
                      </a:pPr>
                      <a:r>
                        <a:rPr sz="1200" b="1" dirty="0">
                          <a:latin typeface="Calibri"/>
                          <a:ea typeface="Calibri"/>
                          <a:cs typeface="Calibri"/>
                        </a:rPr>
                        <a:t>JTS-23</a:t>
                      </a:r>
                      <a:endParaRPr sz="1200" b="1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81D2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пластик, </a:t>
                      </a:r>
                    </a:p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металл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81D2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81D2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81D2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81D2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>
                          <a:latin typeface="Calibri"/>
                          <a:ea typeface="Calibri"/>
                          <a:cs typeface="Calibri"/>
                        </a:rPr>
                        <a:t>Присутствует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81D2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от 40 000 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81D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6058204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sz="2000"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518001245" name="Содержимое 2"/>
          <p:cNvSpPr>
            <a:spLocks noGrp="1"/>
          </p:cNvSpPr>
          <p:nvPr>
            <p:ph idx="1"/>
          </p:nvPr>
        </p:nvSpPr>
        <p:spPr bwMode="auto">
          <a:xfrm>
            <a:off x="539551" y="1412775"/>
            <a:ext cx="8064895" cy="4824535"/>
          </a:xfrm>
        </p:spPr>
        <p:txBody>
          <a:bodyPr/>
          <a:lstStyle>
            <a:lvl1pPr>
              <a:defRPr>
                <a:latin typeface="Tahoma"/>
                <a:ea typeface="Tahoma"/>
                <a:cs typeface="Tahom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>
              <a:defRPr/>
            </a:pPr>
            <a:r>
              <a:t>Приложение для пользователей;</a:t>
            </a:r>
          </a:p>
          <a:p>
            <a:pPr>
              <a:defRPr/>
            </a:pPr>
            <a:r>
              <a:t>пользователь не увидит разницы между реальным роботом и предлагаемым решением;</a:t>
            </a:r>
          </a:p>
          <a:p>
            <a:pPr>
              <a:defRPr/>
            </a:pPr>
            <a:r>
              <a:t>линейка роботов для различных потребителей (Школьники,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АНО</a:t>
            </a:r>
            <a:r>
              <a:t>, студенты, промышленные предложения);</a:t>
            </a:r>
          </a:p>
          <a:p>
            <a:pPr>
              <a:defRPr/>
            </a:pPr>
            <a:r>
              <a:t>мобильность системы.</a:t>
            </a:r>
          </a:p>
          <a:p>
            <a:pPr>
              <a:defRPr/>
            </a:pPr>
            <a:endParaRPr/>
          </a:p>
        </p:txBody>
      </p:sp>
      <p:sp>
        <p:nvSpPr>
          <p:cNvPr id="1628943487" name="Номер слайда 5"/>
          <p:cNvSpPr>
            <a:spLocks noGrp="1"/>
          </p:cNvSpPr>
          <p:nvPr>
            <p:ph type="sldNum" sz="quarter" idx="11"/>
          </p:nvPr>
        </p:nvSpPr>
        <p:spPr bwMode="auto">
          <a:xfrm>
            <a:off x="8532812" y="6308724"/>
            <a:ext cx="576261" cy="4333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891869CF-7540-742C-7E08-F71034E05CAC}" type="slidenum">
              <a:rPr lang="ru-RU">
                <a:solidFill>
                  <a:prstClr val="white"/>
                </a:solidFill>
              </a:rPr>
              <a:t>7</a:t>
            </a:fld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16632"/>
            <a:ext cx="7956375" cy="720080"/>
          </a:xfrm>
          <a:prstGeom prst="rect">
            <a:avLst/>
          </a:prstGeom>
          <a:solidFill>
            <a:srgbClr val="00AEEF"/>
          </a:solidFill>
        </p:spPr>
        <p:txBody>
          <a:bodyPr/>
          <a:lstStyle/>
          <a:p>
            <a:pPr algn="ctr">
              <a:defRPr/>
            </a:pPr>
            <a:r>
              <a:rPr lang="ru-RU"/>
              <a:t>Перспектива коммерциализации результата НИОКР (Сферы применения и конкретный потребитель)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4C665FE9-9BAC-4209-9A4E-1EDDC23E6687}" type="slidenum">
              <a:rPr lang="ru-RU">
                <a:solidFill>
                  <a:prstClr val="white"/>
                </a:solidFill>
              </a:rPr>
              <a:t>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1930015720" name="TextBox 1930015719"/>
          <p:cNvSpPr txBox="1"/>
          <p:nvPr/>
        </p:nvSpPr>
        <p:spPr bwMode="auto">
          <a:xfrm>
            <a:off x="122901" y="1239159"/>
            <a:ext cx="8898555" cy="1310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 lang="ru-RU"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Конечным потребителем выступают образовательные организации. В перспективе возможна реализация в 114 ВУЗах и 14 колледжах, имеющих программы подготовки по тематике проекта, а также через профильные маркетплейсы.</a:t>
            </a:r>
            <a:endParaRPr sz="2000" b="0"/>
          </a:p>
        </p:txBody>
      </p:sp>
      <p:pic>
        <p:nvPicPr>
          <p:cNvPr id="827301140" name="Рисунок 82730113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755197" y="2705098"/>
            <a:ext cx="2201178" cy="1795462"/>
          </a:xfrm>
          <a:prstGeom prst="rect">
            <a:avLst/>
          </a:prstGeom>
        </p:spPr>
      </p:pic>
      <p:pic>
        <p:nvPicPr>
          <p:cNvPr id="1327746142" name="Рисунок 132774614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755197" y="4686783"/>
            <a:ext cx="2201178" cy="1834695"/>
          </a:xfrm>
          <a:prstGeom prst="rect">
            <a:avLst/>
          </a:prstGeom>
        </p:spPr>
      </p:pic>
      <p:pic>
        <p:nvPicPr>
          <p:cNvPr id="1554642847" name="Рисунок 155464284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79740" y="2845593"/>
            <a:ext cx="3247807" cy="3323203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 flipH="1">
            <a:off x="3627546" y="3926416"/>
            <a:ext cx="1883833" cy="317499"/>
          </a:xfrm>
          <a:prstGeom prst="line">
            <a:avLst/>
          </a:prstGeom>
          <a:ln w="38099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>
            <a:cxnSpLocks/>
          </p:cNvCxnSpPr>
          <p:nvPr/>
        </p:nvCxnSpPr>
        <p:spPr bwMode="auto">
          <a:xfrm rot="10799989">
            <a:off x="3627546" y="4507194"/>
            <a:ext cx="1950951" cy="896447"/>
          </a:xfrm>
          <a:prstGeom prst="line">
            <a:avLst/>
          </a:prstGeom>
          <a:ln w="38099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29818035" name="Рисунок 152981803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353245" y="3597603"/>
            <a:ext cx="641916" cy="400979"/>
          </a:xfrm>
          <a:prstGeom prst="rect">
            <a:avLst/>
          </a:prstGeom>
        </p:spPr>
      </p:pic>
      <p:pic>
        <p:nvPicPr>
          <p:cNvPr id="2090596295" name="Рисунок 209059629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353244" y="5203149"/>
            <a:ext cx="641916" cy="40097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2293928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sz="2000"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r>
              <a:t>Продукт</a:t>
            </a:r>
          </a:p>
        </p:txBody>
      </p:sp>
      <p:sp>
        <p:nvSpPr>
          <p:cNvPr id="239819968" name="Номер слайда 5"/>
          <p:cNvSpPr>
            <a:spLocks noGrp="1"/>
          </p:cNvSpPr>
          <p:nvPr>
            <p:ph type="sldNum" sz="quarter" idx="11"/>
          </p:nvPr>
        </p:nvSpPr>
        <p:spPr bwMode="auto">
          <a:xfrm>
            <a:off x="8532812" y="6308724"/>
            <a:ext cx="576261" cy="4333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FD66A015-8B12-906B-1991-61ECB9E317D4}" type="slidenum">
              <a:rPr lang="ru-RU">
                <a:solidFill>
                  <a:prstClr val="white"/>
                </a:solidFill>
              </a:rPr>
              <a:t>9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3C66EC9D-0D90-4FAE-B3AE-7B2DC9E635A4}"/>
              </a:ext>
            </a:extLst>
          </p:cNvPr>
          <p:cNvSpPr/>
          <p:nvPr/>
        </p:nvSpPr>
        <p:spPr bwMode="auto">
          <a:xfrm>
            <a:off x="107504" y="2852936"/>
            <a:ext cx="2808312" cy="1800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Школы</a:t>
            </a:r>
            <a:r>
              <a:rPr lang="en-US" dirty="0"/>
              <a:t>,</a:t>
            </a:r>
            <a:r>
              <a:rPr lang="ru-RU" dirty="0"/>
              <a:t>АНО</a:t>
            </a:r>
          </a:p>
          <a:p>
            <a:pPr algn="ctr"/>
            <a:r>
              <a:rPr lang="ru-RU" dirty="0"/>
              <a:t>(сборный конструктор с простейшим функционалом)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F721A5C-3029-4040-A5B8-18CA81EBCB3B}"/>
              </a:ext>
            </a:extLst>
          </p:cNvPr>
          <p:cNvSpPr/>
          <p:nvPr/>
        </p:nvSpPr>
        <p:spPr bwMode="auto">
          <a:xfrm>
            <a:off x="3162445" y="1052736"/>
            <a:ext cx="2808312" cy="1800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ВУЗы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2AB5397-D218-449E-8F27-5CA1F8E8156D}"/>
              </a:ext>
            </a:extLst>
          </p:cNvPr>
          <p:cNvSpPr/>
          <p:nvPr/>
        </p:nvSpPr>
        <p:spPr bwMode="auto">
          <a:xfrm>
            <a:off x="6217386" y="2852936"/>
            <a:ext cx="2808312" cy="1800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Промышленность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6F5F5DA2-DC58-4645-A842-480948AAD053}"/>
              </a:ext>
            </a:extLst>
          </p:cNvPr>
          <p:cNvSpPr/>
          <p:nvPr/>
        </p:nvSpPr>
        <p:spPr bwMode="auto">
          <a:xfrm>
            <a:off x="3162445" y="4653136"/>
            <a:ext cx="2808312" cy="1800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/>
              <a:t>Услуги</a:t>
            </a:r>
          </a:p>
        </p:txBody>
      </p:sp>
      <p:cxnSp>
        <p:nvCxnSpPr>
          <p:cNvPr id="26" name="Соединитель: уступ 25">
            <a:extLst>
              <a:ext uri="{FF2B5EF4-FFF2-40B4-BE49-F238E27FC236}">
                <a16:creationId xmlns:a16="http://schemas.microsoft.com/office/drawing/2014/main" id="{9098EA60-A819-4D17-B3C9-40E1E69B1D24}"/>
              </a:ext>
            </a:extLst>
          </p:cNvPr>
          <p:cNvCxnSpPr>
            <a:cxnSpLocks/>
          </p:cNvCxnSpPr>
          <p:nvPr/>
        </p:nvCxnSpPr>
        <p:spPr>
          <a:xfrm flipV="1">
            <a:off x="6464015" y="4833156"/>
            <a:ext cx="1157527" cy="900100"/>
          </a:xfrm>
          <a:prstGeom prst="bentConnector2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Соединитель: уступ 67">
            <a:extLst>
              <a:ext uri="{FF2B5EF4-FFF2-40B4-BE49-F238E27FC236}">
                <a16:creationId xmlns:a16="http://schemas.microsoft.com/office/drawing/2014/main" id="{6DABDB4B-F4A2-4E0A-A62F-F245E8F925D9}"/>
              </a:ext>
            </a:extLst>
          </p:cNvPr>
          <p:cNvCxnSpPr>
            <a:cxnSpLocks/>
          </p:cNvCxnSpPr>
          <p:nvPr/>
        </p:nvCxnSpPr>
        <p:spPr bwMode="auto">
          <a:xfrm>
            <a:off x="6462342" y="1772816"/>
            <a:ext cx="1159200" cy="900100"/>
          </a:xfrm>
          <a:prstGeom prst="bentConnector2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Соединитель: уступ 69">
            <a:extLst>
              <a:ext uri="{FF2B5EF4-FFF2-40B4-BE49-F238E27FC236}">
                <a16:creationId xmlns:a16="http://schemas.microsoft.com/office/drawing/2014/main" id="{B93FAB80-0E25-4855-997F-0BDD2104AD6C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1511659" y="1772916"/>
            <a:ext cx="1159203" cy="900000"/>
          </a:xfrm>
          <a:prstGeom prst="bentConnector2">
            <a:avLst/>
          </a:prstGeom>
          <a:ln w="38100"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Соединитель: уступ 76">
            <a:extLst>
              <a:ext uri="{FF2B5EF4-FFF2-40B4-BE49-F238E27FC236}">
                <a16:creationId xmlns:a16="http://schemas.microsoft.com/office/drawing/2014/main" id="{3D124206-3B3B-4C5E-930E-A270C30B253E}"/>
              </a:ext>
            </a:extLst>
          </p:cNvPr>
          <p:cNvCxnSpPr>
            <a:cxnSpLocks/>
          </p:cNvCxnSpPr>
          <p:nvPr/>
        </p:nvCxnSpPr>
        <p:spPr bwMode="auto">
          <a:xfrm rot="10800000">
            <a:off x="1509987" y="4833156"/>
            <a:ext cx="1159200" cy="900100"/>
          </a:xfrm>
          <a:prstGeom prst="bentConnector2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3381195" name="TextBox 1423381194">
            <a:extLst>
              <a:ext uri="{FF2B5EF4-FFF2-40B4-BE49-F238E27FC236}">
                <a16:creationId xmlns:a16="http://schemas.microsoft.com/office/drawing/2014/main" id="{1710E44E-9982-47F8-8CB8-DC279A94C5AF}"/>
              </a:ext>
            </a:extLst>
          </p:cNvPr>
          <p:cNvSpPr txBox="1"/>
          <p:nvPr/>
        </p:nvSpPr>
        <p:spPr>
          <a:xfrm>
            <a:off x="3239852" y="3430457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Роботизированная система</a:t>
            </a:r>
          </a:p>
        </p:txBody>
      </p:sp>
    </p:spTree>
    <p:extLst>
      <p:ext uri="{BB962C8B-B14F-4D97-AF65-F5344CB8AC3E}">
        <p14:creationId xmlns:p14="http://schemas.microsoft.com/office/powerpoint/2010/main" val="3012523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56953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sz="2000"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r>
              <a:t>Рынок</a:t>
            </a:r>
          </a:p>
        </p:txBody>
      </p:sp>
      <p:sp>
        <p:nvSpPr>
          <p:cNvPr id="69273303" name="Номер слайда 5"/>
          <p:cNvSpPr>
            <a:spLocks noGrp="1"/>
          </p:cNvSpPr>
          <p:nvPr>
            <p:ph type="sldNum" sz="quarter" idx="11"/>
          </p:nvPr>
        </p:nvSpPr>
        <p:spPr bwMode="auto">
          <a:xfrm>
            <a:off x="8532812" y="6308724"/>
            <a:ext cx="576261" cy="4333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C9FCD75A-1E25-5FF4-109A-61DD1D68D2CD}" type="slidenum">
              <a:rPr lang="ru-RU">
                <a:solidFill>
                  <a:prstClr val="white"/>
                </a:solidFill>
              </a:rPr>
              <a:t>10</a:t>
            </a:fld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95929564" name="Схема 9592956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4664895"/>
              </p:ext>
            </p:extLst>
          </p:nvPr>
        </p:nvGraphicFramePr>
        <p:xfrm>
          <a:off x="388937" y="1053040"/>
          <a:ext cx="8127999" cy="5418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70571215" name="TextBox 1470571214"/>
          <p:cNvSpPr txBox="1"/>
          <p:nvPr/>
        </p:nvSpPr>
        <p:spPr bwMode="auto">
          <a:xfrm>
            <a:off x="4124356" y="4612821"/>
            <a:ext cx="184731" cy="374141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План реализации 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4C665FE9-9BAC-4209-9A4E-1EDDC23E6687}" type="slidenum">
              <a:rPr lang="ru-RU">
                <a:solidFill>
                  <a:prstClr val="white"/>
                </a:solidFill>
              </a:rPr>
              <a:t>11</a:t>
            </a:fld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306229394" name="Группа 1306229393"/>
          <p:cNvGrpSpPr/>
          <p:nvPr/>
        </p:nvGrpSpPr>
        <p:grpSpPr bwMode="auto">
          <a:xfrm>
            <a:off x="313247" y="1547019"/>
            <a:ext cx="8617654" cy="2096292"/>
            <a:chOff x="0" y="0"/>
            <a:chExt cx="8617654" cy="2096292"/>
          </a:xfrm>
        </p:grpSpPr>
        <p:sp>
          <p:nvSpPr>
            <p:cNvPr id="904730068" name="Овал 904730067"/>
            <p:cNvSpPr/>
            <p:nvPr/>
          </p:nvSpPr>
          <p:spPr bwMode="auto">
            <a:xfrm>
              <a:off x="6520530" y="5999"/>
              <a:ext cx="2097124" cy="209029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sz="1300"/>
            </a:p>
          </p:txBody>
        </p:sp>
        <p:sp>
          <p:nvSpPr>
            <p:cNvPr id="545445338" name="Овал 545445337"/>
            <p:cNvSpPr/>
            <p:nvPr/>
          </p:nvSpPr>
          <p:spPr bwMode="auto">
            <a:xfrm>
              <a:off x="6590161" y="75687"/>
              <a:ext cx="1957862" cy="1950916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27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Overflow="overflow" horzOverflow="overflow" vert="horz" wrap="square" lIns="22860" tIns="22860" rIns="22860" bIns="22860" numCol="1" spcCol="1267" rtlCol="0" fromWordArt="0" anchor="ctr" anchorCtr="0" forceAA="0" compatLnSpc="0">
              <a:noAutofit/>
            </a:bodyPr>
            <a:lstStyle/>
            <a:p>
              <a:pPr marL="0" lvl="0" indent="0" algn="ctr" defTabSz="231139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400" b="1" i="0" u="none" strike="noStrike" cap="none" spc="0" dirty="0">
                  <a:solidFill>
                    <a:srgbClr val="000000"/>
                  </a:solidFill>
                  <a:latin typeface="Arial Black" panose="020B0A04020102020204" pitchFamily="34" charset="0"/>
                  <a:ea typeface="Arial"/>
                  <a:cs typeface="Arial"/>
                </a:rPr>
                <a:t>Масштабирование</a:t>
              </a:r>
              <a:endParaRPr sz="1400" dirty="0">
                <a:latin typeface="Arial Black" panose="020B0A04020102020204" pitchFamily="34" charset="0"/>
              </a:endParaRPr>
            </a:p>
          </p:txBody>
        </p:sp>
        <p:sp>
          <p:nvSpPr>
            <p:cNvPr id="211281339" name="Капля 211281338"/>
            <p:cNvSpPr/>
            <p:nvPr/>
          </p:nvSpPr>
          <p:spPr bwMode="auto">
            <a:xfrm rot="2699971">
              <a:off x="4298287" y="19168"/>
              <a:ext cx="2113277" cy="2063954"/>
            </a:xfrm>
            <a:prstGeom prst="teardrop">
              <a:avLst>
                <a:gd name="adj" fmla="val 100000"/>
              </a:avLst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sz="1300"/>
            </a:p>
          </p:txBody>
        </p:sp>
        <p:sp>
          <p:nvSpPr>
            <p:cNvPr id="1893389072" name="Овал 1893389071"/>
            <p:cNvSpPr/>
            <p:nvPr/>
          </p:nvSpPr>
          <p:spPr bwMode="auto">
            <a:xfrm>
              <a:off x="4375995" y="75870"/>
              <a:ext cx="1957862" cy="1950916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 val="90000"/>
              </a:schemeClr>
            </a:solidFill>
            <a:ln w="127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Overflow="overflow" horzOverflow="overflow" vert="horz" wrap="square" lIns="22860" tIns="216000" rIns="22860" bIns="216000" numCol="1" spcCol="1267" rtlCol="0" fromWordArt="0" anchor="ctr" anchorCtr="0" forceAA="0" compatLnSpc="0">
              <a:noAutofit/>
            </a:bodyPr>
            <a:lstStyle/>
            <a:p>
              <a:pPr marL="0" lvl="0" indent="0" algn="ctr" defTabSz="231139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400" b="1" i="0" u="none" dirty="0">
                  <a:solidFill>
                    <a:srgbClr val="000000"/>
                  </a:solidFill>
                  <a:latin typeface="Arial Black" panose="020B0A04020102020204" pitchFamily="34" charset="0"/>
                  <a:ea typeface="Arial"/>
                  <a:cs typeface="Arial"/>
                </a:rPr>
                <a:t>Сборка, тестирование и отладка</a:t>
              </a:r>
              <a:endParaRPr lang="ru-RU" dirty="0">
                <a:latin typeface="Arial Black" panose="020B0A04020102020204" pitchFamily="34" charset="0"/>
              </a:endParaRPr>
            </a:p>
          </p:txBody>
        </p:sp>
        <p:sp>
          <p:nvSpPr>
            <p:cNvPr id="3" name="Капля 2"/>
            <p:cNvSpPr/>
            <p:nvPr/>
          </p:nvSpPr>
          <p:spPr bwMode="auto">
            <a:xfrm rot="2699971">
              <a:off x="2167437" y="0"/>
              <a:ext cx="2113277" cy="2063954"/>
            </a:xfrm>
            <a:prstGeom prst="teardrop">
              <a:avLst>
                <a:gd name="adj" fmla="val 100000"/>
              </a:avLst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63000">
                  <a:schemeClr val="accent1">
                    <a:lumMod val="100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sz="1300"/>
            </a:p>
          </p:txBody>
        </p:sp>
        <p:sp>
          <p:nvSpPr>
            <p:cNvPr id="5" name="Овал 4"/>
            <p:cNvSpPr/>
            <p:nvPr/>
          </p:nvSpPr>
          <p:spPr bwMode="auto">
            <a:xfrm>
              <a:off x="2245146" y="67740"/>
              <a:ext cx="1957862" cy="1950916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27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Overflow="overflow" horzOverflow="overflow" vert="horz" wrap="square" lIns="22860" tIns="22860" rIns="22860" bIns="22860" numCol="1" spcCol="1267" rtlCol="0" fromWordArt="0" anchor="ctr" anchorCtr="0" forceAA="0" compatLnSpc="0">
              <a:noAutofit/>
            </a:bodyPr>
            <a:lstStyle/>
            <a:p>
              <a:pPr algn="ctr" defTabSz="2311398">
                <a:lnSpc>
                  <a:spcPct val="90000"/>
                </a:lnSpc>
                <a:defRPr/>
              </a:pPr>
              <a:r>
                <a:rPr lang="ru-RU" sz="1400" b="1" dirty="0">
                  <a:latin typeface="Arial Black" panose="020B0A04020102020204" pitchFamily="34" charset="0"/>
                </a:rPr>
                <a:t>Разработка ПО</a:t>
              </a:r>
              <a:endParaRPr lang="ru-RU" sz="1400" dirty="0">
                <a:latin typeface="Arial Black" panose="020B0A04020102020204" pitchFamily="34" charset="0"/>
              </a:endParaRPr>
            </a:p>
          </p:txBody>
        </p:sp>
        <p:sp>
          <p:nvSpPr>
            <p:cNvPr id="6" name="Капля 5"/>
            <p:cNvSpPr/>
            <p:nvPr/>
          </p:nvSpPr>
          <p:spPr bwMode="auto">
            <a:xfrm rot="2699971">
              <a:off x="0" y="0"/>
              <a:ext cx="2113277" cy="2063954"/>
            </a:xfrm>
            <a:prstGeom prst="teardrop">
              <a:avLst>
                <a:gd name="adj" fmla="val 100000"/>
              </a:avLst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sz="1300"/>
            </a:p>
          </p:txBody>
        </p:sp>
        <p:sp>
          <p:nvSpPr>
            <p:cNvPr id="7" name="Овал 6"/>
            <p:cNvSpPr/>
            <p:nvPr/>
          </p:nvSpPr>
          <p:spPr bwMode="auto">
            <a:xfrm>
              <a:off x="77704" y="56702"/>
              <a:ext cx="1957862" cy="1950916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27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Overflow="overflow" horzOverflow="overflow" vert="horz" wrap="square" lIns="22860" tIns="22860" rIns="22860" bIns="22860" numCol="1" spcCol="1267" rtlCol="0" fromWordArt="0" anchor="ctr" anchorCtr="0" forceAA="0" compatLnSpc="0">
              <a:noAutofit/>
            </a:bodyPr>
            <a:lstStyle/>
            <a:p>
              <a:pPr marL="0" lvl="0" indent="0" algn="ctr" defTabSz="231139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1400" b="1" i="0" u="none" strike="noStrike" cap="none" spc="0" dirty="0">
                  <a:solidFill>
                    <a:srgbClr val="000000"/>
                  </a:solidFill>
                  <a:latin typeface="Arial Black" panose="020B0A04020102020204" pitchFamily="34" charset="0"/>
                  <a:ea typeface="Arial"/>
                  <a:cs typeface="Arial"/>
                </a:rPr>
                <a:t>Доработка имеющейся конструкции системы</a:t>
              </a:r>
              <a:endParaRPr sz="16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8" name="Прямоугольник: скругленные углы 7"/>
          <p:cNvSpPr/>
          <p:nvPr/>
        </p:nvSpPr>
        <p:spPr bwMode="auto">
          <a:xfrm>
            <a:off x="539550" y="3789041"/>
            <a:ext cx="8127999" cy="261992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69000">
                <a:schemeClr val="tx2"/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12700" cap="flat" cmpd="sng" algn="ctr"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prstDash val="solid"/>
            <a:miter lim="800000"/>
          </a:ln>
          <a:effectLst/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spcFirstLastPara="0" vertOverflow="overflow" horzOverflow="overflow" vert="horz" wrap="square" lIns="180000" tIns="36000" rIns="180000" bIns="190498" numCol="1" spcCol="1267" rtlCol="0" fromWordArt="0" anchor="t" anchorCtr="0" forceAA="0" compatLnSpc="0">
            <a:noAutofit/>
          </a:bodyPr>
          <a:lstStyle/>
          <a:p>
            <a:pPr marL="0" lvl="0" indent="0" algn="just" defTabSz="222249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400" b="1" i="0" u="none" strike="noStrike" cap="none" spc="0" dirty="0">
                <a:solidFill>
                  <a:schemeClr val="bg1"/>
                </a:solidFill>
                <a:latin typeface="Arial Black" panose="020B0A04020102020204" pitchFamily="34" charset="0"/>
                <a:ea typeface="Arial"/>
                <a:cs typeface="Arial"/>
              </a:rPr>
              <a:t>В итоге получится масштабируемый продукт, который позволит качественно обучать около 65 студентов профильных направлений в ПсковГУ (а затем и других ВУЗов) устройству и проектированию роботизированных систем.</a:t>
            </a:r>
            <a:endParaRPr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12160494" name="Прямоугольник 1412160493"/>
          <p:cNvSpPr/>
          <p:nvPr/>
        </p:nvSpPr>
        <p:spPr bwMode="auto">
          <a:xfrm>
            <a:off x="857944" y="5014498"/>
            <a:ext cx="1808947" cy="10678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sp>
      <p:sp>
        <p:nvSpPr>
          <p:cNvPr id="709867707" name="Знак ''плюс'' 709867706"/>
          <p:cNvSpPr/>
          <p:nvPr/>
        </p:nvSpPr>
        <p:spPr bwMode="auto">
          <a:xfrm>
            <a:off x="2725824" y="5128530"/>
            <a:ext cx="914400" cy="914400"/>
          </a:xfrm>
          <a:prstGeom prst="mathPlus">
            <a:avLst>
              <a:gd name="adj1" fmla="val 23520"/>
            </a:avLst>
          </a:prstGeom>
          <a:solidFill>
            <a:schemeClr val="bg1">
              <a:alpha val="9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sp>
      <p:sp>
        <p:nvSpPr>
          <p:cNvPr id="19201122" name="Равно 19201121"/>
          <p:cNvSpPr/>
          <p:nvPr/>
        </p:nvSpPr>
        <p:spPr bwMode="auto">
          <a:xfrm>
            <a:off x="5580112" y="5124135"/>
            <a:ext cx="914400" cy="9144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bg1">
              <a:alpha val="9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sp>
      <p:sp>
        <p:nvSpPr>
          <p:cNvPr id="797538313" name="TextBox 797538312"/>
          <p:cNvSpPr txBox="1"/>
          <p:nvPr/>
        </p:nvSpPr>
        <p:spPr bwMode="auto">
          <a:xfrm>
            <a:off x="825605" y="5157105"/>
            <a:ext cx="2021155" cy="598754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>
              <a:defRPr/>
            </a:pPr>
            <a:r>
              <a:rPr sz="1400" dirty="0">
                <a:latin typeface="Arial Black" panose="020B0A04020102020204" pitchFamily="34" charset="0"/>
              </a:rPr>
              <a:t>Вычислительная</a:t>
            </a:r>
            <a:r>
              <a:rPr lang="ru-RU" sz="1400" dirty="0">
                <a:latin typeface="Arial Black" panose="020B0A04020102020204" pitchFamily="34" charset="0"/>
              </a:rPr>
              <a:t> </a:t>
            </a:r>
            <a:r>
              <a:rPr sz="1400" dirty="0">
                <a:latin typeface="Arial Black" panose="020B0A04020102020204" pitchFamily="34" charset="0"/>
              </a:rPr>
              <a:t>система</a:t>
            </a:r>
            <a:r>
              <a:rPr lang="ru-RU" sz="1400" dirty="0">
                <a:latin typeface="Arial Black" panose="020B0A04020102020204" pitchFamily="34" charset="0"/>
              </a:rPr>
              <a:t> </a:t>
            </a:r>
            <a:r>
              <a:rPr sz="1400" dirty="0">
                <a:latin typeface="Arial Black" panose="020B0A04020102020204" pitchFamily="34" charset="0"/>
              </a:rPr>
              <a:t> (ПО)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C5B244E-4E02-4349-8803-31B24CB1DEB9}"/>
              </a:ext>
            </a:extLst>
          </p:cNvPr>
          <p:cNvSpPr/>
          <p:nvPr/>
        </p:nvSpPr>
        <p:spPr bwMode="auto">
          <a:xfrm>
            <a:off x="3699157" y="5014498"/>
            <a:ext cx="1808947" cy="10678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089E1F-1099-4D12-AE40-CAE046B188DE}"/>
              </a:ext>
            </a:extLst>
          </p:cNvPr>
          <p:cNvSpPr txBox="1"/>
          <p:nvPr/>
        </p:nvSpPr>
        <p:spPr bwMode="auto">
          <a:xfrm>
            <a:off x="3699277" y="5157125"/>
            <a:ext cx="1952843" cy="598754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 dirty="0">
                <a:latin typeface="Arial Black" panose="020B0A04020102020204" pitchFamily="34" charset="0"/>
              </a:rPr>
              <a:t>Исполнительная</a:t>
            </a:r>
            <a:r>
              <a:rPr lang="ru-RU" sz="1400" dirty="0">
                <a:latin typeface="Arial Black" panose="020B0A04020102020204" pitchFamily="34" charset="0"/>
              </a:rPr>
              <a:t> </a:t>
            </a:r>
            <a:r>
              <a:rPr sz="1400" dirty="0">
                <a:latin typeface="Arial Black" panose="020B0A04020102020204" pitchFamily="34" charset="0"/>
              </a:rPr>
              <a:t>система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66BC015-A36E-4431-BBA2-CE857D978B01}"/>
              </a:ext>
            </a:extLst>
          </p:cNvPr>
          <p:cNvSpPr/>
          <p:nvPr/>
        </p:nvSpPr>
        <p:spPr bwMode="auto">
          <a:xfrm>
            <a:off x="6551768" y="5014498"/>
            <a:ext cx="1808947" cy="10678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A6836C-D4C1-4433-9527-34E025E02538}"/>
              </a:ext>
            </a:extLst>
          </p:cNvPr>
          <p:cNvSpPr txBox="1"/>
          <p:nvPr/>
        </p:nvSpPr>
        <p:spPr bwMode="auto">
          <a:xfrm>
            <a:off x="6567723" y="5122462"/>
            <a:ext cx="1851451" cy="1105174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1400" b="0" i="0" u="none" dirty="0">
                <a:latin typeface="Arial Black" panose="020B0A04020102020204" pitchFamily="34" charset="0"/>
                <a:ea typeface="Liberation Sans"/>
                <a:cs typeface="Liberation Sans"/>
              </a:rPr>
              <a:t>Макет    промышленного</a:t>
            </a:r>
            <a:r>
              <a:rPr lang="ru-RU" sz="1400" dirty="0">
                <a:latin typeface="Arial Black" panose="020B0A04020102020204" pitchFamily="34" charset="0"/>
                <a:ea typeface="Liberation Sans"/>
                <a:cs typeface="Liberation Sans"/>
              </a:rPr>
              <a:t>    </a:t>
            </a:r>
            <a:r>
              <a:rPr lang="ru-RU" sz="1400" b="0" i="0" u="none" dirty="0">
                <a:latin typeface="Arial Black" panose="020B0A04020102020204" pitchFamily="34" charset="0"/>
                <a:ea typeface="Liberation Sans"/>
                <a:cs typeface="Liberation Sans"/>
              </a:rPr>
              <a:t>робота</a:t>
            </a:r>
            <a:endParaRPr lang="ru-RU" sz="1400" dirty="0">
              <a:latin typeface="Arial Black" panose="020B0A04020102020204" pitchFamily="34" charset="0"/>
            </a:endParaRPr>
          </a:p>
          <a:p>
            <a:pPr>
              <a:defRPr/>
            </a:pPr>
            <a:endParaRPr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370822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sz="2000"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r>
              <a:t>Календарный план</a:t>
            </a:r>
          </a:p>
        </p:txBody>
      </p:sp>
      <p:sp>
        <p:nvSpPr>
          <p:cNvPr id="230020285" name="Номер слайда 5"/>
          <p:cNvSpPr>
            <a:spLocks noGrp="1"/>
          </p:cNvSpPr>
          <p:nvPr>
            <p:ph type="sldNum" sz="quarter" idx="11"/>
          </p:nvPr>
        </p:nvSpPr>
        <p:spPr bwMode="auto">
          <a:xfrm>
            <a:off x="8532812" y="6308724"/>
            <a:ext cx="576261" cy="4333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>
              <a:defRPr/>
            </a:pPr>
            <a:fld id="{EDBFBED9-B313-5E6E-849C-0E4F3780069C}" type="slidenum">
              <a:rPr lang="ru-RU">
                <a:solidFill>
                  <a:prstClr val="white"/>
                </a:solidFill>
              </a:rPr>
              <a:t>12</a:t>
            </a:fld>
            <a:endParaRPr lang="ru-RU">
              <a:solidFill>
                <a:prstClr val="white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A2422C-C504-44B2-AE70-0801D962B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526215"/>
            <a:ext cx="8928992" cy="435105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60350"/>
            <a:ext cx="6516216" cy="431799"/>
          </a:xfrm>
          <a:prstGeom prst="rect">
            <a:avLst/>
          </a:prstGeom>
          <a:solidFill>
            <a:srgbClr val="00AEEF"/>
          </a:solidFill>
        </p:spPr>
        <p:txBody>
          <a:bodyPr/>
          <a:lstStyle/>
          <a:p>
            <a:pPr>
              <a:defRPr/>
            </a:pPr>
            <a:r>
              <a:rPr lang="ru-RU"/>
              <a:t>Защита прав на интеллектуальную собственность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39552" y="1196752"/>
            <a:ext cx="8064896" cy="4824536"/>
          </a:xfrm>
        </p:spPr>
        <p:txBody>
          <a:bodyPr/>
          <a:lstStyle/>
          <a:p>
            <a:pPr>
              <a:defRPr/>
            </a:pPr>
            <a:r>
              <a:rPr lang="ru-RU" sz="2800" b="0" i="0" u="none" strike="noStrike" cap="none" spc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Технологии</a:t>
            </a:r>
          </a:p>
          <a:p>
            <a:pPr>
              <a:defRPr/>
            </a:pPr>
            <a:r>
              <a:rPr lang="ru-RU" sz="2800" b="0" i="0" u="none" strike="noStrike" cap="none" spc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Программное обеспечение</a:t>
            </a:r>
          </a:p>
          <a:p>
            <a:pPr>
              <a:defRPr/>
            </a:pPr>
            <a:r>
              <a:rPr lang="ru-RU" sz="2800" b="0" i="0" u="none" strike="noStrike" cap="none" spc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Изобретение</a:t>
            </a:r>
          </a:p>
          <a:p>
            <a:pPr>
              <a:defRPr/>
            </a:pPr>
            <a:endParaRPr lang="ru-RU" sz="2800"/>
          </a:p>
          <a:p>
            <a:pPr marL="0" indent="0">
              <a:buNone/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4C665FE9-9BAC-4209-9A4E-1EDDC23E6687}" type="slidenum">
              <a:rPr lang="ru-RU">
                <a:solidFill>
                  <a:prstClr val="white"/>
                </a:solidFill>
              </a:rPr>
              <a:t>13</a:t>
            </a:fld>
            <a:endParaRPr lang="ru-RU">
              <a:solidFill>
                <a:prstClr val="white"/>
              </a:solidFill>
            </a:endParaRPr>
          </a:p>
        </p:txBody>
      </p:sp>
      <p:pic>
        <p:nvPicPr>
          <p:cNvPr id="839809630" name="Рисунок 83980962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942748" y="2845369"/>
            <a:ext cx="5258502" cy="368004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4090095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60349"/>
            <a:ext cx="5508103" cy="431799"/>
          </a:xfrm>
          <a:prstGeom prst="rect">
            <a:avLst/>
          </a:prstGeom>
          <a:solidFill>
            <a:srgbClr val="00AEEF"/>
          </a:solidFill>
        </p:spPr>
        <p:txBody>
          <a:bodyPr/>
          <a:lstStyle/>
          <a:p>
            <a:pPr>
              <a:defRPr/>
            </a:pPr>
            <a:r>
              <a:rPr lang="ru-RU"/>
              <a:t>Команда</a:t>
            </a:r>
            <a:endParaRPr/>
          </a:p>
        </p:txBody>
      </p:sp>
      <p:sp>
        <p:nvSpPr>
          <p:cNvPr id="1914265845" name="Объект 2"/>
          <p:cNvSpPr>
            <a:spLocks noGrp="1"/>
          </p:cNvSpPr>
          <p:nvPr>
            <p:ph idx="1"/>
          </p:nvPr>
        </p:nvSpPr>
        <p:spPr bwMode="auto">
          <a:xfrm>
            <a:off x="206176" y="1595437"/>
            <a:ext cx="4319173" cy="1367393"/>
          </a:xfrm>
        </p:spPr>
        <p:txBody>
          <a:bodyPr/>
          <a:lstStyle/>
          <a:p>
            <a:pPr marL="0" indent="0" algn="ctr">
              <a:buFont typeface="Arial"/>
              <a:buNone/>
              <a:defRPr/>
            </a:pPr>
            <a:r>
              <a:rPr lang="ru-RU" sz="2400"/>
              <a:t>Иванов Максим Игоревич  руководитель </a:t>
            </a:r>
          </a:p>
        </p:txBody>
      </p:sp>
      <p:sp>
        <p:nvSpPr>
          <p:cNvPr id="715823917" name="Номер слайда 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10</a:t>
            </a:r>
          </a:p>
          <a:p>
            <a:pPr>
              <a:defRPr/>
            </a:pPr>
            <a:endParaRPr lang="ru-RU">
              <a:solidFill>
                <a:prstClr val="white"/>
              </a:solidFill>
            </a:endParaRPr>
          </a:p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780260681" name="Рисунок 780260680"/>
          <p:cNvPicPr>
            <a:picLocks noChangeAspect="1"/>
          </p:cNvPicPr>
          <p:nvPr/>
        </p:nvPicPr>
        <p:blipFill>
          <a:blip r:embed="rId2"/>
          <a:srcRect l="17005" r="37880" b="22081"/>
          <a:stretch/>
        </p:blipFill>
        <p:spPr bwMode="auto">
          <a:xfrm>
            <a:off x="1201538" y="2962829"/>
            <a:ext cx="2328446" cy="3016174"/>
          </a:xfrm>
          <a:prstGeom prst="rect">
            <a:avLst/>
          </a:prstGeom>
        </p:spPr>
      </p:pic>
      <p:sp>
        <p:nvSpPr>
          <p:cNvPr id="1499686870" name="TextBox 1499686869"/>
          <p:cNvSpPr txBox="1"/>
          <p:nvPr/>
        </p:nvSpPr>
        <p:spPr bwMode="auto">
          <a:xfrm>
            <a:off x="4370812" y="1595436"/>
            <a:ext cx="4722159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indent="0" algn="ctr">
              <a:buFont typeface="Arial"/>
              <a:buNone/>
              <a:defRPr/>
            </a:pPr>
            <a:r>
              <a:rPr lang="ru-RU" sz="2400">
                <a:latin typeface="Tahoma"/>
                <a:ea typeface="Tahoma"/>
                <a:cs typeface="Tahoma"/>
              </a:rPr>
              <a:t>Краснов Никита Сергеевич</a:t>
            </a:r>
          </a:p>
          <a:p>
            <a:pPr marL="0" indent="0" algn="ctr">
              <a:buFont typeface="Arial"/>
              <a:buNone/>
              <a:defRPr/>
            </a:pPr>
            <a:r>
              <a:rPr lang="ru-RU" sz="2400">
                <a:latin typeface="Tahoma"/>
                <a:ea typeface="Tahoma"/>
                <a:cs typeface="Tahoma"/>
              </a:rPr>
              <a:t>разработчик и проектировщик</a:t>
            </a:r>
          </a:p>
          <a:p>
            <a:pPr marL="0" indent="0" algn="ctr">
              <a:buFont typeface="Arial"/>
              <a:buNone/>
              <a:defRPr/>
            </a:pPr>
            <a:endParaRPr lang="ru-RU" sz="2400">
              <a:latin typeface="Tahoma"/>
              <a:ea typeface="Tahoma"/>
              <a:cs typeface="Tahoma"/>
            </a:endParaRPr>
          </a:p>
        </p:txBody>
      </p:sp>
      <p:pic>
        <p:nvPicPr>
          <p:cNvPr id="379956372" name="Рисунок 37995637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766009" y="2962829"/>
            <a:ext cx="2262129" cy="301617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/>
          <p:nvPr/>
        </p:nvSpPr>
        <p:spPr bwMode="auto">
          <a:xfrm>
            <a:off x="1839299" y="3906887"/>
            <a:ext cx="7125187" cy="2044823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>
            <a:lvl1pPr marL="342900" indent="-342900" algn="l" defTabSz="914400"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  <a:lvl2pPr marL="742950" indent="-285750" algn="l" defTabSz="91440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2pPr>
            <a:lvl3pPr marL="1143000" indent="-228600" algn="l" defTabSz="9144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3pPr>
            <a:lvl4pPr marL="1600200" indent="-228600" algn="l" defTabSz="9144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4pPr>
            <a:lvl5pPr marL="2057400" indent="-228600" algn="l" defTabSz="9144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5pPr>
            <a:lvl6pPr marL="25146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Arial"/>
              <a:buNone/>
              <a:defRPr/>
            </a:pPr>
            <a:r>
              <a:rPr lang="ru-RU" sz="2700"/>
              <a:t>Краснов Никита Сергеевич </a:t>
            </a:r>
            <a:endParaRPr sz="2700"/>
          </a:p>
          <a:p>
            <a:pPr algn="r">
              <a:buFont typeface="Arial"/>
              <a:buNone/>
              <a:defRPr/>
            </a:pPr>
            <a:r>
              <a:rPr lang="ru-RU" sz="2700"/>
              <a:t>Контакты: 8 953 243 85 24  </a:t>
            </a:r>
          </a:p>
          <a:p>
            <a:pPr algn="r">
              <a:buFont typeface="Arial"/>
              <a:buNone/>
              <a:defRPr/>
            </a:pPr>
            <a:r>
              <a:rPr lang="ru-RU" sz="2700"/>
              <a:t>Электронная почта:</a:t>
            </a:r>
            <a:r>
              <a:rPr lang="ru-RU" sz="2700" u="sng">
                <a:hlinkClick r:id="rId2" tooltip="http://Krasnov2030@mail.ru"/>
              </a:rPr>
              <a:t>Krasnov2030@mail.ru</a:t>
            </a:r>
            <a:r>
              <a:rPr lang="ru-RU" sz="2700"/>
              <a:t> </a:t>
            </a:r>
            <a:endParaRPr sz="2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517</Words>
  <Application>Microsoft Office PowerPoint</Application>
  <DocSecurity>0</DocSecurity>
  <PresentationFormat>Экран (4:3)</PresentationFormat>
  <Paragraphs>121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Calibri</vt:lpstr>
      <vt:lpstr>Liberation Sans</vt:lpstr>
      <vt:lpstr>Tahoma</vt:lpstr>
      <vt:lpstr>Times New Roman</vt:lpstr>
      <vt:lpstr>Тема Office</vt:lpstr>
      <vt:lpstr>3_Тема Office</vt:lpstr>
      <vt:lpstr>Разработка роботизированной системы с дистанционным управлением для обучения студентов</vt:lpstr>
      <vt:lpstr>Структура презентации</vt:lpstr>
      <vt:lpstr>Актуальность идеи (проблематика)</vt:lpstr>
      <vt:lpstr>Предлагаемое решение (Конечный продукт)</vt:lpstr>
      <vt:lpstr>Обоснование научной новизны проекта</vt:lpstr>
      <vt:lpstr>Техническая значимость  (преимущества перед существующими аналогами)</vt:lpstr>
      <vt:lpstr>Презентация PowerPoint</vt:lpstr>
      <vt:lpstr>Перспектива коммерциализации результата НИОКР (Сферы применения и конкретный потребитель)</vt:lpstr>
      <vt:lpstr>Продукт</vt:lpstr>
      <vt:lpstr>Рынок</vt:lpstr>
      <vt:lpstr>План реализации </vt:lpstr>
      <vt:lpstr>Календарный план</vt:lpstr>
      <vt:lpstr>Защита прав на интеллектуальную собственность</vt:lpstr>
      <vt:lpstr>Команда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Ovchinnikov</dc:creator>
  <cp:keywords/>
  <dc:description/>
  <cp:lastModifiedBy>Nikita Krasnov</cp:lastModifiedBy>
  <cp:revision>184</cp:revision>
  <dcterms:created xsi:type="dcterms:W3CDTF">2016-05-06T08:59:45Z</dcterms:created>
  <dcterms:modified xsi:type="dcterms:W3CDTF">2023-11-12T09:02:38Z</dcterms:modified>
  <cp:category/>
  <dc:identifier/>
  <cp:contentStatus/>
  <dc:language/>
  <cp:version/>
</cp:coreProperties>
</file>