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4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5670550"/>
  <p:notesSz cx="7559675" cy="10691813"/>
  <p:embeddedFontLst>
    <p:embeddedFont>
      <p:font typeface="Poppins" charset="0"/>
      <p:regular r:id="rId23"/>
      <p:bold r:id="rId24"/>
      <p:italic r:id="rId25"/>
      <p:boldItalic r:id="rId26"/>
    </p:embeddedFont>
    <p:embeddedFont>
      <p:font typeface="Century Gothic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gx93MzPQqpvGHbqdpKqCtPVpGy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218D951-941E-476D-BCE2-96CBBF0B1B41}">
  <a:tblStyle styleId="{2218D951-941E-476D-BCE2-96CBBF0B1B4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8F638462-EA05-4A26-B6AB-C2BB17AB56A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588" y="-580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20430036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0" name="Google Shape;2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2" name="Google Shape;2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1" name="Google Shape;2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8" name="Google Shape;2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4" name="Google Shape;2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1" name="Google Shape;29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8" name="Google Shape;29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1" name="Google Shape;31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9" name="Google Shape;3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8" name="Google Shape;3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9" name="Google Shape;3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400" cy="57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400" cy="57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8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400" cy="57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5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5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5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5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5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5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6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8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5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57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57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57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57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57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1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0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0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40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400" cy="12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&#1071;&#1085;&#1072;Yanavokhmina0@gmail.com" TargetMode="External"/><Relationship Id="rId3" Type="http://schemas.openxmlformats.org/officeDocument/2006/relationships/image" Target="../media/image3.jpeg"/><Relationship Id="rId7" Type="http://schemas.openxmlformats.org/officeDocument/2006/relationships/hyperlink" Target="mailto:mpiminova002@gmail.co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6.jpeg"/><Relationship Id="rId4" Type="http://schemas.openxmlformats.org/officeDocument/2006/relationships/hyperlink" Target="mailto:Nikita.petr2004@gmail.com" TargetMode="External"/><Relationship Id="rId9" Type="http://schemas.openxmlformats.org/officeDocument/2006/relationships/hyperlink" Target="mailto:Yanavokhmina0@gmail.co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/>
          <p:nvPr/>
        </p:nvSpPr>
        <p:spPr>
          <a:xfrm>
            <a:off x="504000" y="1686625"/>
            <a:ext cx="6116100" cy="2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Производство топливных </a:t>
            </a:r>
            <a:r>
              <a:rPr lang="ru-RU" sz="4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пеллетов</a:t>
            </a:r>
            <a:r>
              <a:rPr lang="ru-RU" sz="4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4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ru-RU" sz="44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ECO-TIME.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/>
          <p:nvPr/>
        </p:nvSpPr>
        <p:spPr>
          <a:xfrm>
            <a:off x="504000" y="3780000"/>
            <a:ext cx="54357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2808410" y="3330350"/>
            <a:ext cx="7056300" cy="14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63800" y="3877139"/>
            <a:ext cx="2312988" cy="1614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700" cy="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"/>
          <p:cNvSpPr txBox="1"/>
          <p:nvPr/>
        </p:nvSpPr>
        <p:spPr>
          <a:xfrm>
            <a:off x="789068" y="3279803"/>
            <a:ext cx="2883000" cy="16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Вохмина Яна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Полезные навыки: имеется у родителей пилорама, а также место где поставить оборудование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команде: Руководитель </a:t>
            </a: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" descr="с праздником | Смешные смайлики, Эмодзи, Смешные открытки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04200" y="1520800"/>
            <a:ext cx="2023400" cy="149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" descr="Emoticon с сотовым телефоном Иллюстрация вектора - иллюстрации  насчитывающей передвижно, человек: 267744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8821" y="1464369"/>
            <a:ext cx="1788485" cy="1488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0000" y="1523425"/>
            <a:ext cx="1788475" cy="149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"/>
          <p:cNvSpPr txBox="1"/>
          <p:nvPr/>
        </p:nvSpPr>
        <p:spPr>
          <a:xfrm>
            <a:off x="4104200" y="3279803"/>
            <a:ext cx="2883000" cy="12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Петров Никита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Полезные навыки: умение рисовать (окончил художественную школу), могу разработать дизайн бренда.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команде: Дизайнер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6066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"/>
          <p:cNvSpPr txBox="1"/>
          <p:nvPr/>
        </p:nvSpPr>
        <p:spPr>
          <a:xfrm>
            <a:off x="6998444" y="3254792"/>
            <a:ext cx="2883000" cy="1948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ru-RU" sz="1400" b="0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Пиминова</a:t>
            </a: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Маргарита </a:t>
            </a:r>
            <a:endParaRPr lang="ru-RU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223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Полезные навыки (достижения):</a:t>
            </a:r>
          </a:p>
          <a:p>
            <a: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</a:pPr>
            <a:r>
              <a:rPr lang="ru-RU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Helvetica Neue"/>
              </a:rPr>
              <a:t>Умение строить отношения с людьми( работала в лагере вожатым) </a:t>
            </a:r>
          </a:p>
          <a:p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команде: </a:t>
            </a:r>
            <a:r>
              <a:rPr lang="ru-RU" sz="1400" b="0" i="1" u="none" strike="noStrike" cap="non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Маркетолог</a:t>
            </a:r>
            <a:r>
              <a:rPr lang="ru-RU" sz="14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ru-RU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6066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lang="ru-RU" sz="1400" b="1" i="0" u="none" strike="noStrike" cap="none" dirty="0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/>
          </a:p>
        </p:txBody>
      </p:sp>
      <p:sp>
        <p:nvSpPr>
          <p:cNvPr id="184" name="Google Shape;184;p3"/>
          <p:cNvSpPr txBox="1"/>
          <p:nvPr/>
        </p:nvSpPr>
        <p:spPr>
          <a:xfrm>
            <a:off x="14254" y="3220627"/>
            <a:ext cx="10066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"/>
          <p:cNvSpPr txBox="1"/>
          <p:nvPr/>
        </p:nvSpPr>
        <p:spPr>
          <a:xfrm>
            <a:off x="531300" y="4203425"/>
            <a:ext cx="9189600" cy="8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r>
              <a:rPr lang="ru-RU" sz="20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Топливные пеллеты для отопления дома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"/>
          <p:cNvSpPr txBox="1"/>
          <p:nvPr/>
        </p:nvSpPr>
        <p:spPr>
          <a:xfrm>
            <a:off x="-1" y="-12629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" name="Google Shape;187;p3"/>
          <p:cNvGrpSpPr/>
          <p:nvPr/>
        </p:nvGrpSpPr>
        <p:grpSpPr>
          <a:xfrm>
            <a:off x="71760" y="1366240"/>
            <a:ext cx="9649072" cy="1748485"/>
            <a:chOff x="0" y="0"/>
            <a:chExt cx="9649072" cy="1748485"/>
          </a:xfrm>
        </p:grpSpPr>
        <p:sp>
          <p:nvSpPr>
            <p:cNvPr id="188" name="Google Shape;188;p3"/>
            <p:cNvSpPr/>
            <p:nvPr/>
          </p:nvSpPr>
          <p:spPr>
            <a:xfrm rot="5400000">
              <a:off x="5894422" y="-2254137"/>
              <a:ext cx="1333800" cy="61755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3"/>
            <p:cNvSpPr txBox="1"/>
            <p:nvPr/>
          </p:nvSpPr>
          <p:spPr>
            <a:xfrm>
              <a:off x="3473666" y="231818"/>
              <a:ext cx="6110400" cy="12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285750" marR="0" lvl="1" indent="-2349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Char char="•"/>
              </a:pPr>
              <a:r>
                <a:rPr lang="ru-RU" sz="3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Его проблема: отопление деревенского дома в холодное время года.</a:t>
              </a:r>
              <a:endParaRPr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0" y="0"/>
              <a:ext cx="3473700" cy="1667100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3"/>
            <p:cNvSpPr txBox="1"/>
            <p:nvPr/>
          </p:nvSpPr>
          <p:spPr>
            <a:xfrm>
              <a:off x="81390" y="81385"/>
              <a:ext cx="3763800" cy="166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Кто-то: </a:t>
              </a: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Мужчина, 43 года, живёт в деревне, женат, двое детей</a:t>
              </a:r>
              <a:r>
                <a:rPr lang="ru-RU" sz="3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5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</a:t>
            </a:r>
            <a:r>
              <a:rPr lang="ru-RU" sz="4400"/>
              <a:t>?</a:t>
            </a:r>
            <a:endParaRPr/>
          </a:p>
        </p:txBody>
      </p:sp>
      <p:sp>
        <p:nvSpPr>
          <p:cNvPr id="197" name="Google Shape;197;p4"/>
          <p:cNvSpPr txBox="1"/>
          <p:nvPr/>
        </p:nvSpPr>
        <p:spPr>
          <a:xfrm>
            <a:off x="215775" y="1539124"/>
            <a:ext cx="9393300" cy="15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>
                <a:solidFill>
                  <a:srgbClr val="666666"/>
                </a:solidFill>
              </a:rPr>
              <a:t>О проекте: производство топливных </a:t>
            </a:r>
            <a:r>
              <a:rPr lang="ru-RU" dirty="0" err="1">
                <a:solidFill>
                  <a:srgbClr val="666666"/>
                </a:solidFill>
              </a:rPr>
              <a:t>пеллет</a:t>
            </a:r>
            <a:r>
              <a:rPr lang="ru-RU" dirty="0">
                <a:solidFill>
                  <a:srgbClr val="666666"/>
                </a:solidFill>
              </a:rPr>
              <a:t> из отходов пилорамы. На данный момент у нас есть пилорама, сырьё, помещение и часть оборудования для организации производства. </a:t>
            </a:r>
            <a:endParaRPr dirty="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>
                <a:solidFill>
                  <a:srgbClr val="666666"/>
                </a:solidFill>
              </a:rPr>
              <a:t>Мы успели продумать идею для начала бизнеса по производству </a:t>
            </a:r>
            <a:r>
              <a:rPr lang="ru-RU" dirty="0" err="1">
                <a:solidFill>
                  <a:srgbClr val="666666"/>
                </a:solidFill>
              </a:rPr>
              <a:t>пеллет</a:t>
            </a:r>
            <a:r>
              <a:rPr lang="ru-RU" dirty="0">
                <a:solidFill>
                  <a:srgbClr val="666666"/>
                </a:solidFill>
              </a:rPr>
              <a:t>, посчитать возможные расходы на производство и доход. Уже нашли потенциальных покупателей нашей продукции. Пришли к выводу, что такой бизнес имеет высокую рентабельность.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764"/>
              </a:spcBef>
              <a:spcAft>
                <a:spcPts val="1764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0299" y="3168988"/>
            <a:ext cx="2175657" cy="2237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2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204" name="Google Shape;204;p5"/>
          <p:cNvGraphicFramePr/>
          <p:nvPr>
            <p:extLst>
              <p:ext uri="{D42A27DB-BD31-4B8C-83A1-F6EECF244321}">
                <p14:modId xmlns="" xmlns:p14="http://schemas.microsoft.com/office/powerpoint/2010/main" val="2780248788"/>
              </p:ext>
            </p:extLst>
          </p:nvPr>
        </p:nvGraphicFramePr>
        <p:xfrm>
          <a:off x="335950" y="1621372"/>
          <a:ext cx="9217000" cy="3755695"/>
        </p:xfrm>
        <a:graphic>
          <a:graphicData uri="http://schemas.openxmlformats.org/drawingml/2006/table">
            <a:tbl>
              <a:tblPr firstRow="1" bandRow="1">
                <a:noFill/>
                <a:tableStyleId>{2218D951-941E-476D-BCE2-96CBBF0B1B41}</a:tableStyleId>
              </a:tblPr>
              <a:tblGrid>
                <a:gridCol w="27360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404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404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 dirty="0"/>
                        <a:t>Роль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Инновационность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(отметьте нужное)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 dirty="0"/>
                        <a:t>Инновация мирового уровня</a:t>
                      </a:r>
                      <a:endParaRPr sz="1800" u="none" strike="noStrike" cap="none"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 dirty="0"/>
                        <a:t>Россия</a:t>
                      </a:r>
                      <a:endParaRPr sz="1400" u="none" strike="noStrike" cap="none"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Wingdings" pitchFamily="2" charset="2"/>
                        <a:buChar char="ü"/>
                      </a:pPr>
                      <a:r>
                        <a:rPr lang="ru-RU" sz="1800" u="none" strike="noStrike" cap="none" dirty="0"/>
                        <a:t>Регион</a:t>
                      </a:r>
                      <a:endParaRPr sz="1400" u="none" strike="noStrike" cap="none"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 dirty="0" err="1"/>
                        <a:t>Импортозамещение</a:t>
                      </a:r>
                      <a:endParaRPr sz="1800" u="none" strike="noStrike" cap="none"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u-RU" sz="1800" u="none" strike="noStrike" cap="none" dirty="0"/>
                        <a:t>Нет</a:t>
                      </a:r>
                      <a:endParaRPr sz="1800" u="none" strike="noStrike" cap="none"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Рынок НТИ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(отметьте нужное)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</a:t>
                      </a:r>
                      <a:r>
                        <a:rPr lang="ru-RU" sz="18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Wingdings" pitchFamily="2" charset="2"/>
                        <a:buChar char="ü"/>
                      </a:pPr>
                      <a:r>
                        <a:rPr lang="ru-RU" sz="180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392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Сквозные технологии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 pitchFamily="34" charset="0"/>
                        <a:buNone/>
                      </a:pPr>
                      <a:r>
                        <a:rPr lang="ru-RU" sz="1800" u="none" strike="noStrike" cap="none" dirty="0"/>
                        <a:t> 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Новые производственные технологии</a:t>
                      </a:r>
                      <a:endParaRPr sz="1800" u="sng" strike="noStrike" cap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789068" y="3309923"/>
            <a:ext cx="2523000" cy="22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4" name="Google Shape;214;p6"/>
          <p:cNvSpPr txBox="1"/>
          <p:nvPr/>
        </p:nvSpPr>
        <p:spPr>
          <a:xfrm>
            <a:off x="7200552" y="3249542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6"/>
          <p:cNvSpPr txBox="1"/>
          <p:nvPr/>
        </p:nvSpPr>
        <p:spPr>
          <a:xfrm>
            <a:off x="4032200" y="3249542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4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6"/>
          <p:cNvSpPr/>
          <p:nvPr/>
        </p:nvSpPr>
        <p:spPr>
          <a:xfrm flipH="1">
            <a:off x="3311975" y="767475"/>
            <a:ext cx="3471900" cy="476100"/>
          </a:xfrm>
          <a:prstGeom prst="snip2DiagRect">
            <a:avLst>
              <a:gd name="adj1" fmla="val 50000"/>
              <a:gd name="adj2" fmla="val 16667"/>
            </a:avLst>
          </a:prstGeom>
          <a:solidFill>
            <a:srgbClr val="A7CAE9"/>
          </a:solidFill>
          <a:ln w="12700" cap="flat" cmpd="sng">
            <a:solidFill>
              <a:srgbClr val="AF5A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Аватар клиента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6"/>
          <p:cNvSpPr txBox="1"/>
          <p:nvPr/>
        </p:nvSpPr>
        <p:spPr>
          <a:xfrm>
            <a:off x="3312075" y="1243725"/>
            <a:ext cx="3471900" cy="2045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Возраст: 43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Пол: муж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Семейное положение: женат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Дети: 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Место жительства: деревня Родники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6"/>
          <p:cNvSpPr txBox="1"/>
          <p:nvPr/>
        </p:nvSpPr>
        <p:spPr>
          <a:xfrm>
            <a:off x="3312000" y="3288825"/>
            <a:ext cx="3471900" cy="2324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Чем занимается: рабочий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Должность:директор предприятия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Доход:45 т.р.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Образование:высшее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Дополнительно:продолжительность рабочего дня с 8:00 до 20:00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6"/>
          <p:cNvSpPr txBox="1"/>
          <p:nvPr/>
        </p:nvSpPr>
        <p:spPr>
          <a:xfrm>
            <a:off x="140375" y="1243875"/>
            <a:ext cx="3171600" cy="3440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Цели и ценности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Чего он хочет:не воловаться по поводу отопления дома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Что для него важно:увеличение продолжительности отапливания печи и возможность оставить работать печь без надзора.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p6"/>
          <p:cNvSpPr txBox="1"/>
          <p:nvPr/>
        </p:nvSpPr>
        <p:spPr>
          <a:xfrm>
            <a:off x="6783900" y="1381975"/>
            <a:ext cx="3296700" cy="1487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Трудности и болевые точки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Чего он хочет избежать:холода в доме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p6"/>
          <p:cNvSpPr txBox="1"/>
          <p:nvPr/>
        </p:nvSpPr>
        <p:spPr>
          <a:xfrm>
            <a:off x="6783975" y="2567400"/>
            <a:ext cx="3296700" cy="929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Источники информации</a:t>
            </a:r>
            <a:r>
              <a:rPr lang="ru-RU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Интернет сайты, форумы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3" name="Google Shape;223;p6"/>
          <p:cNvSpPr txBox="1"/>
          <p:nvPr/>
        </p:nvSpPr>
        <p:spPr>
          <a:xfrm>
            <a:off x="6784075" y="3218950"/>
            <a:ext cx="3296700" cy="2324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Возражения и  роль в процессе</a:t>
            </a: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18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покупки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Что мешает ему купить:не желание менять отопительную систему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Кто решает, покупать или нет:жена с мужем для детей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30" name="Google Shape;230;p7"/>
          <p:cNvGrpSpPr/>
          <p:nvPr/>
        </p:nvGrpSpPr>
        <p:grpSpPr>
          <a:xfrm>
            <a:off x="56124" y="1083417"/>
            <a:ext cx="4424100" cy="4424104"/>
            <a:chOff x="488420" y="0"/>
            <a:chExt cx="4424100" cy="4424104"/>
          </a:xfrm>
        </p:grpSpPr>
        <p:sp>
          <p:nvSpPr>
            <p:cNvPr id="231" name="Google Shape;231;p7"/>
            <p:cNvSpPr/>
            <p:nvPr/>
          </p:nvSpPr>
          <p:spPr>
            <a:xfrm>
              <a:off x="488420" y="0"/>
              <a:ext cx="4424100" cy="4424100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2081947" y="221200"/>
              <a:ext cx="1236900" cy="66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930820" y="884801"/>
              <a:ext cx="3539100" cy="3539100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7"/>
            <p:cNvSpPr txBox="1"/>
            <p:nvPr/>
          </p:nvSpPr>
          <p:spPr>
            <a:xfrm>
              <a:off x="2081947" y="1097153"/>
              <a:ext cx="1236900" cy="63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1373221" y="1769602"/>
              <a:ext cx="2654400" cy="2654400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"/>
            <p:cNvSpPr txBox="1"/>
            <p:nvPr/>
          </p:nvSpPr>
          <p:spPr>
            <a:xfrm>
              <a:off x="2081947" y="1968683"/>
              <a:ext cx="1236900" cy="5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1815622" y="2654404"/>
              <a:ext cx="1769700" cy="1769700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2074774" y="3096804"/>
              <a:ext cx="1251300" cy="8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9" name="Google Shape;239;p7"/>
          <p:cNvSpPr txBox="1"/>
          <p:nvPr/>
        </p:nvSpPr>
        <p:spPr>
          <a:xfrm>
            <a:off x="4464086" y="891129"/>
            <a:ext cx="5610600" cy="47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r>
              <a:rPr lang="ru-RU" altLang="en-US" sz="2400" kern="1200" dirty="0">
                <a:latin typeface="Century Gothic"/>
                <a:ea typeface="+mj-ea"/>
                <a:cs typeface="+mj-cs"/>
              </a:rPr>
              <a:t>Из анализа популярности </a:t>
            </a:r>
            <a:r>
              <a:rPr lang="ru-RU" altLang="en-US" sz="2400" kern="1200" dirty="0" err="1">
                <a:latin typeface="Century Gothic"/>
                <a:ea typeface="+mj-ea"/>
                <a:cs typeface="+mj-cs"/>
              </a:rPr>
              <a:t>пеллетов</a:t>
            </a:r>
            <a:r>
              <a:rPr lang="ru-RU" altLang="en-US" sz="2400" kern="1200" dirty="0">
                <a:latin typeface="Century Gothic"/>
                <a:ea typeface="+mj-ea"/>
                <a:cs typeface="+mj-cs"/>
              </a:rPr>
              <a:t> по регионам, Удмуртия находится на </a:t>
            </a:r>
            <a:r>
              <a:rPr lang="en-US" altLang="en-US" sz="2400" kern="1200" dirty="0">
                <a:latin typeface="Century Gothic"/>
                <a:ea typeface="+mj-ea"/>
                <a:cs typeface="+mj-cs"/>
              </a:rPr>
              <a:t>5</a:t>
            </a:r>
            <a:r>
              <a:rPr lang="ru-RU" altLang="en-US" sz="2400" kern="1200" dirty="0">
                <a:latin typeface="Century Gothic"/>
                <a:ea typeface="+mj-ea"/>
                <a:cs typeface="+mj-cs"/>
              </a:rPr>
              <a:t> месте. </a:t>
            </a:r>
            <a:r>
              <a:rPr lang="ru-RU" altLang="en-US" sz="2200" kern="1200" dirty="0">
                <a:latin typeface="Century Gothic"/>
                <a:ea typeface="+mn-ea"/>
                <a:cs typeface="+mn-cs"/>
              </a:rPr>
              <a:t>Мы сможем произвести 24000  кг/мес.  (это 800 мешков по 30 кг. ).  Это означает ,  что нам нужно найти 30 покупателей, так как в месяц им понадобится около 30 мешков </a:t>
            </a:r>
            <a:r>
              <a:rPr lang="ru-RU" altLang="en-US" sz="2200" kern="1200" dirty="0" err="1">
                <a:latin typeface="Century Gothic"/>
                <a:ea typeface="+mn-ea"/>
                <a:cs typeface="+mn-cs"/>
              </a:rPr>
              <a:t>пеллетов</a:t>
            </a:r>
            <a:r>
              <a:rPr lang="ru-RU" altLang="en-US" sz="2200" kern="1200" dirty="0">
                <a:latin typeface="Century Gothic"/>
                <a:ea typeface="+mn-ea"/>
                <a:cs typeface="+mn-cs"/>
              </a:rPr>
              <a:t>. Примерно закупка </a:t>
            </a:r>
            <a:r>
              <a:rPr lang="ru-RU" altLang="en-US" sz="2200" kern="1200" dirty="0" err="1">
                <a:latin typeface="Century Gothic"/>
                <a:ea typeface="+mn-ea"/>
                <a:cs typeface="+mn-cs"/>
              </a:rPr>
              <a:t>пеллетов</a:t>
            </a:r>
            <a:r>
              <a:rPr lang="ru-RU" altLang="en-US" sz="2200" kern="1200" dirty="0">
                <a:latin typeface="Century Gothic"/>
                <a:ea typeface="+mn-ea"/>
                <a:cs typeface="+mn-cs"/>
              </a:rPr>
              <a:t> производится раз в неделю. Это означает, что нам нужно подготовить соответствующее число мешков к концу недели.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buClrTx/>
            </a:pPr>
            <a:endParaRPr lang="ru-RU" altLang="en-US" sz="2200" kern="1200" dirty="0">
              <a:latin typeface="Century Gothic"/>
              <a:ea typeface="+mn-ea"/>
              <a:cs typeface="+mn-cs"/>
            </a:endParaRPr>
          </a:p>
          <a:p>
            <a:pPr lvl="0">
              <a:buSzPts val="1200"/>
            </a:pPr>
            <a:endParaRPr sz="1200" b="0" i="1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8"/>
          <p:cNvSpPr txBox="1">
            <a:spLocks noGrp="1"/>
          </p:cNvSpPr>
          <p:nvPr>
            <p:ph type="title"/>
          </p:nvPr>
        </p:nvSpPr>
        <p:spPr>
          <a:xfrm>
            <a:off x="1080000" y="7700"/>
            <a:ext cx="9000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46" name="Google Shape;246;p8"/>
          <p:cNvGrpSpPr/>
          <p:nvPr/>
        </p:nvGrpSpPr>
        <p:grpSpPr>
          <a:xfrm>
            <a:off x="20138" y="1948357"/>
            <a:ext cx="10040280" cy="2046425"/>
            <a:chOff x="0" y="1353222"/>
            <a:chExt cx="10040280" cy="2046425"/>
          </a:xfrm>
        </p:grpSpPr>
        <p:sp>
          <p:nvSpPr>
            <p:cNvPr id="247" name="Google Shape;247;p8"/>
            <p:cNvSpPr/>
            <p:nvPr/>
          </p:nvSpPr>
          <p:spPr>
            <a:xfrm>
              <a:off x="3137" y="1360651"/>
              <a:ext cx="3059100" cy="8973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8"/>
            <p:cNvSpPr txBox="1"/>
            <p:nvPr/>
          </p:nvSpPr>
          <p:spPr>
            <a:xfrm>
              <a:off x="3137" y="1360651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0" y="2240136"/>
              <a:ext cx="3059100" cy="114180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411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8"/>
            <p:cNvSpPr txBox="1"/>
            <p:nvPr/>
          </p:nvSpPr>
          <p:spPr>
            <a:xfrm>
              <a:off x="0" y="2240136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2000">
                  <a:solidFill>
                    <a:schemeClr val="dk1"/>
                  </a:solidFill>
                </a:rPr>
                <a:t>Топливные пеллеты;</a:t>
              </a:r>
              <a:endParaRPr sz="200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2000">
                  <a:solidFill>
                    <a:schemeClr val="dk1"/>
                  </a:solidFill>
                </a:rPr>
                <a:t>Топливные брикеты;</a:t>
              </a:r>
              <a:endParaRPr sz="200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2000">
                  <a:solidFill>
                    <a:schemeClr val="dk1"/>
                  </a:solidFill>
                </a:rPr>
                <a:t>Дрова</a:t>
              </a:r>
              <a:endParaRPr sz="200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>
                <a:solidFill>
                  <a:schemeClr val="dk1"/>
                </a:solidFill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3490590" y="1360651"/>
              <a:ext cx="3059100" cy="8973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8"/>
            <p:cNvSpPr txBox="1"/>
            <p:nvPr/>
          </p:nvSpPr>
          <p:spPr>
            <a:xfrm>
              <a:off x="3490590" y="1360651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3490590" y="2257847"/>
              <a:ext cx="3059100" cy="1141800"/>
            </a:xfrm>
            <a:prstGeom prst="rect">
              <a:avLst/>
            </a:prstGeom>
            <a:solidFill>
              <a:srgbClr val="A4D4E2">
                <a:alpha val="89411"/>
              </a:srgbClr>
            </a:solidFill>
            <a:ln w="25400" cap="flat" cmpd="sng">
              <a:solidFill>
                <a:srgbClr val="CFD7E7">
                  <a:alpha val="89411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8"/>
            <p:cNvSpPr txBox="1"/>
            <p:nvPr/>
          </p:nvSpPr>
          <p:spPr>
            <a:xfrm>
              <a:off x="3490590" y="2257847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dirty="0">
                  <a:solidFill>
                    <a:schemeClr val="dk1"/>
                  </a:solidFill>
                </a:rPr>
                <a:t>ООО Лесной Урал Сбыт 13140 тонн в год, 80%</a:t>
              </a:r>
              <a:endParaRPr dirty="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dirty="0" err="1">
                  <a:solidFill>
                    <a:schemeClr val="dk1"/>
                  </a:solidFill>
                </a:rPr>
                <a:t>Сургутмебель</a:t>
              </a:r>
              <a:r>
                <a:rPr lang="ru-RU" dirty="0">
                  <a:solidFill>
                    <a:schemeClr val="dk1"/>
                  </a:solidFill>
                </a:rPr>
                <a:t> 2000 тонны в год, 20% </a:t>
              </a:r>
              <a:endParaRPr dirty="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6981180" y="1353222"/>
              <a:ext cx="3059100" cy="897300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8"/>
            <p:cNvSpPr txBox="1"/>
            <p:nvPr/>
          </p:nvSpPr>
          <p:spPr>
            <a:xfrm>
              <a:off x="6981180" y="1353222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ru-RU" sz="2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6978043" y="2257847"/>
              <a:ext cx="3059100" cy="1141800"/>
            </a:xfrm>
            <a:prstGeom prst="rect">
              <a:avLst/>
            </a:prstGeom>
            <a:solidFill>
              <a:srgbClr val="A4D4E2">
                <a:alpha val="89411"/>
              </a:srgbClr>
            </a:solidFill>
            <a:ln w="25400" cap="flat" cmpd="sng">
              <a:solidFill>
                <a:srgbClr val="CFD7E7">
                  <a:alpha val="89411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8"/>
            <p:cNvSpPr txBox="1"/>
            <p:nvPr/>
          </p:nvSpPr>
          <p:spPr>
            <a:xfrm>
              <a:off x="6978043" y="2257847"/>
              <a:ext cx="3059100" cy="11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0" marR="0" lvl="1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1700" dirty="0">
                  <a:solidFill>
                    <a:schemeClr val="dk1"/>
                  </a:solidFill>
                </a:rPr>
                <a:t>Хорошее качество товара, по цене ниже, чем у конкурентов;</a:t>
              </a:r>
              <a:endParaRPr sz="1700" dirty="0">
                <a:solidFill>
                  <a:schemeClr val="dk1"/>
                </a:solidFill>
              </a:endParaRPr>
            </a:p>
            <a:p>
              <a:pPr marL="0" marR="0" lvl="1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ru-RU" sz="1700" dirty="0">
                  <a:solidFill>
                    <a:schemeClr val="dk1"/>
                  </a:solidFill>
                </a:rPr>
                <a:t>Доступность товара</a:t>
              </a:r>
              <a:endParaRPr sz="1700" dirty="0">
                <a:solidFill>
                  <a:schemeClr val="dk1"/>
                </a:solidFill>
              </a:endParaRPr>
            </a:p>
            <a:p>
              <a:pPr marL="165100" marR="0" lvl="1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1700" dirty="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9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65" name="Google Shape;265;p9"/>
          <p:cNvSpPr txBox="1"/>
          <p:nvPr/>
        </p:nvSpPr>
        <p:spPr>
          <a:xfrm>
            <a:off x="791840" y="2121206"/>
            <a:ext cx="8890200" cy="25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6" name="Google Shape;266;p9"/>
          <p:cNvGraphicFramePr/>
          <p:nvPr/>
        </p:nvGraphicFramePr>
        <p:xfrm>
          <a:off x="0" y="931307"/>
          <a:ext cx="10080650" cy="4640250"/>
        </p:xfrm>
        <a:graphic>
          <a:graphicData uri="http://schemas.openxmlformats.org/drawingml/2006/table">
            <a:tbl>
              <a:tblPr firstRow="1" bandRow="1">
                <a:noFill/>
                <a:tableStyleId>{2218D951-941E-476D-BCE2-96CBBF0B1B41}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0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5467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46750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467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7" name="Google Shape;267;p9"/>
          <p:cNvSpPr txBox="1"/>
          <p:nvPr/>
        </p:nvSpPr>
        <p:spPr>
          <a:xfrm>
            <a:off x="8098275" y="1526725"/>
            <a:ext cx="18720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FFFFFF"/>
                </a:solidFill>
              </a:rPr>
              <a:t>Массовый рынок </a:t>
            </a:r>
            <a:endParaRPr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9"/>
          <p:cNvSpPr txBox="1"/>
          <p:nvPr/>
        </p:nvSpPr>
        <p:spPr>
          <a:xfrm>
            <a:off x="4068203" y="1488520"/>
            <a:ext cx="1944300" cy="13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i="1" dirty="0">
                <a:solidFill>
                  <a:srgbClr val="FFFFFF"/>
                </a:solidFill>
              </a:rPr>
              <a:t>Хорошее качество товара по более низкой цене, по сравнению с конкурентами;</a:t>
            </a:r>
            <a:endParaRPr sz="1200" i="1"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i="1" dirty="0">
                <a:solidFill>
                  <a:srgbClr val="FFFFFF"/>
                </a:solidFill>
              </a:rPr>
              <a:t>Доступность товара.</a:t>
            </a:r>
            <a:endParaRPr sz="1200" i="1"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i="1" dirty="0">
              <a:solidFill>
                <a:srgbClr val="FFFFFF"/>
              </a:solidFill>
            </a:endParaRPr>
          </a:p>
        </p:txBody>
      </p:sp>
      <p:sp>
        <p:nvSpPr>
          <p:cNvPr id="269" name="Google Shape;269;p9"/>
          <p:cNvSpPr txBox="1"/>
          <p:nvPr/>
        </p:nvSpPr>
        <p:spPr>
          <a:xfrm>
            <a:off x="6065425" y="2680250"/>
            <a:ext cx="1872000" cy="16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Прямые </a:t>
            </a:r>
            <a:r>
              <a:rPr lang="ru-RU" sz="12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(продажи через интернет, фирменные магазины, оптовые ба</a:t>
            </a:r>
            <a:r>
              <a:rPr lang="ru-RU" sz="1200" i="1">
                <a:solidFill>
                  <a:srgbClr val="7F7F7F"/>
                </a:solidFill>
              </a:rPr>
              <a:t>зы</a:t>
            </a:r>
            <a:r>
              <a:rPr lang="ru-RU" sz="12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Непрямые </a:t>
            </a:r>
            <a:r>
              <a:rPr lang="ru-RU" sz="12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(партнерские магазины, оптовики)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9"/>
          <p:cNvSpPr txBox="1"/>
          <p:nvPr/>
        </p:nvSpPr>
        <p:spPr>
          <a:xfrm>
            <a:off x="6048400" y="1423425"/>
            <a:ext cx="1978800" cy="14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i="1" dirty="0">
                <a:solidFill>
                  <a:srgbClr val="FFFFFF"/>
                </a:solidFill>
              </a:rPr>
              <a:t>Через социальные сети; </a:t>
            </a:r>
            <a:endParaRPr sz="1000" i="1"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i="1" dirty="0">
                <a:solidFill>
                  <a:srgbClr val="FFFFFF"/>
                </a:solidFill>
              </a:rPr>
              <a:t>Через посредников (магазины г. Ижевск);</a:t>
            </a:r>
            <a:endParaRPr sz="1000" i="1"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i="1" dirty="0">
                <a:solidFill>
                  <a:srgbClr val="FFFFFF"/>
                </a:solidFill>
              </a:rPr>
              <a:t>По указанному телефону;</a:t>
            </a:r>
            <a:endParaRPr sz="1000" i="1"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i="1" dirty="0">
                <a:solidFill>
                  <a:srgbClr val="FFFFFF"/>
                </a:solidFill>
              </a:rPr>
              <a:t>Непосредственно на месте производства (в случае </a:t>
            </a:r>
            <a:r>
              <a:rPr lang="ru-RU" sz="1000" i="1" dirty="0" err="1">
                <a:solidFill>
                  <a:srgbClr val="FFFFFF"/>
                </a:solidFill>
              </a:rPr>
              <a:t>самовывоза</a:t>
            </a:r>
            <a:r>
              <a:rPr lang="ru-RU" sz="1000" i="1" dirty="0">
                <a:solidFill>
                  <a:srgbClr val="FFFFFF"/>
                </a:solidFill>
              </a:rPr>
              <a:t>)</a:t>
            </a:r>
            <a:endParaRPr sz="1000" i="1"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i="1"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9"/>
          <p:cNvSpPr txBox="1"/>
          <p:nvPr/>
        </p:nvSpPr>
        <p:spPr>
          <a:xfrm>
            <a:off x="5040311" y="4215662"/>
            <a:ext cx="5040300" cy="10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7F7F7F"/>
                </a:solidFill>
              </a:rPr>
              <a:t>  </a:t>
            </a: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Разовые сделки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7F7F7F"/>
                </a:solidFill>
              </a:rPr>
              <a:t>  </a:t>
            </a: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Продажа продукта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9"/>
          <p:cNvSpPr txBox="1"/>
          <p:nvPr/>
        </p:nvSpPr>
        <p:spPr>
          <a:xfrm>
            <a:off x="2085860" y="2694807"/>
            <a:ext cx="1872000" cy="9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i="1">
                <a:solidFill>
                  <a:srgbClr val="7F7F7F"/>
                </a:solidFill>
              </a:rPr>
              <a:t>Материальные ресурсы: опилки, вода, электроэнергия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9"/>
          <p:cNvSpPr txBox="1"/>
          <p:nvPr/>
        </p:nvSpPr>
        <p:spPr>
          <a:xfrm rot="1005">
            <a:off x="2016125" y="1596650"/>
            <a:ext cx="20520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FFFFFF"/>
                </a:solidFill>
              </a:rPr>
              <a:t>Производство топливных пеллетов из опилок.</a:t>
            </a:r>
            <a:endParaRPr b="0" i="1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9"/>
          <p:cNvSpPr txBox="1"/>
          <p:nvPr/>
        </p:nvSpPr>
        <p:spPr>
          <a:xfrm>
            <a:off x="53007" y="1526726"/>
            <a:ext cx="1872000" cy="13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i="1">
                <a:solidFill>
                  <a:srgbClr val="FFFFFF"/>
                </a:solidFill>
              </a:rPr>
              <a:t>Пилорама Берестова Г. Э.; </a:t>
            </a:r>
            <a:endParaRPr i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i="1">
                <a:solidFill>
                  <a:srgbClr val="FFFFFF"/>
                </a:solidFill>
              </a:rPr>
              <a:t>Оптовые базы г. Ижевск </a:t>
            </a:r>
            <a:endParaRPr i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i="1">
                <a:solidFill>
                  <a:srgbClr val="FFFFFF"/>
                </a:solidFill>
              </a:rPr>
              <a:t>Зоомагазины г. Ижевск</a:t>
            </a:r>
            <a:endParaRPr i="1">
              <a:solidFill>
                <a:srgbClr val="FFFFFF"/>
              </a:solidFill>
            </a:endParaRPr>
          </a:p>
        </p:txBody>
      </p:sp>
      <p:sp>
        <p:nvSpPr>
          <p:cNvPr id="275" name="Google Shape;275;p9"/>
          <p:cNvSpPr txBox="1"/>
          <p:nvPr/>
        </p:nvSpPr>
        <p:spPr>
          <a:xfrm>
            <a:off x="89500" y="4269902"/>
            <a:ext cx="5040300" cy="21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Фиксированные (постоянные) издержки:</a:t>
            </a:r>
            <a:endParaRPr i="1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i="1">
                <a:solidFill>
                  <a:srgbClr val="7F7F7F"/>
                </a:solidFill>
              </a:rPr>
              <a:t>Заработная плата сотрудникам, оплата электроэнергии, доставка, оплата водоснабжения, оплата использования оборудования.</a:t>
            </a: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Переменные издержки: покупка мешков, оплата услуг грузчиков, оплата услуг водителя</a:t>
            </a:r>
            <a:r>
              <a:rPr lang="ru-RU" i="1">
                <a:solidFill>
                  <a:srgbClr val="7F7F7F"/>
                </a:solidFill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0"/>
          <p:cNvSpPr/>
          <p:nvPr/>
        </p:nvSpPr>
        <p:spPr>
          <a:xfrm>
            <a:off x="330725" y="1499400"/>
            <a:ext cx="9275400" cy="34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190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rPr lang="ru-RU" sz="1900">
                <a:solidFill>
                  <a:schemeClr val="dk1"/>
                </a:solidFill>
              </a:rPr>
              <a:t> У нас есть опилки, которые мы берём с пилорамы. Процесс производства пеллет состоит из нескольких стадий. Сначала опилки просушиваются в специальном барабане. После сушки сырьё дополнительно измельчается на фракцию 4 мм в длину и 1,5мм в диаметре. Далее влажность корректируется влажность сырья при помощи горячего пара. После происходит грануляция и прессование пеллетов под высоким давлением при температуре 300°С. Затем пеллеты охлаждаются и просеиваются. Пройдя все стадии производства, пеллеты отправляются на расфасовку. При помощи весов мы распределяем пеллеты  в мешки по 30 кг. От нас пеллеты поступают в магазины, а из магазинов к потребителю. Возможен самовывоз и заказ через интернет. </a:t>
            </a: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0"/>
          <p:cNvSpPr txBox="1">
            <a:spLocks noGrp="1"/>
          </p:cNvSpPr>
          <p:nvPr>
            <p:ph type="title"/>
          </p:nvPr>
        </p:nvSpPr>
        <p:spPr>
          <a:xfrm>
            <a:off x="38300" y="130478"/>
            <a:ext cx="10047000" cy="13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Процесс производства товара (оказания услуги)</a:t>
            </a:r>
            <a:endParaRPr sz="4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1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8" name="Google Shape;288;p11"/>
          <p:cNvGraphicFramePr/>
          <p:nvPr/>
        </p:nvGraphicFramePr>
        <p:xfrm>
          <a:off x="432388" y="1079965"/>
          <a:ext cx="9277125" cy="4204850"/>
        </p:xfrm>
        <a:graphic>
          <a:graphicData uri="http://schemas.openxmlformats.org/drawingml/2006/table">
            <a:tbl>
              <a:tblPr>
                <a:noFill/>
                <a:tableStyleId>{8F638462-EA05-4A26-B6AB-C2BB17AB56A0}</a:tableStyleId>
              </a:tblPr>
              <a:tblGrid>
                <a:gridCol w="7444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89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970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667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60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</a:t>
                      </a:r>
                      <a:endParaRPr sz="2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Specific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Конкретная</a:t>
                      </a:r>
                      <a:endParaRPr sz="15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Организовать производство пеллетов из опилок, имеющихся на пилораме. </a:t>
                      </a:r>
                      <a:endParaRPr sz="12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8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</a:t>
                      </a:r>
                      <a:endParaRPr sz="2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Measurable 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Измеримая</a:t>
                      </a:r>
                      <a:endParaRPr sz="15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Необходимо 460000р на закупку нужного для производства оборудования и запуска производства. Для достижения поставленной цели нужно выпускать 118 мешков по 30 кг в месяц.</a:t>
                      </a:r>
                      <a:endParaRPr sz="12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6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</a:t>
                      </a:r>
                      <a:endParaRPr sz="2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Attainable 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Достижимая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Есть потенциальные покупатели нашей  продукции. Понадобится 460000р на покупку оборудования, нужен инвестор. </a:t>
                      </a:r>
                      <a:endParaRPr sz="12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38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/>
                        <a:t>R</a:t>
                      </a:r>
                      <a:endParaRPr sz="20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Relevant 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Актуальная</a:t>
                      </a:r>
                      <a:endParaRPr sz="15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Удмуртская Республика находится на 5 месте по популярности использования пеллетов. Тема пеллетов набирает популярность, потому что это выгодно, быстро и доступно.</a:t>
                      </a:r>
                      <a:endParaRPr sz="12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0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2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Time-framed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Определенная во времени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Организовать производство пеллетов к августу 2023 года, за 6 месяцев.</a:t>
                      </a:r>
                      <a:endParaRPr sz="12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2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5" name="Google Shape;295;p12"/>
          <p:cNvGraphicFramePr/>
          <p:nvPr/>
        </p:nvGraphicFramePr>
        <p:xfrm>
          <a:off x="510818" y="982798"/>
          <a:ext cx="9077325" cy="4296115"/>
        </p:xfrm>
        <a:graphic>
          <a:graphicData uri="http://schemas.openxmlformats.org/drawingml/2006/table">
            <a:tbl>
              <a:tblPr firstRow="1" bandRow="1">
                <a:noFill/>
                <a:tableStyleId>{2218D951-941E-476D-BCE2-96CBBF0B1B41}</a:tableStyleId>
              </a:tblPr>
              <a:tblGrid>
                <a:gridCol w="30257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257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257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48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ru-RU" sz="2100" u="none" strike="noStrike" cap="none"/>
                        <a:t>Статья затрат</a:t>
                      </a:r>
                      <a:endParaRPr sz="21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Сумма, руб.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 u="none" strike="noStrike" cap="none"/>
                        <a:t>Источник</a:t>
                      </a: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ru-RU" sz="2100" u="none" strike="noStrike" cap="none"/>
                        <a:t>Разработка идеи</a:t>
                      </a:r>
                      <a:endParaRPr sz="21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/>
                        <a:t>0</a:t>
                      </a:r>
                      <a:endParaRPr sz="20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84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/>
                        <a:t>Закупка необходимого оборудования и материалов + помещение для производства </a:t>
                      </a:r>
                      <a:endParaRPr sz="20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/>
                        <a:t>460000</a:t>
                      </a:r>
                      <a:endParaRPr sz="20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/>
                        <a:t>Собственные средства, директор пилорамы Берестов Г.Э. (Инвестор и арендодатель) </a:t>
                      </a:r>
                      <a:endParaRPr sz="20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10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/>
                        <a:t>Рассылка информации о продаже пеллетов в социальных сетях </a:t>
                      </a:r>
                      <a:endParaRPr sz="20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/>
                        <a:t>0</a:t>
                      </a:r>
                      <a:endParaRPr sz="20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/>
                        <a:t>ИТОГО</a:t>
                      </a:r>
                      <a:endParaRPr sz="20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/>
                        <a:t>460000</a:t>
                      </a:r>
                      <a:endParaRPr sz="20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2300" u="none" strike="noStrike" cap="none"/>
                    </a:p>
                  </a:txBody>
                  <a:tcPr marL="100800" marR="100800" marT="37800" marB="3780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3"/>
          <p:cNvSpPr/>
          <p:nvPr/>
        </p:nvSpPr>
        <p:spPr>
          <a:xfrm>
            <a:off x="1080000" y="108000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1999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3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9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3"/>
          <p:cNvSpPr txBox="1"/>
          <p:nvPr/>
        </p:nvSpPr>
        <p:spPr>
          <a:xfrm>
            <a:off x="207350" y="1471250"/>
            <a:ext cx="9675900" cy="31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ru-RU"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 – ИП.</a:t>
            </a:r>
            <a:endParaRPr sz="2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ru-RU"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ИП – Вохмина Я.К. – предоставление места для производства пеллетов, найм сотрудников, закупка необходимого оборудования. </a:t>
            </a:r>
            <a:endParaRPr sz="2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 – упрощённая система налогообложения.</a:t>
            </a:r>
            <a:endParaRPr sz="2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4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50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8" name="Google Shape;308;p14"/>
          <p:cNvGraphicFramePr/>
          <p:nvPr/>
        </p:nvGraphicFramePr>
        <p:xfrm>
          <a:off x="215468" y="866906"/>
          <a:ext cx="9652700" cy="5424675"/>
        </p:xfrm>
        <a:graphic>
          <a:graphicData uri="http://schemas.openxmlformats.org/drawingml/2006/table">
            <a:tbl>
              <a:tblPr firstRow="1" bandRow="1">
                <a:noFill/>
                <a:tableStyleId>{2218D951-941E-476D-BCE2-96CBBF0B1B41}</a:tableStyleId>
              </a:tblPr>
              <a:tblGrid>
                <a:gridCol w="5498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516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4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045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045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045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1907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9927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045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045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4045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0450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0450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0450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40450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1083325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</a:tblGrid>
              <a:tr h="372725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4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0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75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000" u="none" strike="noStrike" cap="none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1575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0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0</a:t>
                      </a:r>
                      <a:endParaRPr sz="1000"/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139384,66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139384,66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139384,66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139384,66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139384,66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139384,66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139384,66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/>
                        <a:t>975692,62</a:t>
                      </a: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76615,34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76615,34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76615,34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76615,34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76615,34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76615,34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76615,34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/>
                        <a:t>536307,38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sz="1400" b="1" i="1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49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</a:t>
                      </a:r>
                      <a:r>
                        <a:rPr lang="ru-RU"/>
                        <a:t>, зарплата сотрудникам, электроэнергия, вода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/>
                        <a:t>0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/>
                        <a:t>0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/>
                        <a:t>0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/>
                        <a:t>64032,74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/>
                        <a:t>64032,74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/>
                        <a:t>64032,74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/>
                        <a:t>64032,74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/>
                        <a:t>64032,74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/>
                        <a:t>64032,74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/>
                        <a:t>64032,74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448229,18</a:t>
                      </a:r>
                      <a:endParaRPr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i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sz="1400" b="1" i="1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73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Материал</a:t>
                      </a:r>
                      <a:r>
                        <a:rPr lang="ru-RU"/>
                        <a:t>ы, упаковочные мешки, выплата водителю, выплата грузчикам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0</a:t>
                      </a: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88078,2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49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</a:t>
                      </a:r>
                      <a:r>
                        <a:rPr lang="ru-RU" b="1"/>
                        <a:t>НАЛОГООБЛОЖЕНИЯ 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>
                          <a:solidFill>
                            <a:srgbClr val="000000"/>
                          </a:solidFill>
                        </a:rPr>
                        <a:t>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62759,32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62759,32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62759,32</a:t>
                      </a: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62759,32</a:t>
                      </a: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62759,32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62759,32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62759,32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439385,24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49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НАЛОГИ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77760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49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</a:t>
                      </a:r>
                      <a:r>
                        <a:rPr lang="ru-RU"/>
                        <a:t>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51660,7</a:t>
                      </a: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51660,7</a:t>
                      </a: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51660,7</a:t>
                      </a: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51660,7</a:t>
                      </a: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51660,7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/>
                        <a:t>51660,7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/>
                        <a:t>51660,7</a:t>
                      </a: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361625,24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3425">
                <a:tc gridSpan="1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0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55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460000р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5"/>
          <p:cNvSpPr txBox="1">
            <a:spLocks noGrp="1"/>
          </p:cNvSpPr>
          <p:nvPr>
            <p:ph type="title"/>
          </p:nvPr>
        </p:nvSpPr>
        <p:spPr>
          <a:xfrm>
            <a:off x="335350" y="342650"/>
            <a:ext cx="90825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r>
              <a:rPr lang="ru-RU" sz="4000"/>
              <a:t/>
            </a:r>
            <a:br>
              <a:rPr lang="ru-RU" sz="4000"/>
            </a:br>
            <a:endParaRPr sz="1400" i="1">
              <a:solidFill>
                <a:srgbClr val="7F7F7F"/>
              </a:solidFill>
            </a:endParaRPr>
          </a:p>
        </p:txBody>
      </p:sp>
      <p:sp>
        <p:nvSpPr>
          <p:cNvPr id="314" name="Google Shape;314;p15"/>
          <p:cNvSpPr txBox="1"/>
          <p:nvPr/>
        </p:nvSpPr>
        <p:spPr>
          <a:xfrm>
            <a:off x="791848" y="2121200"/>
            <a:ext cx="6840000" cy="25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5" name="Google Shape;315;p15"/>
          <p:cNvGraphicFramePr/>
          <p:nvPr/>
        </p:nvGraphicFramePr>
        <p:xfrm>
          <a:off x="335352" y="1694029"/>
          <a:ext cx="7296475" cy="3477120"/>
        </p:xfrm>
        <a:graphic>
          <a:graphicData uri="http://schemas.openxmlformats.org/drawingml/2006/table">
            <a:tbl>
              <a:tblPr>
                <a:noFill/>
                <a:tableStyleId>{2218D951-941E-476D-BCE2-96CBBF0B1B41}</a:tableStyleId>
              </a:tblPr>
              <a:tblGrid>
                <a:gridCol w="328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634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9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755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42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2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-RU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./</a:t>
                      </a: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год</a:t>
                      </a:r>
                      <a:endParaRPr sz="1400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9600</a:t>
                      </a:r>
                      <a:endParaRPr sz="1400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4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975692,62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4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 </a:t>
                      </a: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536307,38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/>
                        <a:t> </a:t>
                      </a: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361625,24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шт./месяц 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118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 </a:t>
                      </a: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руб./месяц 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31860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0000"/>
                          </a:solidFill>
                        </a:rPr>
                        <a:t>месяца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4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/>
                        <a:t>             </a:t>
                      </a:r>
                      <a:r>
                        <a:rPr lang="ru-RU" sz="1400" u="none" strike="noStrike" cap="none"/>
                        <a:t> </a:t>
                      </a: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460000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4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/>
                        <a:t>               </a:t>
                      </a: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67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               </a:t>
                      </a: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u="none" strike="noStrike" cap="none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78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16" name="Google Shape;316;p15"/>
          <p:cNvSpPr txBox="1"/>
          <p:nvPr/>
        </p:nvSpPr>
        <p:spPr>
          <a:xfrm flipH="1">
            <a:off x="7875425" y="1694025"/>
            <a:ext cx="20358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Р=П/р×100%, где Р- рентабельность;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П-прибыль; р-ресурс.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6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sp>
        <p:nvSpPr>
          <p:cNvPr id="322" name="Google Shape;322;p16"/>
          <p:cNvSpPr/>
          <p:nvPr/>
        </p:nvSpPr>
        <p:spPr>
          <a:xfrm rot="465">
            <a:off x="279075" y="982950"/>
            <a:ext cx="2217300" cy="1679700"/>
          </a:xfrm>
          <a:prstGeom prst="rect">
            <a:avLst/>
          </a:prstGeom>
          <a:solidFill>
            <a:srgbClr val="70A8DB"/>
          </a:solidFill>
          <a:ln w="9525" cap="flat" cmpd="sng">
            <a:solidFill>
              <a:srgbClr val="5749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идеи, длительность этапа: 2 месяца, затраты на этом этапе: 0 р.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3772125" y="982800"/>
            <a:ext cx="2336400" cy="1680000"/>
          </a:xfrm>
          <a:prstGeom prst="rect">
            <a:avLst/>
          </a:prstGeom>
          <a:solidFill>
            <a:srgbClr val="70A8DB"/>
          </a:solidFill>
          <a:ln w="9525" cap="flat" cmpd="sng">
            <a:solidFill>
              <a:srgbClr val="5749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Закупка необходимого оборудования и материалов, длительность этапа: 1 месяц, затраты на этом этапе: 460000 р.</a:t>
            </a:r>
            <a:endParaRPr sz="1600" b="0" i="0" u="none" strike="noStrike" cap="none">
              <a:solidFill>
                <a:srgbClr val="000000"/>
              </a:solidFill>
              <a:highlight>
                <a:srgbClr val="70A8DB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6"/>
          <p:cNvSpPr/>
          <p:nvPr/>
        </p:nvSpPr>
        <p:spPr>
          <a:xfrm>
            <a:off x="7414975" y="982800"/>
            <a:ext cx="2336400" cy="1680000"/>
          </a:xfrm>
          <a:prstGeom prst="rect">
            <a:avLst/>
          </a:prstGeom>
          <a:solidFill>
            <a:srgbClr val="70A8DB"/>
          </a:solidFill>
          <a:ln w="9525" cap="flat" cmpd="sng">
            <a:solidFill>
              <a:srgbClr val="5749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Рассылка информации о продаже пеллетов в социальных сетях, длительность этапа: 3 месяца, затраты на этом этапе: 0 р.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5" name="Google Shape;325;p16"/>
          <p:cNvCxnSpPr>
            <a:stCxn id="322" idx="3"/>
            <a:endCxn id="323" idx="1"/>
          </p:cNvCxnSpPr>
          <p:nvPr/>
        </p:nvCxnSpPr>
        <p:spPr>
          <a:xfrm rot="10800000" flipH="1">
            <a:off x="2496375" y="1822650"/>
            <a:ext cx="1275900" cy="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" name="Google Shape;326;p16"/>
          <p:cNvCxnSpPr>
            <a:stCxn id="323" idx="3"/>
            <a:endCxn id="324" idx="1"/>
          </p:cNvCxnSpPr>
          <p:nvPr/>
        </p:nvCxnSpPr>
        <p:spPr>
          <a:xfrm>
            <a:off x="6108525" y="1822800"/>
            <a:ext cx="1306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7" name="Google Shape;327;p16"/>
          <p:cNvSpPr/>
          <p:nvPr/>
        </p:nvSpPr>
        <p:spPr>
          <a:xfrm>
            <a:off x="5464725" y="3818675"/>
            <a:ext cx="1666200" cy="717300"/>
          </a:xfrm>
          <a:prstGeom prst="rect">
            <a:avLst/>
          </a:prstGeom>
          <a:solidFill>
            <a:srgbClr val="70A8DB"/>
          </a:solidFill>
          <a:ln w="9525" cap="flat" cmpd="sng">
            <a:solidFill>
              <a:srgbClr val="5749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Начало производства пеллетов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6"/>
          <p:cNvSpPr/>
          <p:nvPr/>
        </p:nvSpPr>
        <p:spPr>
          <a:xfrm>
            <a:off x="7988450" y="3818775"/>
            <a:ext cx="1275900" cy="717300"/>
          </a:xfrm>
          <a:prstGeom prst="rect">
            <a:avLst/>
          </a:prstGeom>
          <a:solidFill>
            <a:srgbClr val="70A8DB"/>
          </a:solidFill>
          <a:ln w="9525" cap="flat" cmpd="sng">
            <a:solidFill>
              <a:srgbClr val="5749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Продажа пеллетов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9" name="Google Shape;329;p16"/>
          <p:cNvCxnSpPr>
            <a:stCxn id="324" idx="2"/>
            <a:endCxn id="327" idx="0"/>
          </p:cNvCxnSpPr>
          <p:nvPr/>
        </p:nvCxnSpPr>
        <p:spPr>
          <a:xfrm flipH="1">
            <a:off x="6297775" y="2662800"/>
            <a:ext cx="2285400" cy="1155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" name="Google Shape;330;p16"/>
          <p:cNvCxnSpPr>
            <a:stCxn id="324" idx="2"/>
            <a:endCxn id="328" idx="0"/>
          </p:cNvCxnSpPr>
          <p:nvPr/>
        </p:nvCxnSpPr>
        <p:spPr>
          <a:xfrm>
            <a:off x="8583175" y="2662800"/>
            <a:ext cx="43200" cy="1155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1" name="Google Shape;331;p16"/>
          <p:cNvSpPr/>
          <p:nvPr/>
        </p:nvSpPr>
        <p:spPr>
          <a:xfrm>
            <a:off x="424825" y="2969325"/>
            <a:ext cx="1666200" cy="982800"/>
          </a:xfrm>
          <a:prstGeom prst="cloudCallout">
            <a:avLst>
              <a:gd name="adj1" fmla="val -22443"/>
              <a:gd name="adj2" fmla="val 95334"/>
            </a:avLst>
          </a:prstGeom>
          <a:solidFill>
            <a:srgbClr val="E8908B"/>
          </a:solidFill>
          <a:ln w="9525" cap="flat" cmpd="sng">
            <a:solidFill>
              <a:srgbClr val="5749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6"/>
          <p:cNvSpPr/>
          <p:nvPr/>
        </p:nvSpPr>
        <p:spPr>
          <a:xfrm>
            <a:off x="4497875" y="2835275"/>
            <a:ext cx="893400" cy="884100"/>
          </a:xfrm>
          <a:prstGeom prst="ellipse">
            <a:avLst/>
          </a:prstGeom>
          <a:solidFill>
            <a:srgbClr val="FFD966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₽</a:t>
            </a: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6"/>
          <p:cNvSpPr/>
          <p:nvPr/>
        </p:nvSpPr>
        <p:spPr>
          <a:xfrm flipH="1">
            <a:off x="5464600" y="4658700"/>
            <a:ext cx="1666200" cy="3447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Старт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6"/>
          <p:cNvSpPr/>
          <p:nvPr/>
        </p:nvSpPr>
        <p:spPr>
          <a:xfrm>
            <a:off x="8366625" y="4658700"/>
            <a:ext cx="536700" cy="494400"/>
          </a:xfrm>
          <a:prstGeom prst="ellipse">
            <a:avLst/>
          </a:prstGeom>
          <a:solidFill>
            <a:srgbClr val="FFD96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₽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6"/>
          <p:cNvSpPr/>
          <p:nvPr/>
        </p:nvSpPr>
        <p:spPr>
          <a:xfrm>
            <a:off x="9084050" y="139575"/>
            <a:ext cx="893400" cy="717300"/>
          </a:xfrm>
          <a:prstGeom prst="wedgeEllipseCallout">
            <a:avLst>
              <a:gd name="adj1" fmla="val -48910"/>
              <a:gd name="adj2" fmla="val 58385"/>
            </a:avLst>
          </a:prstGeom>
          <a:solidFill>
            <a:srgbClr val="00FF00"/>
          </a:solidFill>
          <a:ln w="9525" cap="flat" cmpd="sng">
            <a:solidFill>
              <a:srgbClr val="5749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7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41" name="Google Shape;341;p17"/>
          <p:cNvSpPr txBox="1"/>
          <p:nvPr/>
        </p:nvSpPr>
        <p:spPr>
          <a:xfrm>
            <a:off x="789069" y="3309923"/>
            <a:ext cx="2059200" cy="22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1" dirty="0">
                <a:solidFill>
                  <a:srgbClr val="7F7F7F"/>
                </a:solidFill>
              </a:rPr>
              <a:t>Петров Никита</a:t>
            </a:r>
          </a:p>
          <a:p>
            <a:pPr lvl="0" algn="ctr">
              <a:lnSpc>
                <a:spcPct val="110000"/>
              </a:lnSpc>
              <a:buSzPts val="1400"/>
            </a:pPr>
            <a:r>
              <a:rPr lang="ru-RU" b="1" dirty="0">
                <a:solidFill>
                  <a:srgbClr val="7F7F7F"/>
                </a:solidFill>
              </a:rPr>
              <a:t>89511950181 </a:t>
            </a:r>
          </a:p>
          <a:p>
            <a:pPr lvl="0" algn="ctr">
              <a:lnSpc>
                <a:spcPct val="110000"/>
              </a:lnSpc>
              <a:buSzPts val="1400"/>
            </a:pPr>
            <a:r>
              <a:rPr lang="en-US" b="1" dirty="0">
                <a:solidFill>
                  <a:srgbClr val="7F7F7F"/>
                </a:solidFill>
                <a:hlinkClick r:id="rId4"/>
              </a:rPr>
              <a:t>N</a:t>
            </a:r>
            <a:r>
              <a:rPr lang="ru-RU" b="1" dirty="0">
                <a:solidFill>
                  <a:srgbClr val="7F7F7F"/>
                </a:solidFill>
                <a:hlinkClick r:id="rId4"/>
              </a:rPr>
              <a:t>ikita.petr2004@gmail.com</a:t>
            </a:r>
            <a:r>
              <a:rPr lang="ru-RU" b="1" dirty="0">
                <a:solidFill>
                  <a:srgbClr val="7F7F7F"/>
                </a:solidFill>
              </a:rPr>
              <a:t> 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2" name="Google Shape;342;p17" descr="с праздником | Смешные смайлики, Эмодзи, Смешные открытки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5030" y="1523437"/>
            <a:ext cx="1773128" cy="173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7" descr="Emoticon с сотовым телефоном Иллюстрация вектора - иллюстрации  насчитывающей передвижно, человек: 267744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68821" y="1464369"/>
            <a:ext cx="1788485" cy="1488519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7"/>
          <p:cNvSpPr txBox="1"/>
          <p:nvPr/>
        </p:nvSpPr>
        <p:spPr>
          <a:xfrm>
            <a:off x="7200552" y="3249542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Пиминова</a:t>
            </a:r>
            <a:r>
              <a:rPr lang="ru-RU" sz="140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Маргарита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>
                <a:solidFill>
                  <a:schemeClr val="tx1"/>
                </a:solidFill>
                <a:hlinkClick r:id="rId7"/>
              </a:rPr>
              <a:t>mpiminova002@gmail.com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>
                <a:solidFill>
                  <a:schemeClr val="tx1"/>
                </a:solidFill>
              </a:rPr>
              <a:t>89508270025</a:t>
            </a:r>
            <a:endParaRPr lang="ru-RU" sz="14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b="1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7"/>
          <p:cNvSpPr txBox="1"/>
          <p:nvPr/>
        </p:nvSpPr>
        <p:spPr>
          <a:xfrm>
            <a:off x="4032200" y="3249542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Вохмина Яна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 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Yanavokhmina0@gmail.com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89120214150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1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25594" y="1523436"/>
            <a:ext cx="1452010" cy="1491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"/>
          <p:cNvSpPr/>
          <p:nvPr/>
        </p:nvSpPr>
        <p:spPr>
          <a:xfrm>
            <a:off x="468360" y="4046040"/>
            <a:ext cx="547140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1207</Words>
  <Application>Microsoft Office PowerPoint</Application>
  <PresentationFormat>Произвольный</PresentationFormat>
  <Paragraphs>436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Noto Sans Symbols</vt:lpstr>
      <vt:lpstr>Helvetica Neue</vt:lpstr>
      <vt:lpstr>Wingdings</vt:lpstr>
      <vt:lpstr>Times New Roman</vt:lpstr>
      <vt:lpstr>Poppins</vt:lpstr>
      <vt:lpstr>Century Gothic</vt:lpstr>
      <vt:lpstr>Office Theme</vt:lpstr>
      <vt:lpstr>Office Theme</vt:lpstr>
      <vt:lpstr>Office Theme</vt:lpstr>
      <vt:lpstr>Слайд 1</vt:lpstr>
      <vt:lpstr>Команда проекта</vt:lpstr>
      <vt:lpstr>Слайд 3</vt:lpstr>
      <vt:lpstr>О проекте.  Что есть сейчас?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Acer Swift</cp:lastModifiedBy>
  <cp:revision>8</cp:revision>
  <dcterms:modified xsi:type="dcterms:W3CDTF">2023-07-27T13:09:53Z</dcterms:modified>
</cp:coreProperties>
</file>