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26638" cy="67976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/>
  <p:cmAuthor id="2" name="Пешкова Василиса Олеговна" initials="ПО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142"/>
    <a:srgbClr val="011240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4" d="100"/>
          <a:sy n="44" d="100"/>
        </p:scale>
        <p:origin x="936" y="72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121" cy="340438"/>
          </a:xfrm>
          <a:prstGeom prst="rect">
            <a:avLst/>
          </a:prstGeom>
        </p:spPr>
        <p:txBody>
          <a:bodyPr vert="horz" lIns="91230" tIns="45615" rIns="91230" bIns="456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349" y="1"/>
            <a:ext cx="4302705" cy="340438"/>
          </a:xfrm>
          <a:prstGeom prst="rect">
            <a:avLst/>
          </a:prstGeom>
        </p:spPr>
        <p:txBody>
          <a:bodyPr vert="horz" lIns="91230" tIns="45615" rIns="91230" bIns="45615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пт 22.12.23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57237"/>
            <a:ext cx="4301121" cy="340438"/>
          </a:xfrm>
          <a:prstGeom prst="rect">
            <a:avLst/>
          </a:prstGeom>
        </p:spPr>
        <p:txBody>
          <a:bodyPr vert="horz" lIns="91230" tIns="45615" rIns="91230" bIns="456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349" y="6457237"/>
            <a:ext cx="4302705" cy="340438"/>
          </a:xfrm>
          <a:prstGeom prst="rect">
            <a:avLst/>
          </a:prstGeom>
        </p:spPr>
        <p:txBody>
          <a:bodyPr vert="horz" lIns="91230" tIns="45615" rIns="91230" bIns="45615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1752" cy="34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38" tIns="24319" rIns="48638" bIns="24319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535" y="1"/>
            <a:ext cx="4301752" cy="34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38" tIns="24319" rIns="48638" bIns="24319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50900"/>
            <a:ext cx="4075112" cy="22939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351" y="3271048"/>
            <a:ext cx="7941937" cy="267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38" tIns="24319" rIns="48638" bIns="24319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7220"/>
            <a:ext cx="4301752" cy="34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38" tIns="24319" rIns="48638" bIns="24319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535" y="6457220"/>
            <a:ext cx="4301752" cy="34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638" tIns="24319" rIns="48638" bIns="24319" anchor="b" anchorCtr="0">
            <a:noAutofit/>
          </a:bodyPr>
          <a:lstStyle/>
          <a:p>
            <a:pPr algn="r"/>
            <a:fld id="{00000000-1234-1234-1234-123412341234}" type="slidenum">
              <a:rPr lang="ru-RU" sz="6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ru-RU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147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3856860"/>
            <a:ext cx="8578618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технического средства посадки рассады </a:t>
            </a:r>
            <a:r>
              <a:rPr lang="ru-RU" dirty="0" err="1"/>
              <a:t>сапожниковии</a:t>
            </a:r>
            <a:r>
              <a:rPr lang="ru-RU" dirty="0"/>
              <a:t> и родиолы розовой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Дамдинов</a:t>
            </a:r>
            <a:r>
              <a:rPr lang="ru-RU" dirty="0"/>
              <a:t> А.А, Гомбоев Б.Г.</a:t>
            </a:r>
          </a:p>
          <a:p>
            <a:r>
              <a:rPr lang="ru-RU" dirty="0"/>
              <a:t>Консультант    </a:t>
            </a:r>
            <a:r>
              <a:rPr lang="ru-RU" dirty="0" err="1"/>
              <a:t>Езепчук</a:t>
            </a:r>
            <a:r>
              <a:rPr lang="ru-RU" dirty="0"/>
              <a:t> А.Л.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8288116" cy="3200400"/>
          </a:xfrm>
          <a:prstGeom prst="rect">
            <a:avLst/>
          </a:prstGeom>
          <a:solidFill>
            <a:srgbClr val="011240"/>
          </a:solidFill>
          <a:ln>
            <a:solidFill>
              <a:srgbClr val="011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5834" y="524435"/>
            <a:ext cx="612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Акселерационная программа </a:t>
            </a:r>
            <a:r>
              <a:rPr lang="ru-RU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БайкалТех</a:t>
            </a:r>
            <a:endParaRPr lang="ru-RU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116" y="-6096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fontAlgn="base"/>
            <a:r>
              <a:rPr lang="ru-RU" dirty="0"/>
              <a:t>	Одним из перспективных для внедрения в отечественную медицину видов, активно используемых в практике традиционных медицинских систем, является </a:t>
            </a:r>
            <a:r>
              <a:rPr lang="ru-RU" dirty="0" err="1"/>
              <a:t>сапожниковия</a:t>
            </a:r>
            <a:r>
              <a:rPr lang="ru-RU" dirty="0"/>
              <a:t> растопыренная </a:t>
            </a:r>
            <a:r>
              <a:rPr lang="ru-RU" i="1" dirty="0" err="1"/>
              <a:t>Saposhnikovia</a:t>
            </a:r>
            <a:r>
              <a:rPr lang="ru-RU" i="1" dirty="0"/>
              <a:t> </a:t>
            </a:r>
            <a:r>
              <a:rPr lang="ru-RU" i="1" dirty="0" err="1"/>
              <a:t>divaricatа</a:t>
            </a:r>
            <a:r>
              <a:rPr lang="ru-RU" i="1" dirty="0"/>
              <a:t> </a:t>
            </a:r>
            <a:r>
              <a:rPr lang="ru-RU" dirty="0"/>
              <a:t>(</a:t>
            </a:r>
            <a:r>
              <a:rPr lang="ru-RU" dirty="0" err="1"/>
              <a:t>Turcz</a:t>
            </a:r>
            <a:r>
              <a:rPr lang="ru-RU" dirty="0"/>
              <a:t>.) </a:t>
            </a:r>
            <a:r>
              <a:rPr lang="ru-RU" dirty="0" err="1"/>
              <a:t>Schischkin</a:t>
            </a:r>
            <a:r>
              <a:rPr lang="ru-RU" dirty="0"/>
              <a:t> (</a:t>
            </a:r>
            <a:r>
              <a:rPr lang="ru-RU" dirty="0" err="1"/>
              <a:t>Apiaceae</a:t>
            </a:r>
            <a:r>
              <a:rPr lang="ru-RU" dirty="0"/>
              <a:t>). В Китае, Корее и Японии корни растения используются в качестве эффективного противовоспалительного средства для лечения артралгии, </a:t>
            </a:r>
            <a:r>
              <a:rPr lang="ru-RU" dirty="0" err="1"/>
              <a:t>ревматизма,генерализованных</a:t>
            </a:r>
            <a:r>
              <a:rPr lang="ru-RU" dirty="0"/>
              <a:t> и головных болей, при инсультах, лихорадке простудных заболеваниях и аллергических ринитах, а также как </a:t>
            </a:r>
            <a:r>
              <a:rPr lang="ru-RU" dirty="0" err="1"/>
              <a:t>анальгезирующее,противпаркинсоническоев</a:t>
            </a:r>
            <a:r>
              <a:rPr lang="ru-RU" dirty="0"/>
              <a:t> составе многокомпонентных сборов (</a:t>
            </a:r>
            <a:r>
              <a:rPr lang="ru-RU" dirty="0" err="1"/>
              <a:t>Kreiner</a:t>
            </a:r>
            <a:r>
              <a:rPr lang="ru-RU" dirty="0"/>
              <a:t> J. и др., 2017).  </a:t>
            </a:r>
            <a:r>
              <a:rPr lang="ru-RU" dirty="0" err="1"/>
              <a:t>Сапожниковия</a:t>
            </a:r>
            <a:r>
              <a:rPr lang="ru-RU" dirty="0"/>
              <a:t> растопыренная, произрастающая на территории России, ранее не изучалась. Учитывая высокую биологическую активность вида, распространение на территории Забайкалья и Монголии, а также возможности плантационного культивирования, актуальным является создание технологий возделывания и уборки. Операция посадки является элементом технологий.</a:t>
            </a:r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На просторах России и странах СНГ насчитывается свыше 500 видов растений, которые признаны лекарственными. Эти растения являются не </a:t>
            </a:r>
            <a:r>
              <a:rPr lang="ru-RU" dirty="0" err="1"/>
              <a:t>исчерпаемым</a:t>
            </a:r>
            <a:r>
              <a:rPr lang="ru-RU" dirty="0"/>
              <a:t> источником для получения разнообразных лекарственных веществ. Известно, что свыше 30% всех лекарственных препаратов получают из растений. </a:t>
            </a:r>
          </a:p>
          <a:p>
            <a:r>
              <a:rPr lang="ru-RU" dirty="0"/>
              <a:t>Сегодня в </a:t>
            </a:r>
            <a:r>
              <a:rPr lang="ru-RU" dirty="0" err="1"/>
              <a:t>Госреестре</a:t>
            </a:r>
            <a:r>
              <a:rPr lang="ru-RU" dirty="0"/>
              <a:t> России значится только 24 вида (48 сортов) лекарственных растений. Объем рынка лекарственных трав и сборов в общем объеме рынка </a:t>
            </a:r>
            <a:r>
              <a:rPr lang="ru-RU" dirty="0" err="1"/>
              <a:t>фармпрепаратов</a:t>
            </a:r>
            <a:r>
              <a:rPr lang="ru-RU" dirty="0"/>
              <a:t> не превышает 2%.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Препятствием для развития отечественного рынка является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r>
              <a:rPr lang="ru-RU" dirty="0"/>
              <a:t> -Отсутствие отечественного семенного фонда лекарственных культур</a:t>
            </a:r>
          </a:p>
          <a:p>
            <a:r>
              <a:rPr lang="ru-RU" dirty="0"/>
              <a:t> -Утрата навыка и опыта выращивания этих растений </a:t>
            </a:r>
          </a:p>
          <a:p>
            <a:r>
              <a:rPr lang="ru-RU" dirty="0"/>
              <a:t> -Отсутствие современной обрабатывающей и перерабатывающей техники для лекарственных растений</a:t>
            </a:r>
          </a:p>
          <a:p>
            <a:r>
              <a:rPr lang="ru-RU" dirty="0"/>
              <a:t>-Отсутствие квалифицированных кадров для агротехники растений и первичной переработки сырья </a:t>
            </a:r>
          </a:p>
          <a:p>
            <a:r>
              <a:rPr lang="ru-RU" dirty="0"/>
              <a:t> -Отсутствие </a:t>
            </a:r>
            <a:r>
              <a:rPr lang="ru-RU" dirty="0" err="1"/>
              <a:t>обьединения</a:t>
            </a:r>
            <a:r>
              <a:rPr lang="ru-RU" dirty="0"/>
              <a:t>, отвечающего за развитие отрасли.</a:t>
            </a:r>
          </a:p>
          <a:p>
            <a:endParaRPr lang="ru-RU" dirty="0"/>
          </a:p>
        </p:txBody>
      </p:sp>
      <p:pic>
        <p:nvPicPr>
          <p:cNvPr id="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Разработка новых и совершенствование существующих технических средств для посадки  </a:t>
            </a:r>
            <a:r>
              <a:rPr lang="ru-RU" dirty="0" err="1"/>
              <a:t>расады</a:t>
            </a:r>
            <a:r>
              <a:rPr lang="ru-RU" dirty="0"/>
              <a:t> лекарственных растений (на примере </a:t>
            </a:r>
            <a:r>
              <a:rPr lang="ru-RU" dirty="0" err="1"/>
              <a:t>сапожниковия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>
                <a:solidFill>
                  <a:srgbClr val="000000"/>
                </a:solidFill>
                <a:latin typeface="Roboto"/>
              </a:rPr>
              <a:t>Основные производители и поставщики лекарственных трав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Roboto"/>
              </a:rPr>
              <a:t>Среди отечественных поставщиков и производителей лекарственных трав можно выделить такие предприятия как: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АО «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Красногорсклекартва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»;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ООО «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Алтайвита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»;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ООО «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АлтайЭкспорт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»;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ЗАО «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Эвалар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»;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АО «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Медиафарм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»;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ООО «ТАМУС»;</a:t>
            </a:r>
          </a:p>
          <a:p>
            <a:pPr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ООО «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Агроресурсы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».</a:t>
            </a:r>
          </a:p>
          <a:p>
            <a:pPr algn="just"/>
            <a:r>
              <a:rPr lang="ru-RU" dirty="0"/>
              <a:t>Рост рынка лекарственных трав в России, по оценкам экспертов, составляет около 5-6% в год. Это не очень большие темпы, однако они значительно превышают темпы роста в других отраслях экономики РФ.</a:t>
            </a:r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/>
              <a:t>Продажи лекарственных трав составляют в России около 2-3% от общего рынка продажи лекарственных препаратов.  Это достаточно скромный показатель, так как в развитых странах этот показатель колеблется на уровне около 10%.</a:t>
            </a: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646569"/>
              </p:ext>
            </p:extLst>
          </p:nvPr>
        </p:nvGraphicFramePr>
        <p:xfrm>
          <a:off x="1008532" y="1855695"/>
          <a:ext cx="18113185" cy="8234818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362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2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5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9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22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40742">
                <a:tc rowSpan="2">
                  <a:txBody>
                    <a:bodyPr/>
                    <a:lstStyle/>
                    <a:p>
                      <a:r>
                        <a:rPr lang="ru-RU" b="1" dirty="0"/>
                        <a:t>Ключевые партнеры</a:t>
                      </a:r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r>
                        <a:rPr lang="ru-RU" b="0" dirty="0"/>
                        <a:t>Производители</a:t>
                      </a:r>
                      <a:r>
                        <a:rPr lang="ru-RU" b="0" baseline="0" dirty="0"/>
                        <a:t> техники для лекарственных растений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Ключевые действия</a:t>
                      </a:r>
                    </a:p>
                    <a:p>
                      <a:endParaRPr lang="ru-RU" b="0" dirty="0"/>
                    </a:p>
                    <a:p>
                      <a:endParaRPr lang="ru-RU" b="0" dirty="0"/>
                    </a:p>
                    <a:p>
                      <a:endParaRPr lang="ru-RU" b="0" dirty="0"/>
                    </a:p>
                    <a:p>
                      <a:r>
                        <a:rPr lang="ru-RU" b="0" dirty="0"/>
                        <a:t>Продажа</a:t>
                      </a:r>
                      <a:r>
                        <a:rPr lang="ru-RU" b="0" baseline="0" dirty="0"/>
                        <a:t> проектов и патентов технических средств для посадки лекарственных растений</a:t>
                      </a:r>
                      <a:endParaRPr lang="ru-RU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b="1" dirty="0"/>
                        <a:t>Ценностное предложение</a:t>
                      </a:r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effectLst/>
                        </a:rPr>
                        <a:t>Новые технические решения</a:t>
                      </a:r>
                      <a:r>
                        <a:rPr lang="ru-RU" sz="1800" i="0" baseline="0" dirty="0">
                          <a:effectLst/>
                        </a:rPr>
                        <a:t> и их продажа.</a:t>
                      </a:r>
                      <a:endParaRPr lang="ru-RU" sz="18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Взаимоотношения с клиентами</a:t>
                      </a:r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r>
                        <a:rPr lang="ru-RU" sz="1800" i="0" dirty="0">
                          <a:effectLst/>
                        </a:rPr>
                        <a:t>Договора (лицензионные).</a:t>
                      </a:r>
                      <a:endParaRPr lang="ru-RU" b="1" i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b="1" dirty="0"/>
                        <a:t>Сегменты клиентов</a:t>
                      </a:r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effectLst/>
                        </a:rPr>
                        <a:t>Производителям техники.</a:t>
                      </a:r>
                      <a:endParaRPr lang="ru-RU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8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Ключевые ресурсы</a:t>
                      </a:r>
                    </a:p>
                    <a:p>
                      <a:endParaRPr lang="ru-RU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effectLst/>
                        </a:rPr>
                        <a:t>Финансовые, интеллектуальные, кадровые.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effectLst/>
                        </a:rPr>
                        <a:t>Сайт  </a:t>
                      </a:r>
                      <a:r>
                        <a:rPr lang="en-US" sz="1800" i="0" dirty="0">
                          <a:effectLst/>
                        </a:rPr>
                        <a:t>“</a:t>
                      </a:r>
                      <a:r>
                        <a:rPr lang="ru-RU" sz="1800" i="0" dirty="0">
                          <a:effectLst/>
                        </a:rPr>
                        <a:t>Лечебные травы</a:t>
                      </a:r>
                      <a:r>
                        <a:rPr lang="en-US" sz="1800" i="0" dirty="0">
                          <a:effectLst/>
                        </a:rPr>
                        <a:t>”</a:t>
                      </a:r>
                      <a:r>
                        <a:rPr lang="ru-RU" sz="1800" i="0" dirty="0">
                          <a:effectLst/>
                        </a:rPr>
                        <a:t>.</a:t>
                      </a:r>
                      <a:endParaRPr lang="ru-RU" sz="18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Каналы</a:t>
                      </a:r>
                    </a:p>
                    <a:p>
                      <a:endParaRPr lang="ru-RU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effectLst/>
                        </a:rPr>
                        <a:t>Связь с производителями техники</a:t>
                      </a:r>
                      <a:r>
                        <a:rPr lang="ru-RU" sz="1800" i="1" dirty="0">
                          <a:effectLst/>
                        </a:rPr>
                        <a:t>.</a:t>
                      </a:r>
                      <a:endParaRPr lang="ru-RU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5652">
                <a:tc gridSpan="2">
                  <a:txBody>
                    <a:bodyPr/>
                    <a:lstStyle/>
                    <a:p>
                      <a:r>
                        <a:rPr lang="ru-RU" b="1" dirty="0"/>
                        <a:t>Структура</a:t>
                      </a:r>
                      <a:r>
                        <a:rPr lang="ru-RU" b="1" baseline="0" dirty="0"/>
                        <a:t> издержек</a:t>
                      </a:r>
                    </a:p>
                    <a:p>
                      <a:endParaRPr lang="ru-RU" b="1" baseline="0" dirty="0"/>
                    </a:p>
                    <a:p>
                      <a:endParaRPr lang="ru-RU" b="1" baseline="0" dirty="0"/>
                    </a:p>
                    <a:p>
                      <a:endParaRPr lang="ru-RU" b="1" baseline="0" dirty="0"/>
                    </a:p>
                    <a:p>
                      <a:pPr algn="l"/>
                      <a:r>
                        <a:rPr lang="ru-RU" b="0" dirty="0"/>
                        <a:t>Оплата</a:t>
                      </a:r>
                      <a:r>
                        <a:rPr lang="ru-RU" b="0" baseline="0" dirty="0"/>
                        <a:t> услуг.</a:t>
                      </a:r>
                      <a:endParaRPr lang="ru-RU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b="1" dirty="0"/>
                        <a:t>Потоки доходов</a:t>
                      </a:r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endParaRPr lang="ru-RU" b="1" dirty="0"/>
                    </a:p>
                    <a:p>
                      <a:r>
                        <a:rPr lang="ru-RU" sz="1800" i="0" dirty="0">
                          <a:effectLst/>
                        </a:rPr>
                        <a:t>Проценты с продаж.</a:t>
                      </a:r>
                      <a:endParaRPr lang="ru-RU" b="1" i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600" dirty="0"/>
              <a:t>Работа на стадии изучения состояния вопроса.</a:t>
            </a: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6400247" y="2078182"/>
            <a:ext cx="13331952" cy="100133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Научный консультант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2" b="12692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err="1"/>
              <a:t>Езепчук</a:t>
            </a:r>
            <a:r>
              <a:rPr lang="ru-RU" dirty="0"/>
              <a:t> Анатолий Леонидович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Руководитель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6" b="12916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err="1"/>
              <a:t>Рабданов</a:t>
            </a:r>
            <a:r>
              <a:rPr lang="ru-RU" dirty="0"/>
              <a:t> Дмитрий 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Руководитель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2" b="7152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Гомбоев </a:t>
            </a:r>
            <a:r>
              <a:rPr lang="ru-RU" dirty="0" err="1"/>
              <a:t>Бэлигто</a:t>
            </a:r>
            <a:endParaRPr lang="ru-RU" dirty="0"/>
          </a:p>
        </p:txBody>
      </p:sp>
      <p:pic>
        <p:nvPicPr>
          <p:cNvPr id="1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Разработка и совершенствование технических средств для посадки лекарственных растений, реализация технических предложений.</a:t>
            </a:r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987) 654-32-10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71" y="327606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dae585fd-f7dc-4d5a-b1b8-e5742ef77c8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4107</TotalTime>
  <Words>551</Words>
  <Application>Microsoft Office PowerPoint</Application>
  <PresentationFormat>Произвольный</PresentationFormat>
  <Paragraphs>93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</vt:lpstr>
      <vt:lpstr>Roboto</vt:lpstr>
      <vt:lpstr>ОБЛОЖКИ</vt:lpstr>
      <vt:lpstr>РАЗДЕЛИТЕЛИ</vt:lpstr>
      <vt:lpstr>Разработка технического средства посадки рассады сапожниковии и родиолы розовой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Пользователь</cp:lastModifiedBy>
  <cp:revision>238</cp:revision>
  <cp:lastPrinted>2023-10-10T08:10:15Z</cp:lastPrinted>
  <dcterms:created xsi:type="dcterms:W3CDTF">2021-03-01T12:07:13Z</dcterms:created>
  <dcterms:modified xsi:type="dcterms:W3CDTF">2023-12-22T04:37:30Z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