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63" r:id="rId5"/>
    <p:sldId id="264" r:id="rId6"/>
    <p:sldId id="262" r:id="rId7"/>
    <p:sldId id="265" r:id="rId8"/>
    <p:sldId id="266" r:id="rId9"/>
    <p:sldId id="267" r:id="rId10"/>
    <p:sldId id="268" r:id="rId11"/>
    <p:sldId id="269" r:id="rId12"/>
    <p:sldId id="271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72" r:id="rId21"/>
    <p:sldId id="256" r:id="rId22"/>
    <p:sldId id="270" r:id="rId23"/>
    <p:sldId id="259" r:id="rId24"/>
    <p:sldId id="257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6" autoAdjust="0"/>
    <p:restoredTop sz="94660"/>
  </p:normalViewPr>
  <p:slideViewPr>
    <p:cSldViewPr snapToGrid="0">
      <p:cViewPr varScale="1">
        <p:scale>
          <a:sx n="85" d="100"/>
          <a:sy n="85" d="100"/>
        </p:scale>
        <p:origin x="79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C154D4-FBD0-BC23-7668-5A46CD589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9AF933E-EB9B-20B3-387B-0821CC246F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194400-E8AD-49E7-1722-1B0D28BA6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32E0-9140-43F4-BF73-5FE2F493BAB0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30B44-94B1-0DE6-50F6-8A389A60F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7E87B8-808E-FE16-D7DA-796BC6F1E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9058B-9AA7-4820-81ED-81F299BA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723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9F1A5B-CE34-1DE7-13FA-A0D6C0BCE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4DE124-D378-B43E-8B75-74A2E5B58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88CB13-473C-7373-F847-0CAE24A95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32E0-9140-43F4-BF73-5FE2F493BAB0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C3B41A-FA2D-7291-35B6-FC325037F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A00961-7486-9227-3D29-3961CB9BF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9058B-9AA7-4820-81ED-81F299BA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88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39F1B8-39A6-13B4-EBAC-F49946A54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ED6168-ED34-6CEA-5C6F-96B1F31A7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D098E4-2B4D-05FC-9682-8F4310F93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32E0-9140-43F4-BF73-5FE2F493BAB0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779CCF-147A-1150-957E-F4B8DDE22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6269F8-9EF7-D201-275A-B639ED3B4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9058B-9AA7-4820-81ED-81F299BA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064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709CE7-283C-F4E3-0E6E-B83218B5B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E576A-E2C0-E784-2616-C758D568AE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80F2D6-30CF-27BD-6D67-781B54B98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27538D-72A6-9119-B99D-14098DA86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32E0-9140-43F4-BF73-5FE2F493BAB0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679B0F3-0FBB-CB89-BF2E-5093053D4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23795F-D8E0-3CCC-5438-73FA82521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9058B-9AA7-4820-81ED-81F299BA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212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5EFF48-80E2-1A6E-F3EE-EDE86C87D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B886D1-65CE-64ED-3B9A-9A3F37AB9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2B2526-DDCC-1A37-3417-13EFA3EF7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BD3D069-E913-AFC6-C5FD-17A71CA752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E6B97DD-479B-082F-0E17-64E1C9F7FA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A57BA92-A493-60A9-27B8-3303B620A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32E0-9140-43F4-BF73-5FE2F493BAB0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EB6F17C-0A89-D85D-91AA-54FCD1B0E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D2CF2AC-FB51-5B71-610A-CC875B4C1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9058B-9AA7-4820-81ED-81F299BA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191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01B188-9212-1EFF-975E-7B0BCDBDB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99E2B86-C487-8AFE-A683-BE0AD8924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32E0-9140-43F4-BF73-5FE2F493BAB0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5F87CB9-F724-6E86-9253-F53557D95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21EDFCF-F251-21E2-B8C0-65C3CA41E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9058B-9AA7-4820-81ED-81F299BA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436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2A915E9-D6F9-AEA7-2D39-F40D00FB9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32E0-9140-43F4-BF73-5FE2F493BAB0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4C11CB2-49CA-F38B-CC62-BA5D64E2C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4DF46F0-8853-E6E2-8BE2-8F603FC32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9058B-9AA7-4820-81ED-81F299BA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0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220C0-FCE1-DFA7-F2F5-C6B01707C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1F96A6-800C-849E-50CB-B1ED672F3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F29BF50-6AA7-33B7-DDE0-5687EDFBC8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53E766-67C0-49C7-9FBD-D6F70CF7A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32E0-9140-43F4-BF73-5FE2F493BAB0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3628B6-1019-EBE8-C633-90A2462F7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374535-C053-CCD0-09BC-0AA41A4C5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9058B-9AA7-4820-81ED-81F299BA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258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6AD8A1-2F89-1E22-531A-DE7078772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A25B065-D7D1-6F75-BDFE-29271D481A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C55EDF6-FD5C-DF60-68BE-E954F4B197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2B8C72-25C8-C3D2-9473-2E0E902D8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32E0-9140-43F4-BF73-5FE2F493BAB0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69C954-105D-9840-B6D3-E77DC02F2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BB5BFF-6215-596A-1E3B-FDB90E7FD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9058B-9AA7-4820-81ED-81F299BA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92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75D0DC-773E-27F2-9C3B-E08539618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1C7C027-0C48-DEB4-7A72-D80380E56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6831D7-AE64-AA50-C830-37CCC1303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32E0-9140-43F4-BF73-5FE2F493BAB0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FAF41B-7D2E-F2EF-2DBC-B3DF6BE75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8C6FE5-E8F5-8C40-8F99-F4587D972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9058B-9AA7-4820-81ED-81F299BA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527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74DC4EB-2C96-B08D-6B61-0A09EA4FDB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0B67572-21C9-0221-3CF3-E4656C3AC8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C6AEC4-79A3-9849-D84B-0BD745435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32E0-9140-43F4-BF73-5FE2F493BAB0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EFD271-95BF-77B4-3998-5FE44D88C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FD8B26-CAE5-0E34-C0B6-3FCA12523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9058B-9AA7-4820-81ED-81F299BA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37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3FA227-9D73-D818-C731-1B9A0EBE8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51509A-AF8F-DC61-D80A-E6DCA601A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6FAC11-601B-FE00-0284-89454CDAB9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732E0-9140-43F4-BF73-5FE2F493BAB0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A79558-9FB9-BE77-80FD-9511EBC114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84939E-AB08-BC94-E870-157B0651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9058B-9AA7-4820-81ED-81F299BA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571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jp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2.jp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jpg"/><Relationship Id="rId7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26" y="1111623"/>
            <a:ext cx="4073323" cy="40733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5D9CA4-E0B2-2EBF-BFD0-D293062282B2}"/>
              </a:ext>
            </a:extLst>
          </p:cNvPr>
          <p:cNvSpPr txBox="1"/>
          <p:nvPr/>
        </p:nvSpPr>
        <p:spPr>
          <a:xfrm>
            <a:off x="5448841" y="1111623"/>
            <a:ext cx="725244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Nabi Project</a:t>
            </a:r>
            <a:endParaRPr lang="ru-RU" sz="13800" b="1" dirty="0">
              <a:solidFill>
                <a:schemeClr val="bg1"/>
              </a:solidFill>
              <a:latin typeface="Corbel Light" panose="020B0303020204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55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4085906" y="207606"/>
            <a:ext cx="4020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Проблема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186" y="4989142"/>
            <a:ext cx="974144" cy="974144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4F416E0-E27D-00F5-2B12-4695ADFDE49B}"/>
              </a:ext>
            </a:extLst>
          </p:cNvPr>
          <p:cNvSpPr/>
          <p:nvPr/>
        </p:nvSpPr>
        <p:spPr>
          <a:xfrm>
            <a:off x="1211485" y="1658526"/>
            <a:ext cx="4247909" cy="33913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89FB65F-CB36-87F0-2B60-82BCAAABA3BC}"/>
              </a:ext>
            </a:extLst>
          </p:cNvPr>
          <p:cNvSpPr/>
          <p:nvPr/>
        </p:nvSpPr>
        <p:spPr>
          <a:xfrm>
            <a:off x="6732606" y="1658526"/>
            <a:ext cx="4247909" cy="33913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19C04A-E768-74A8-7658-FEEDC7158C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0647" y="1942619"/>
            <a:ext cx="1829855" cy="280768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F854F3F-C5C4-19F4-07F4-76F5C35BA4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0502" y="1898904"/>
            <a:ext cx="1829855" cy="274217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6480D5D-100E-FEFF-C7C1-462AFD8324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1643" y="1942619"/>
            <a:ext cx="1840328" cy="26984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0DD6DBF-18C6-FB90-B7F4-B7966FE116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8559" y="1997231"/>
            <a:ext cx="1583991" cy="269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02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4085906" y="207606"/>
            <a:ext cx="4020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Проблема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186" y="4989142"/>
            <a:ext cx="974144" cy="974144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4F416E0-E27D-00F5-2B12-4695ADFDE49B}"/>
              </a:ext>
            </a:extLst>
          </p:cNvPr>
          <p:cNvSpPr/>
          <p:nvPr/>
        </p:nvSpPr>
        <p:spPr>
          <a:xfrm>
            <a:off x="1211485" y="1658526"/>
            <a:ext cx="4247909" cy="33913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89FB65F-CB36-87F0-2B60-82BCAAABA3BC}"/>
              </a:ext>
            </a:extLst>
          </p:cNvPr>
          <p:cNvSpPr/>
          <p:nvPr/>
        </p:nvSpPr>
        <p:spPr>
          <a:xfrm>
            <a:off x="6732606" y="1658526"/>
            <a:ext cx="4247909" cy="33913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97A9861-53DF-EBAD-535B-0913B7EF24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6282" y="1937740"/>
            <a:ext cx="1517589" cy="27687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C0D73CE-2038-B40D-AAF1-B5834AE4E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5439" y="1937739"/>
            <a:ext cx="1752295" cy="276873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6114A72-2167-60BD-839E-31785243D4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425" y="1969852"/>
            <a:ext cx="1835332" cy="276873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AEE3FE0-5672-9562-8C0D-5747A88304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3757" y="1969852"/>
            <a:ext cx="1753173" cy="276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985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4085906" y="207606"/>
            <a:ext cx="4020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Проблема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186" y="4989142"/>
            <a:ext cx="974144" cy="974144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4F416E0-E27D-00F5-2B12-4695ADFDE49B}"/>
              </a:ext>
            </a:extLst>
          </p:cNvPr>
          <p:cNvSpPr/>
          <p:nvPr/>
        </p:nvSpPr>
        <p:spPr>
          <a:xfrm>
            <a:off x="1211485" y="1658526"/>
            <a:ext cx="4247909" cy="33913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89FB65F-CB36-87F0-2B60-82BCAAABA3BC}"/>
              </a:ext>
            </a:extLst>
          </p:cNvPr>
          <p:cNvSpPr/>
          <p:nvPr/>
        </p:nvSpPr>
        <p:spPr>
          <a:xfrm>
            <a:off x="6732606" y="1658526"/>
            <a:ext cx="4247909" cy="33913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97A9861-53DF-EBAD-535B-0913B7EF24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6282" y="1937740"/>
            <a:ext cx="1517589" cy="27687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C0D73CE-2038-B40D-AAF1-B5834AE4E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5439" y="1937739"/>
            <a:ext cx="1752295" cy="276873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6114A72-2167-60BD-839E-31785243D4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425" y="1969852"/>
            <a:ext cx="1835332" cy="276873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AEE3FE0-5672-9562-8C0D-5747A88304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3757" y="1969852"/>
            <a:ext cx="1753173" cy="276873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33A45D0-99D4-00A5-F888-75B2E48475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9131" y="2363605"/>
            <a:ext cx="3083140" cy="19812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8645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4085906" y="207606"/>
            <a:ext cx="4020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Проблема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186" y="4989142"/>
            <a:ext cx="974144" cy="974144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4F416E0-E27D-00F5-2B12-4695ADFDE49B}"/>
              </a:ext>
            </a:extLst>
          </p:cNvPr>
          <p:cNvSpPr/>
          <p:nvPr/>
        </p:nvSpPr>
        <p:spPr>
          <a:xfrm>
            <a:off x="1211485" y="1658526"/>
            <a:ext cx="4247909" cy="33913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89FB65F-CB36-87F0-2B60-82BCAAABA3BC}"/>
              </a:ext>
            </a:extLst>
          </p:cNvPr>
          <p:cNvSpPr/>
          <p:nvPr/>
        </p:nvSpPr>
        <p:spPr>
          <a:xfrm>
            <a:off x="6732606" y="1658526"/>
            <a:ext cx="4247909" cy="33913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97A9861-53DF-EBAD-535B-0913B7EF24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6282" y="1937740"/>
            <a:ext cx="1517589" cy="27687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C0D73CE-2038-B40D-AAF1-B5834AE4E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5439" y="1937739"/>
            <a:ext cx="1752295" cy="276873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6114A72-2167-60BD-839E-31785243D4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425" y="1969852"/>
            <a:ext cx="1835332" cy="276873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AEE3FE0-5672-9562-8C0D-5747A88304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3757" y="1969852"/>
            <a:ext cx="1753173" cy="276873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33A45D0-99D4-00A5-F888-75B2E48475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9131" y="2363605"/>
            <a:ext cx="3083140" cy="19812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25D3F5F-3351-ABEA-1EB0-027C906C84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289060">
            <a:off x="6806936" y="2240143"/>
            <a:ext cx="2924003" cy="20362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49FB720-0E89-931F-F3E3-51CF59909A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289038">
            <a:off x="3972505" y="828630"/>
            <a:ext cx="3066145" cy="21481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5B70200-A74E-74EE-5297-B338E7B11A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343516">
            <a:off x="1646275" y="3310624"/>
            <a:ext cx="3924640" cy="26748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09FA1CA-055A-1006-6AE3-071B053D285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0643988">
            <a:off x="5422768" y="4365501"/>
            <a:ext cx="4020186" cy="19047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4FBD2DB-099D-76E2-C634-8E089DAEA61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424570">
            <a:off x="961541" y="589307"/>
            <a:ext cx="2510980" cy="21706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83DBE82-CD9A-FC0D-C059-BC30613C3F6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77107" y="385369"/>
            <a:ext cx="2690827" cy="21119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394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4085906" y="207606"/>
            <a:ext cx="4020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Решение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186" y="4989142"/>
            <a:ext cx="974144" cy="97414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8F5674-0816-C96F-9CF9-A844762276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5437" y="4717403"/>
            <a:ext cx="2762143" cy="108183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263AAA3-68A0-3890-48C6-1F13D5973FED}"/>
              </a:ext>
            </a:extLst>
          </p:cNvPr>
          <p:cNvSpPr txBox="1"/>
          <p:nvPr/>
        </p:nvSpPr>
        <p:spPr>
          <a:xfrm>
            <a:off x="-1284459" y="4548126"/>
            <a:ext cx="4020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Автоматизация</a:t>
            </a:r>
            <a:endParaRPr lang="ru-RU" sz="2400" b="1" dirty="0">
              <a:solidFill>
                <a:schemeClr val="bg1"/>
              </a:solidFill>
              <a:latin typeface="Corbel Light" panose="020B0303020204020204" pitchFamily="34" charset="0"/>
              <a:cs typeface="Segoe UI" panose="020B0502040204020203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53AFD7A-A765-1C8A-3FA2-7EEE54208B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1165" r="53" b="-1"/>
          <a:stretch/>
        </p:blipFill>
        <p:spPr>
          <a:xfrm>
            <a:off x="6487860" y="1038603"/>
            <a:ext cx="3070277" cy="457635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B8ECFBA-D8C2-8ABF-033C-34AE82F95D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83" y="1038603"/>
            <a:ext cx="3318056" cy="457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12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3423516" y="207606"/>
            <a:ext cx="5344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Целевая аудитория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186" y="4989142"/>
            <a:ext cx="974144" cy="974144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4F416E0-E27D-00F5-2B12-4695ADFDE49B}"/>
              </a:ext>
            </a:extLst>
          </p:cNvPr>
          <p:cNvSpPr/>
          <p:nvPr/>
        </p:nvSpPr>
        <p:spPr>
          <a:xfrm>
            <a:off x="1211485" y="1658526"/>
            <a:ext cx="4247909" cy="33913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89FB65F-CB36-87F0-2B60-82BCAAABA3BC}"/>
              </a:ext>
            </a:extLst>
          </p:cNvPr>
          <p:cNvSpPr/>
          <p:nvPr/>
        </p:nvSpPr>
        <p:spPr>
          <a:xfrm>
            <a:off x="6732606" y="1658526"/>
            <a:ext cx="4247909" cy="33913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07AC535-6861-FA56-EF16-183A53C0F8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087" y="2103420"/>
            <a:ext cx="1766747" cy="236222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609A75C-3196-CE0A-FC5B-F13581E6EC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433" y="2103420"/>
            <a:ext cx="1997063" cy="23622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932B3D1-D753-7303-DE1D-D000B6A4BBA7}"/>
              </a:ext>
            </a:extLst>
          </p:cNvPr>
          <p:cNvSpPr txBox="1"/>
          <p:nvPr/>
        </p:nvSpPr>
        <p:spPr>
          <a:xfrm>
            <a:off x="3430257" y="2442666"/>
            <a:ext cx="23038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+mj-lt"/>
                <a:cs typeface="Segoe UI" panose="020B0502040204020203" pitchFamily="34" charset="0"/>
              </a:rPr>
              <a:t>- </a:t>
            </a:r>
            <a:r>
              <a:rPr lang="en-US" sz="2000" b="1" dirty="0">
                <a:latin typeface="+mj-lt"/>
                <a:cs typeface="Segoe UI" panose="020B0502040204020203" pitchFamily="34" charset="0"/>
              </a:rPr>
              <a:t>18-35 </a:t>
            </a:r>
            <a:r>
              <a:rPr lang="ru-RU" sz="2000" b="1" dirty="0">
                <a:latin typeface="+mj-lt"/>
                <a:cs typeface="Segoe UI" panose="020B0502040204020203" pitchFamily="34" charset="0"/>
              </a:rPr>
              <a:t>лет</a:t>
            </a:r>
          </a:p>
          <a:p>
            <a:r>
              <a:rPr lang="ru-RU" sz="2000" b="1" dirty="0">
                <a:latin typeface="+mj-lt"/>
                <a:cs typeface="Segoe UI" panose="020B0502040204020203" pitchFamily="34" charset="0"/>
              </a:rPr>
              <a:t>- 50+ тыс./</a:t>
            </a:r>
            <a:r>
              <a:rPr lang="ru-RU" sz="2000" b="1" dirty="0" err="1">
                <a:latin typeface="+mj-lt"/>
                <a:cs typeface="Segoe UI" panose="020B0502040204020203" pitchFamily="34" charset="0"/>
              </a:rPr>
              <a:t>мес</a:t>
            </a:r>
            <a:endParaRPr lang="ru-RU" sz="2000" b="1" dirty="0">
              <a:latin typeface="+mj-lt"/>
              <a:cs typeface="Segoe UI" panose="020B0502040204020203" pitchFamily="34" charset="0"/>
            </a:endParaRPr>
          </a:p>
          <a:p>
            <a:r>
              <a:rPr lang="ru-RU" sz="2000" b="1" dirty="0">
                <a:latin typeface="+mj-lt"/>
                <a:cs typeface="Segoe UI" panose="020B0502040204020203" pitchFamily="34" charset="0"/>
              </a:rPr>
              <a:t>- ТГ-пользователь</a:t>
            </a:r>
          </a:p>
          <a:p>
            <a:r>
              <a:rPr lang="ru-RU" sz="2000" b="1" dirty="0">
                <a:latin typeface="+mj-lt"/>
                <a:cs typeface="Segoe UI" panose="020B0502040204020203" pitchFamily="34" charset="0"/>
              </a:rPr>
              <a:t>- Начинающий инвестор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0E9C3E-807E-92D2-8AAB-4A8976D8F1C5}"/>
              </a:ext>
            </a:extLst>
          </p:cNvPr>
          <p:cNvSpPr txBox="1"/>
          <p:nvPr/>
        </p:nvSpPr>
        <p:spPr>
          <a:xfrm>
            <a:off x="8903485" y="2387326"/>
            <a:ext cx="23038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+mj-lt"/>
                <a:cs typeface="Segoe UI" panose="020B0502040204020203" pitchFamily="34" charset="0"/>
              </a:rPr>
              <a:t>- </a:t>
            </a:r>
            <a:r>
              <a:rPr lang="en-US" sz="2000" b="1" dirty="0">
                <a:latin typeface="+mj-lt"/>
                <a:cs typeface="Segoe UI" panose="020B0502040204020203" pitchFamily="34" charset="0"/>
              </a:rPr>
              <a:t>18-</a:t>
            </a:r>
            <a:r>
              <a:rPr lang="ru-RU" sz="2000" b="1" dirty="0">
                <a:latin typeface="+mj-lt"/>
                <a:cs typeface="Segoe UI" panose="020B0502040204020203" pitchFamily="34" charset="0"/>
              </a:rPr>
              <a:t>4</a:t>
            </a:r>
            <a:r>
              <a:rPr lang="en-US" sz="2000" b="1" dirty="0">
                <a:latin typeface="+mj-lt"/>
                <a:cs typeface="Segoe UI" panose="020B0502040204020203" pitchFamily="34" charset="0"/>
              </a:rPr>
              <a:t>5 </a:t>
            </a:r>
            <a:r>
              <a:rPr lang="ru-RU" sz="2000" b="1" dirty="0">
                <a:latin typeface="+mj-lt"/>
                <a:cs typeface="Segoe UI" panose="020B0502040204020203" pitchFamily="34" charset="0"/>
              </a:rPr>
              <a:t>лет</a:t>
            </a:r>
          </a:p>
          <a:p>
            <a:r>
              <a:rPr lang="ru-RU" sz="2000" b="1" dirty="0">
                <a:latin typeface="+mj-lt"/>
                <a:cs typeface="Segoe UI" panose="020B0502040204020203" pitchFamily="34" charset="0"/>
              </a:rPr>
              <a:t>- 50+ тыс./</a:t>
            </a:r>
            <a:r>
              <a:rPr lang="ru-RU" sz="2000" b="1" dirty="0" err="1">
                <a:latin typeface="+mj-lt"/>
                <a:cs typeface="Segoe UI" panose="020B0502040204020203" pitchFamily="34" charset="0"/>
              </a:rPr>
              <a:t>мес</a:t>
            </a:r>
            <a:endParaRPr lang="ru-RU" sz="2000" b="1" dirty="0">
              <a:latin typeface="+mj-lt"/>
              <a:cs typeface="Segoe UI" panose="020B0502040204020203" pitchFamily="34" charset="0"/>
            </a:endParaRPr>
          </a:p>
          <a:p>
            <a:r>
              <a:rPr lang="ru-RU" sz="2000" b="1" dirty="0">
                <a:latin typeface="+mj-lt"/>
                <a:cs typeface="Segoe UI" panose="020B0502040204020203" pitchFamily="34" charset="0"/>
              </a:rPr>
              <a:t>- ТГ-пользователь</a:t>
            </a:r>
          </a:p>
          <a:p>
            <a:r>
              <a:rPr lang="ru-RU" sz="2000" b="1" dirty="0">
                <a:latin typeface="+mj-lt"/>
                <a:cs typeface="Segoe UI" panose="020B0502040204020203" pitchFamily="34" charset="0"/>
              </a:rPr>
              <a:t>- Опытный инвестор</a:t>
            </a:r>
          </a:p>
        </p:txBody>
      </p:sp>
    </p:spTree>
    <p:extLst>
      <p:ext uri="{BB962C8B-B14F-4D97-AF65-F5344CB8AC3E}">
        <p14:creationId xmlns:p14="http://schemas.microsoft.com/office/powerpoint/2010/main" val="3226855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4085906" y="207606"/>
            <a:ext cx="4020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Конкуренты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186" y="4989142"/>
            <a:ext cx="974144" cy="974144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4F416E0-E27D-00F5-2B12-4695ADFDE49B}"/>
              </a:ext>
            </a:extLst>
          </p:cNvPr>
          <p:cNvSpPr/>
          <p:nvPr/>
        </p:nvSpPr>
        <p:spPr>
          <a:xfrm>
            <a:off x="4286985" y="1879185"/>
            <a:ext cx="3552903" cy="2624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FEC84B8-9B4E-7BD6-AA06-30E994D10A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3" r="18084" b="32025"/>
          <a:stretch/>
        </p:blipFill>
        <p:spPr bwMode="auto">
          <a:xfrm>
            <a:off x="4984376" y="1916064"/>
            <a:ext cx="2133600" cy="1263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B91691F-79B2-D643-021D-C286C1834302}"/>
              </a:ext>
            </a:extLst>
          </p:cNvPr>
          <p:cNvSpPr/>
          <p:nvPr/>
        </p:nvSpPr>
        <p:spPr>
          <a:xfrm>
            <a:off x="281734" y="1884031"/>
            <a:ext cx="3552904" cy="2624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C7B0B2FC-9A5F-87C2-B1D3-7B9FA4D434F3}"/>
              </a:ext>
            </a:extLst>
          </p:cNvPr>
          <p:cNvGrpSpPr/>
          <p:nvPr/>
        </p:nvGrpSpPr>
        <p:grpSpPr>
          <a:xfrm>
            <a:off x="7996822" y="1879185"/>
            <a:ext cx="4020185" cy="2624048"/>
            <a:chOff x="7996822" y="1879185"/>
            <a:chExt cx="4020185" cy="2624048"/>
          </a:xfrm>
        </p:grpSpPr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089FB65F-CB36-87F0-2B60-82BCAAABA3BC}"/>
                </a:ext>
              </a:extLst>
            </p:cNvPr>
            <p:cNvSpPr/>
            <p:nvPr/>
          </p:nvSpPr>
          <p:spPr>
            <a:xfrm>
              <a:off x="8251693" y="1879185"/>
              <a:ext cx="3586762" cy="262404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6D2BA76B-2006-50C0-FE34-EF46DB3C9E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4440" y="2009115"/>
              <a:ext cx="1041267" cy="1041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71B84D61-D935-2D3C-91C9-EF233E695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99730" y="2205299"/>
              <a:ext cx="798912" cy="648898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9D5347BE-289C-DDC8-7890-4641409AB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65114" y="2122482"/>
              <a:ext cx="653423" cy="73896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E6FCBF4-DBF7-94C7-664F-D3135CFD4734}"/>
                </a:ext>
              </a:extLst>
            </p:cNvPr>
            <p:cNvSpPr txBox="1"/>
            <p:nvPr/>
          </p:nvSpPr>
          <p:spPr>
            <a:xfrm>
              <a:off x="7996822" y="3188765"/>
              <a:ext cx="402018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latin typeface="Corbel Light" panose="020B0303020204020204" pitchFamily="34" charset="0"/>
                  <a:cs typeface="Segoe UI" panose="020B0502040204020203" pitchFamily="34" charset="0"/>
                </a:rPr>
                <a:t>Брокеры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7836C88-0AAF-DE2F-148E-64F4286A8285}"/>
              </a:ext>
            </a:extLst>
          </p:cNvPr>
          <p:cNvSpPr txBox="1"/>
          <p:nvPr/>
        </p:nvSpPr>
        <p:spPr>
          <a:xfrm>
            <a:off x="4085905" y="3196055"/>
            <a:ext cx="4020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Trading View</a:t>
            </a:r>
            <a:endParaRPr lang="ru-RU" sz="4800" b="1" dirty="0">
              <a:latin typeface="Corbel Light" panose="020B0303020204020204" pitchFamily="34" charset="0"/>
              <a:cs typeface="Segoe UI" panose="020B0502040204020203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82215E7-B8E1-094F-EB80-23618AE445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0877" y="1916064"/>
            <a:ext cx="1402280" cy="135768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349EA21-DB1C-8B81-5CB9-EE9A221779DE}"/>
              </a:ext>
            </a:extLst>
          </p:cNvPr>
          <p:cNvSpPr txBox="1"/>
          <p:nvPr/>
        </p:nvSpPr>
        <p:spPr>
          <a:xfrm>
            <a:off x="101268" y="3236000"/>
            <a:ext cx="4020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TG-bots</a:t>
            </a:r>
            <a:endParaRPr lang="ru-RU" sz="4800" b="1" dirty="0">
              <a:latin typeface="Corbel Light" panose="020B0303020204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827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4085906" y="207606"/>
            <a:ext cx="4020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Рынки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186" y="4989142"/>
            <a:ext cx="974144" cy="974144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4F416E0-E27D-00F5-2B12-4695ADFDE49B}"/>
              </a:ext>
            </a:extLst>
          </p:cNvPr>
          <p:cNvSpPr/>
          <p:nvPr/>
        </p:nvSpPr>
        <p:spPr>
          <a:xfrm>
            <a:off x="1865908" y="1263057"/>
            <a:ext cx="3450162" cy="17704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BAAC9C-16CE-A621-DA3F-1971B261346B}"/>
              </a:ext>
            </a:extLst>
          </p:cNvPr>
          <p:cNvSpPr txBox="1"/>
          <p:nvPr/>
        </p:nvSpPr>
        <p:spPr>
          <a:xfrm>
            <a:off x="1580896" y="1256361"/>
            <a:ext cx="40201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PAM</a:t>
            </a:r>
          </a:p>
          <a:p>
            <a:pPr algn="ctr"/>
            <a:r>
              <a:rPr lang="ru-RU" sz="4800" b="1" dirty="0">
                <a:latin typeface="+mj-lt"/>
                <a:cs typeface="Segoe UI" panose="020B0502040204020203" pitchFamily="34" charset="0"/>
              </a:rPr>
              <a:t>7,6</a:t>
            </a:r>
            <a:r>
              <a:rPr lang="ru-RU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 млрд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2594327-7C0C-FFAE-DD96-A1612A780A9F}"/>
              </a:ext>
            </a:extLst>
          </p:cNvPr>
          <p:cNvSpPr/>
          <p:nvPr/>
        </p:nvSpPr>
        <p:spPr>
          <a:xfrm>
            <a:off x="6783813" y="1251320"/>
            <a:ext cx="3450162" cy="17704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AD88BD-99DC-60CC-F625-CC7BFE074157}"/>
              </a:ext>
            </a:extLst>
          </p:cNvPr>
          <p:cNvSpPr txBox="1"/>
          <p:nvPr/>
        </p:nvSpPr>
        <p:spPr>
          <a:xfrm>
            <a:off x="6498801" y="1244624"/>
            <a:ext cx="40201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TAM</a:t>
            </a:r>
          </a:p>
          <a:p>
            <a:pPr algn="ctr"/>
            <a:r>
              <a:rPr lang="ru-RU" sz="4800" b="1" dirty="0">
                <a:latin typeface="+mj-lt"/>
                <a:cs typeface="Segoe UI" panose="020B0502040204020203" pitchFamily="34" charset="0"/>
              </a:rPr>
              <a:t>3,1</a:t>
            </a:r>
            <a:r>
              <a:rPr lang="ru-RU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 млрд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437E006-5BDD-0790-AA85-921674CF85B8}"/>
              </a:ext>
            </a:extLst>
          </p:cNvPr>
          <p:cNvSpPr/>
          <p:nvPr/>
        </p:nvSpPr>
        <p:spPr>
          <a:xfrm>
            <a:off x="1949249" y="3435696"/>
            <a:ext cx="3450162" cy="17704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C0CF33-BC76-7047-7782-80710C868701}"/>
              </a:ext>
            </a:extLst>
          </p:cNvPr>
          <p:cNvSpPr txBox="1"/>
          <p:nvPr/>
        </p:nvSpPr>
        <p:spPr>
          <a:xfrm>
            <a:off x="1664237" y="3429000"/>
            <a:ext cx="40201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SAM</a:t>
            </a:r>
          </a:p>
          <a:p>
            <a:pPr algn="ctr"/>
            <a:r>
              <a:rPr lang="en-US" sz="4800" b="1" dirty="0">
                <a:latin typeface="+mj-lt"/>
                <a:cs typeface="Segoe UI" panose="020B0502040204020203" pitchFamily="34" charset="0"/>
              </a:rPr>
              <a:t>1,6</a:t>
            </a:r>
            <a:r>
              <a:rPr lang="ru-RU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 млрд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3CAA33D5-92A3-50E2-B317-D9E59EB118ED}"/>
              </a:ext>
            </a:extLst>
          </p:cNvPr>
          <p:cNvSpPr/>
          <p:nvPr/>
        </p:nvSpPr>
        <p:spPr>
          <a:xfrm>
            <a:off x="6792591" y="3439621"/>
            <a:ext cx="3450162" cy="17704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24E229-BEB9-E359-1437-ED1997B7A7CF}"/>
              </a:ext>
            </a:extLst>
          </p:cNvPr>
          <p:cNvSpPr txBox="1"/>
          <p:nvPr/>
        </p:nvSpPr>
        <p:spPr>
          <a:xfrm>
            <a:off x="6507579" y="3432925"/>
            <a:ext cx="40201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SOM</a:t>
            </a:r>
          </a:p>
          <a:p>
            <a:pPr algn="ctr"/>
            <a:r>
              <a:rPr lang="en-US" sz="4800" b="1" dirty="0">
                <a:latin typeface="+mj-lt"/>
                <a:cs typeface="Segoe UI" panose="020B0502040204020203" pitchFamily="34" charset="0"/>
              </a:rPr>
              <a:t>2,5</a:t>
            </a:r>
            <a:r>
              <a:rPr lang="ru-RU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 млн</a:t>
            </a:r>
          </a:p>
        </p:txBody>
      </p:sp>
    </p:spTree>
    <p:extLst>
      <p:ext uri="{BB962C8B-B14F-4D97-AF65-F5344CB8AC3E}">
        <p14:creationId xmlns:p14="http://schemas.microsoft.com/office/powerpoint/2010/main" val="2980034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4085906" y="207606"/>
            <a:ext cx="4020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Бизнес-модель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186" y="4989142"/>
            <a:ext cx="974144" cy="974144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A4163C1-D938-2EAD-800F-69079B2F3451}"/>
              </a:ext>
            </a:extLst>
          </p:cNvPr>
          <p:cNvSpPr/>
          <p:nvPr/>
        </p:nvSpPr>
        <p:spPr>
          <a:xfrm>
            <a:off x="4231965" y="1190962"/>
            <a:ext cx="3728068" cy="21659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8B591F-CDA6-E61A-DEB9-8A054A0E1C88}"/>
              </a:ext>
            </a:extLst>
          </p:cNvPr>
          <p:cNvSpPr txBox="1"/>
          <p:nvPr/>
        </p:nvSpPr>
        <p:spPr>
          <a:xfrm>
            <a:off x="4085906" y="1137235"/>
            <a:ext cx="4020185" cy="1862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Бесплатно</a:t>
            </a:r>
          </a:p>
          <a:p>
            <a:pPr algn="ctr">
              <a:lnSpc>
                <a:spcPct val="150000"/>
              </a:lnSpc>
            </a:pPr>
            <a:r>
              <a:rPr lang="ru-RU" sz="3200" b="1" i="1" dirty="0">
                <a:latin typeface="Corbel Light" panose="020B0303020204020204" pitchFamily="34" charset="0"/>
                <a:cs typeface="Segoe UI" panose="020B0502040204020203" pitchFamily="34" charset="0"/>
              </a:rPr>
              <a:t>Доходы с рекламы</a:t>
            </a:r>
            <a:endParaRPr lang="en-US" sz="3200" b="1" i="1" dirty="0">
              <a:latin typeface="Corbel Light" panose="020B0303020204020204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5C8A25D-40EE-93BB-CABD-97D94E04EA67}"/>
              </a:ext>
            </a:extLst>
          </p:cNvPr>
          <p:cNvSpPr/>
          <p:nvPr/>
        </p:nvSpPr>
        <p:spPr>
          <a:xfrm>
            <a:off x="1675467" y="3531070"/>
            <a:ext cx="3728068" cy="21659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174A20-26E7-ABBA-41D0-D975EE2F4BD4}"/>
              </a:ext>
            </a:extLst>
          </p:cNvPr>
          <p:cNvSpPr txBox="1"/>
          <p:nvPr/>
        </p:nvSpPr>
        <p:spPr>
          <a:xfrm>
            <a:off x="1529408" y="3483474"/>
            <a:ext cx="4020185" cy="1862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Подписка</a:t>
            </a:r>
          </a:p>
          <a:p>
            <a:pPr algn="ctr">
              <a:lnSpc>
                <a:spcPct val="150000"/>
              </a:lnSpc>
            </a:pPr>
            <a:r>
              <a:rPr lang="ru-RU" sz="3200" b="1" i="1" dirty="0">
                <a:latin typeface="+mj-lt"/>
                <a:cs typeface="Segoe UI" panose="020B0502040204020203" pitchFamily="34" charset="0"/>
              </a:rPr>
              <a:t>299</a:t>
            </a:r>
            <a:r>
              <a:rPr lang="ru-RU" sz="3200" b="1" i="1" dirty="0">
                <a:latin typeface="Corbel Light" panose="020B0303020204020204" pitchFamily="34" charset="0"/>
                <a:cs typeface="Segoe UI" panose="020B0502040204020203" pitchFamily="34" charset="0"/>
              </a:rPr>
              <a:t> </a:t>
            </a:r>
            <a:r>
              <a:rPr lang="ru-RU" sz="3200" b="1" i="1" dirty="0" err="1">
                <a:latin typeface="Corbel Light" panose="020B0303020204020204" pitchFamily="34" charset="0"/>
                <a:cs typeface="Segoe UI" panose="020B0502040204020203" pitchFamily="34" charset="0"/>
              </a:rPr>
              <a:t>руб</a:t>
            </a:r>
            <a:r>
              <a:rPr lang="en-US" sz="3200" b="1" i="1" dirty="0">
                <a:latin typeface="Corbel Light" panose="020B0303020204020204" pitchFamily="34" charset="0"/>
                <a:cs typeface="Segoe UI" panose="020B0502040204020203" pitchFamily="34" charset="0"/>
              </a:rPr>
              <a:t>/</a:t>
            </a:r>
            <a:r>
              <a:rPr lang="ru-RU" sz="3200" b="1" i="1" dirty="0" err="1">
                <a:latin typeface="Corbel Light" panose="020B0303020204020204" pitchFamily="34" charset="0"/>
                <a:cs typeface="Segoe UI" panose="020B0502040204020203" pitchFamily="34" charset="0"/>
              </a:rPr>
              <a:t>мес</a:t>
            </a:r>
            <a:endParaRPr lang="en-US" sz="3200" b="1" i="1" dirty="0">
              <a:latin typeface="Corbel Light" panose="020B0303020204020204" pitchFamily="34" charset="0"/>
              <a:cs typeface="Segoe UI" panose="020B0502040204020203" pitchFamily="34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8B855C5-F46E-EBBF-160E-0BF26B4818BD}"/>
              </a:ext>
            </a:extLst>
          </p:cNvPr>
          <p:cNvSpPr/>
          <p:nvPr/>
        </p:nvSpPr>
        <p:spPr>
          <a:xfrm>
            <a:off x="6788468" y="3535445"/>
            <a:ext cx="3728068" cy="21659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0FB05B-EE91-66D4-8DDB-2EE63D8E7491}"/>
              </a:ext>
            </a:extLst>
          </p:cNvPr>
          <p:cNvSpPr txBox="1"/>
          <p:nvPr/>
        </p:nvSpPr>
        <p:spPr>
          <a:xfrm>
            <a:off x="6642409" y="3487849"/>
            <a:ext cx="4020185" cy="1862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Подписка </a:t>
            </a:r>
            <a:r>
              <a:rPr lang="en-US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PRO</a:t>
            </a:r>
            <a:endParaRPr lang="ru-RU" sz="4800" b="1" dirty="0">
              <a:latin typeface="Corbel Light" panose="020B0303020204020204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i="1" dirty="0">
                <a:latin typeface="+mj-lt"/>
                <a:cs typeface="Segoe UI" panose="020B0502040204020203" pitchFamily="34" charset="0"/>
              </a:rPr>
              <a:t>5</a:t>
            </a:r>
            <a:r>
              <a:rPr lang="ru-RU" sz="3200" b="1" i="1" dirty="0">
                <a:latin typeface="+mj-lt"/>
                <a:cs typeface="Segoe UI" panose="020B0502040204020203" pitchFamily="34" charset="0"/>
              </a:rPr>
              <a:t>99</a:t>
            </a:r>
            <a:r>
              <a:rPr lang="ru-RU" sz="3200" b="1" i="1" dirty="0">
                <a:latin typeface="Corbel Light" panose="020B0303020204020204" pitchFamily="34" charset="0"/>
                <a:cs typeface="Segoe UI" panose="020B0502040204020203" pitchFamily="34" charset="0"/>
              </a:rPr>
              <a:t> </a:t>
            </a:r>
            <a:r>
              <a:rPr lang="ru-RU" sz="3200" b="1" i="1" dirty="0" err="1">
                <a:latin typeface="Corbel Light" panose="020B0303020204020204" pitchFamily="34" charset="0"/>
                <a:cs typeface="Segoe UI" panose="020B0502040204020203" pitchFamily="34" charset="0"/>
              </a:rPr>
              <a:t>руб</a:t>
            </a:r>
            <a:r>
              <a:rPr lang="en-US" sz="3200" b="1" i="1" dirty="0">
                <a:latin typeface="Corbel Light" panose="020B0303020204020204" pitchFamily="34" charset="0"/>
                <a:cs typeface="Segoe UI" panose="020B0502040204020203" pitchFamily="34" charset="0"/>
              </a:rPr>
              <a:t>/</a:t>
            </a:r>
            <a:r>
              <a:rPr lang="ru-RU" sz="3200" b="1" i="1" dirty="0" err="1">
                <a:latin typeface="Corbel Light" panose="020B0303020204020204" pitchFamily="34" charset="0"/>
                <a:cs typeface="Segoe UI" panose="020B0502040204020203" pitchFamily="34" charset="0"/>
              </a:rPr>
              <a:t>мес</a:t>
            </a:r>
            <a:endParaRPr lang="en-US" sz="3200" b="1" i="1" dirty="0">
              <a:latin typeface="Corbel Light" panose="020B0303020204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633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-2" y="359586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4085906" y="207606"/>
            <a:ext cx="4020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Наша команда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186" y="4989142"/>
            <a:ext cx="974144" cy="974144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4F416E0-E27D-00F5-2B12-4695ADFDE49B}"/>
              </a:ext>
            </a:extLst>
          </p:cNvPr>
          <p:cNvSpPr/>
          <p:nvPr/>
        </p:nvSpPr>
        <p:spPr>
          <a:xfrm>
            <a:off x="799109" y="1185779"/>
            <a:ext cx="1854444" cy="186460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2AF4B712-486F-439D-C2E7-A6FADEB943D4}"/>
              </a:ext>
            </a:extLst>
          </p:cNvPr>
          <p:cNvGrpSpPr/>
          <p:nvPr/>
        </p:nvGrpSpPr>
        <p:grpSpPr>
          <a:xfrm>
            <a:off x="-127594" y="3429000"/>
            <a:ext cx="3707850" cy="1092856"/>
            <a:chOff x="-127594" y="3429000"/>
            <a:chExt cx="3707850" cy="1092856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B95C7A83-EB26-600F-F8F4-7EF1E14CA7DD}"/>
                </a:ext>
              </a:extLst>
            </p:cNvPr>
            <p:cNvSpPr/>
            <p:nvPr/>
          </p:nvSpPr>
          <p:spPr>
            <a:xfrm>
              <a:off x="691532" y="3429000"/>
              <a:ext cx="2069598" cy="1076506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EB0B7E5-7AEA-7963-2102-E760C5D10B41}"/>
                </a:ext>
              </a:extLst>
            </p:cNvPr>
            <p:cNvSpPr txBox="1"/>
            <p:nvPr/>
          </p:nvSpPr>
          <p:spPr>
            <a:xfrm>
              <a:off x="-127594" y="3444638"/>
              <a:ext cx="370785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Corbel Light" panose="020B0303020204020204" pitchFamily="34" charset="0"/>
                  <a:cs typeface="Segoe UI" panose="020B0502040204020203" pitchFamily="34" charset="0"/>
                </a:rPr>
                <a:t>Кирилл</a:t>
              </a:r>
            </a:p>
            <a:p>
              <a:pPr algn="ctr"/>
              <a:r>
                <a:rPr lang="ru-RU" sz="3200" b="1" dirty="0">
                  <a:latin typeface="Corbel Light" panose="020B0303020204020204" pitchFamily="34" charset="0"/>
                  <a:cs typeface="Segoe UI" panose="020B0502040204020203" pitchFamily="34" charset="0"/>
                </a:rPr>
                <a:t>Лидер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D517279D-B99C-56BC-35D1-BBBDB0BEDA13}"/>
              </a:ext>
            </a:extLst>
          </p:cNvPr>
          <p:cNvGrpSpPr/>
          <p:nvPr/>
        </p:nvGrpSpPr>
        <p:grpSpPr>
          <a:xfrm>
            <a:off x="-127594" y="4780655"/>
            <a:ext cx="3707850" cy="841010"/>
            <a:chOff x="-127594" y="4780655"/>
            <a:chExt cx="3707850" cy="841010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C21AEE5C-35FC-AEB1-4F72-4CFE1435F796}"/>
                </a:ext>
              </a:extLst>
            </p:cNvPr>
            <p:cNvSpPr/>
            <p:nvPr/>
          </p:nvSpPr>
          <p:spPr>
            <a:xfrm>
              <a:off x="691532" y="4780655"/>
              <a:ext cx="2069598" cy="84101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D317DA6-DFD0-31BB-8B01-27CC584D11CC}"/>
                </a:ext>
              </a:extLst>
            </p:cNvPr>
            <p:cNvSpPr txBox="1"/>
            <p:nvPr/>
          </p:nvSpPr>
          <p:spPr>
            <a:xfrm>
              <a:off x="-127594" y="4891439"/>
              <a:ext cx="37078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orbel Light" panose="020B0303020204020204" pitchFamily="34" charset="0"/>
                  <a:cs typeface="Segoe UI" panose="020B0502040204020203" pitchFamily="34" charset="0"/>
                </a:rPr>
                <a:t>@KirillSofts</a:t>
              </a:r>
              <a:endParaRPr lang="ru-RU" sz="3200" b="1" dirty="0">
                <a:latin typeface="Corbel Light" panose="020B0303020204020204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52469306-E1B4-89BB-6BE9-363B9E735D7C}"/>
              </a:ext>
            </a:extLst>
          </p:cNvPr>
          <p:cNvSpPr/>
          <p:nvPr/>
        </p:nvSpPr>
        <p:spPr>
          <a:xfrm>
            <a:off x="3553041" y="1168373"/>
            <a:ext cx="1854444" cy="186460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23B327DB-8852-D965-B8AA-6100459580AD}"/>
              </a:ext>
            </a:extLst>
          </p:cNvPr>
          <p:cNvGrpSpPr/>
          <p:nvPr/>
        </p:nvGrpSpPr>
        <p:grpSpPr>
          <a:xfrm>
            <a:off x="2635261" y="4780655"/>
            <a:ext cx="3707850" cy="841010"/>
            <a:chOff x="-127594" y="4780655"/>
            <a:chExt cx="3707850" cy="841010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97844693-2F80-9DC7-C78D-642175A934E5}"/>
                </a:ext>
              </a:extLst>
            </p:cNvPr>
            <p:cNvSpPr/>
            <p:nvPr/>
          </p:nvSpPr>
          <p:spPr>
            <a:xfrm>
              <a:off x="691532" y="4780655"/>
              <a:ext cx="2069598" cy="84101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70B89A4-E8DF-3E3B-EBD6-1B9EE95D97CB}"/>
                </a:ext>
              </a:extLst>
            </p:cNvPr>
            <p:cNvSpPr txBox="1"/>
            <p:nvPr/>
          </p:nvSpPr>
          <p:spPr>
            <a:xfrm>
              <a:off x="-127594" y="4891439"/>
              <a:ext cx="37078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Corbel Light" panose="020B0303020204020204" pitchFamily="34" charset="0"/>
                  <a:cs typeface="Segoe UI" panose="020B0502040204020203" pitchFamily="34" charset="0"/>
                </a:rPr>
                <a:t>@mposysoev</a:t>
              </a:r>
              <a:endParaRPr lang="ru-RU" sz="3200" b="1" dirty="0">
                <a:latin typeface="Corbel Light" panose="020B0303020204020204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3D73690F-8A4B-0E06-927C-372CC296AE2F}"/>
              </a:ext>
            </a:extLst>
          </p:cNvPr>
          <p:cNvSpPr/>
          <p:nvPr/>
        </p:nvSpPr>
        <p:spPr>
          <a:xfrm>
            <a:off x="6302961" y="1185779"/>
            <a:ext cx="1854444" cy="186460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FA449-EBA0-221F-44DB-2A5EE652194D}"/>
              </a:ext>
            </a:extLst>
          </p:cNvPr>
          <p:cNvSpPr txBox="1"/>
          <p:nvPr/>
        </p:nvSpPr>
        <p:spPr>
          <a:xfrm>
            <a:off x="5376258" y="3522190"/>
            <a:ext cx="3707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Лидер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EA524AF3-E403-17D3-9F3E-BE0A76B140C7}"/>
              </a:ext>
            </a:extLst>
          </p:cNvPr>
          <p:cNvGrpSpPr/>
          <p:nvPr/>
        </p:nvGrpSpPr>
        <p:grpSpPr>
          <a:xfrm>
            <a:off x="5376223" y="4772317"/>
            <a:ext cx="3707850" cy="841010"/>
            <a:chOff x="-127594" y="4780655"/>
            <a:chExt cx="3707850" cy="841010"/>
          </a:xfrm>
        </p:grpSpPr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46038CDB-AACE-7F52-5B6A-70ADF4855081}"/>
                </a:ext>
              </a:extLst>
            </p:cNvPr>
            <p:cNvSpPr/>
            <p:nvPr/>
          </p:nvSpPr>
          <p:spPr>
            <a:xfrm>
              <a:off x="691532" y="4780655"/>
              <a:ext cx="2069598" cy="84101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E4CE71B-39C2-46F2-5A54-F8C45FA3FF4F}"/>
                </a:ext>
              </a:extLst>
            </p:cNvPr>
            <p:cNvSpPr txBox="1"/>
            <p:nvPr/>
          </p:nvSpPr>
          <p:spPr>
            <a:xfrm>
              <a:off x="-127594" y="4891439"/>
              <a:ext cx="37078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orbel Light" panose="020B0303020204020204" pitchFamily="34" charset="0"/>
                  <a:cs typeface="Segoe UI" panose="020B0502040204020203" pitchFamily="34" charset="0"/>
                </a:rPr>
                <a:t>@Fhujara</a:t>
              </a:r>
              <a:endParaRPr lang="ru-RU" sz="3200" b="1" dirty="0">
                <a:latin typeface="Corbel Light" panose="020B0303020204020204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090FB810-AF2D-E4F6-E34E-8BE56D82213F}"/>
              </a:ext>
            </a:extLst>
          </p:cNvPr>
          <p:cNvSpPr/>
          <p:nvPr/>
        </p:nvSpPr>
        <p:spPr>
          <a:xfrm>
            <a:off x="9123955" y="1197740"/>
            <a:ext cx="1854444" cy="186460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5047D042-06F1-DFEF-47B0-5E09DBFB2E8C}"/>
              </a:ext>
            </a:extLst>
          </p:cNvPr>
          <p:cNvGrpSpPr/>
          <p:nvPr/>
        </p:nvGrpSpPr>
        <p:grpSpPr>
          <a:xfrm>
            <a:off x="8221721" y="4807353"/>
            <a:ext cx="3707850" cy="841010"/>
            <a:chOff x="-127594" y="4780655"/>
            <a:chExt cx="3707850" cy="841010"/>
          </a:xfrm>
        </p:grpSpPr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0A83EE41-8419-761C-5752-26E8FF0B4A37}"/>
                </a:ext>
              </a:extLst>
            </p:cNvPr>
            <p:cNvSpPr/>
            <p:nvPr/>
          </p:nvSpPr>
          <p:spPr>
            <a:xfrm>
              <a:off x="691532" y="4780655"/>
              <a:ext cx="2069598" cy="84101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8D53ACA-2DB7-C8D3-459B-D19B3A7ABF86}"/>
                </a:ext>
              </a:extLst>
            </p:cNvPr>
            <p:cNvSpPr txBox="1"/>
            <p:nvPr/>
          </p:nvSpPr>
          <p:spPr>
            <a:xfrm>
              <a:off x="-127594" y="4891439"/>
              <a:ext cx="37078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orbel Light" panose="020B0303020204020204" pitchFamily="34" charset="0"/>
                  <a:cs typeface="Segoe UI" panose="020B0502040204020203" pitchFamily="34" charset="0"/>
                </a:rPr>
                <a:t>@lil0sis</a:t>
              </a:r>
              <a:endParaRPr lang="ru-RU" sz="3200" b="1" dirty="0">
                <a:latin typeface="Corbel Light" panose="020B030302020402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FCDCCBEC-ED0A-1348-433F-C9FD29396CD1}"/>
              </a:ext>
            </a:extLst>
          </p:cNvPr>
          <p:cNvGrpSpPr/>
          <p:nvPr/>
        </p:nvGrpSpPr>
        <p:grpSpPr>
          <a:xfrm>
            <a:off x="2465293" y="3444638"/>
            <a:ext cx="4096871" cy="1092856"/>
            <a:chOff x="-127594" y="3429000"/>
            <a:chExt cx="3707850" cy="1092856"/>
          </a:xfrm>
        </p:grpSpPr>
        <p:sp>
          <p:nvSpPr>
            <p:cNvPr id="40" name="Прямоугольник: скругленные углы 39">
              <a:extLst>
                <a:ext uri="{FF2B5EF4-FFF2-40B4-BE49-F238E27FC236}">
                  <a16:creationId xmlns:a16="http://schemas.microsoft.com/office/drawing/2014/main" id="{D3513999-F9FD-C2E0-AF03-315181A5C57B}"/>
                </a:ext>
              </a:extLst>
            </p:cNvPr>
            <p:cNvSpPr/>
            <p:nvPr/>
          </p:nvSpPr>
          <p:spPr>
            <a:xfrm>
              <a:off x="691532" y="3429000"/>
              <a:ext cx="2069598" cy="1076506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B594469-2D8B-1CD4-5E3F-FAB7016ACAA4}"/>
                </a:ext>
              </a:extLst>
            </p:cNvPr>
            <p:cNvSpPr txBox="1"/>
            <p:nvPr/>
          </p:nvSpPr>
          <p:spPr>
            <a:xfrm>
              <a:off x="-127594" y="3444638"/>
              <a:ext cx="370785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Corbel Light" panose="020B0303020204020204" pitchFamily="34" charset="0"/>
                  <a:cs typeface="Segoe UI" panose="020B0502040204020203" pitchFamily="34" charset="0"/>
                </a:rPr>
                <a:t>Максим</a:t>
              </a:r>
            </a:p>
            <a:p>
              <a:pPr algn="ctr"/>
              <a:r>
                <a:rPr lang="ru-RU" sz="3200" b="1" dirty="0">
                  <a:latin typeface="Corbel Light" panose="020B0303020204020204" pitchFamily="34" charset="0"/>
                  <a:cs typeface="Segoe UI" panose="020B0502040204020203" pitchFamily="34" charset="0"/>
                </a:rPr>
                <a:t>Разработчик</a:t>
              </a: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19A0D656-302C-917E-CA6E-FCEFD27664A1}"/>
              </a:ext>
            </a:extLst>
          </p:cNvPr>
          <p:cNvGrpSpPr/>
          <p:nvPr/>
        </p:nvGrpSpPr>
        <p:grpSpPr>
          <a:xfrm>
            <a:off x="8197252" y="3429000"/>
            <a:ext cx="3707850" cy="1092856"/>
            <a:chOff x="-127594" y="3429000"/>
            <a:chExt cx="3707850" cy="1092856"/>
          </a:xfrm>
        </p:grpSpPr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E2A9670E-3C51-1652-93AD-1D2183CABEC1}"/>
                </a:ext>
              </a:extLst>
            </p:cNvPr>
            <p:cNvSpPr/>
            <p:nvPr/>
          </p:nvSpPr>
          <p:spPr>
            <a:xfrm>
              <a:off x="691532" y="3429000"/>
              <a:ext cx="2069598" cy="1076506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05DF22F-029C-43F5-8BDE-28592F0D6DA6}"/>
                </a:ext>
              </a:extLst>
            </p:cNvPr>
            <p:cNvSpPr txBox="1"/>
            <p:nvPr/>
          </p:nvSpPr>
          <p:spPr>
            <a:xfrm>
              <a:off x="-127594" y="3444638"/>
              <a:ext cx="370785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Corbel Light" panose="020B0303020204020204" pitchFamily="34" charset="0"/>
                  <a:cs typeface="Segoe UI" panose="020B0502040204020203" pitchFamily="34" charset="0"/>
                </a:rPr>
                <a:t>Лиза</a:t>
              </a:r>
            </a:p>
            <a:p>
              <a:pPr algn="ctr"/>
              <a:r>
                <a:rPr lang="ru-RU" sz="3200" b="1" dirty="0">
                  <a:latin typeface="Corbel Light" panose="020B0303020204020204" pitchFamily="34" charset="0"/>
                  <a:cs typeface="Segoe UI" panose="020B0502040204020203" pitchFamily="34" charset="0"/>
                </a:rPr>
                <a:t>Маркетолог</a:t>
              </a: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112D8415-E9CC-F56F-B095-E408319EF7F9}"/>
              </a:ext>
            </a:extLst>
          </p:cNvPr>
          <p:cNvGrpSpPr/>
          <p:nvPr/>
        </p:nvGrpSpPr>
        <p:grpSpPr>
          <a:xfrm>
            <a:off x="5215344" y="3453616"/>
            <a:ext cx="4096871" cy="1092856"/>
            <a:chOff x="-127594" y="3429000"/>
            <a:chExt cx="3707850" cy="1092856"/>
          </a:xfrm>
        </p:grpSpPr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C934DA4C-FCD4-6D08-DD33-6B8D6778E9A2}"/>
                </a:ext>
              </a:extLst>
            </p:cNvPr>
            <p:cNvSpPr/>
            <p:nvPr/>
          </p:nvSpPr>
          <p:spPr>
            <a:xfrm>
              <a:off x="691532" y="3429000"/>
              <a:ext cx="2069598" cy="1076506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75CD72B-083E-FEA5-B94F-6BFB8272205E}"/>
                </a:ext>
              </a:extLst>
            </p:cNvPr>
            <p:cNvSpPr txBox="1"/>
            <p:nvPr/>
          </p:nvSpPr>
          <p:spPr>
            <a:xfrm>
              <a:off x="-127594" y="3444638"/>
              <a:ext cx="370785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Corbel Light" panose="020B0303020204020204" pitchFamily="34" charset="0"/>
                  <a:cs typeface="Segoe UI" panose="020B0502040204020203" pitchFamily="34" charset="0"/>
                </a:rPr>
                <a:t>Игорь</a:t>
              </a:r>
            </a:p>
            <a:p>
              <a:pPr algn="ctr"/>
              <a:r>
                <a:rPr lang="ru-RU" sz="3200" b="1" dirty="0">
                  <a:latin typeface="Corbel Light" panose="020B0303020204020204" pitchFamily="34" charset="0"/>
                  <a:cs typeface="Segoe UI" panose="020B0502040204020203" pitchFamily="34" charset="0"/>
                </a:rPr>
                <a:t>Разработчик</a:t>
              </a:r>
            </a:p>
          </p:txBody>
        </p:sp>
      </p:grp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554034C5-D954-CB7B-8265-42206B9A3D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2969" y="1331621"/>
            <a:ext cx="1814357" cy="1550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17810C66-F388-FFCA-CF50-1A04561578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0103" y="1272786"/>
            <a:ext cx="1734199" cy="16516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CC80C68A-A6C1-3999-3E61-A8F14A0DCE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641" y="1242714"/>
            <a:ext cx="1411458" cy="17643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C0D8026-7F5B-FEFA-589D-56358EBF97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7334" y="1372408"/>
            <a:ext cx="1807685" cy="15093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46146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4085906" y="207606"/>
            <a:ext cx="4020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Окупаемость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186" y="4989142"/>
            <a:ext cx="974144" cy="974144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4F416E0-E27D-00F5-2B12-4695ADFDE49B}"/>
              </a:ext>
            </a:extLst>
          </p:cNvPr>
          <p:cNvSpPr/>
          <p:nvPr/>
        </p:nvSpPr>
        <p:spPr>
          <a:xfrm>
            <a:off x="1211485" y="1658526"/>
            <a:ext cx="4247909" cy="33913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89FB65F-CB36-87F0-2B60-82BCAAABA3BC}"/>
              </a:ext>
            </a:extLst>
          </p:cNvPr>
          <p:cNvSpPr/>
          <p:nvPr/>
        </p:nvSpPr>
        <p:spPr>
          <a:xfrm>
            <a:off x="6732606" y="1658526"/>
            <a:ext cx="4247909" cy="33913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4AE1E5-8401-B7F1-5D59-6BD10B5E39B6}"/>
              </a:ext>
            </a:extLst>
          </p:cNvPr>
          <p:cNvSpPr txBox="1"/>
          <p:nvPr/>
        </p:nvSpPr>
        <p:spPr>
          <a:xfrm>
            <a:off x="1325346" y="2157320"/>
            <a:ext cx="40201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Инвестиции</a:t>
            </a:r>
          </a:p>
          <a:p>
            <a:pPr algn="ctr"/>
            <a:r>
              <a:rPr lang="ru-RU" sz="4800" b="1" dirty="0">
                <a:latin typeface="+mj-lt"/>
                <a:cs typeface="Segoe UI" panose="020B0502040204020203" pitchFamily="34" charset="0"/>
              </a:rPr>
              <a:t>7,2</a:t>
            </a:r>
            <a:r>
              <a:rPr lang="ru-RU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 млн </a:t>
            </a:r>
          </a:p>
          <a:p>
            <a:pPr algn="ctr"/>
            <a:r>
              <a:rPr lang="ru-RU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за </a:t>
            </a:r>
            <a:r>
              <a:rPr lang="ru-RU" sz="4800" b="1" dirty="0">
                <a:latin typeface="+mj-lt"/>
                <a:cs typeface="Segoe UI" panose="020B0502040204020203" pitchFamily="34" charset="0"/>
              </a:rPr>
              <a:t>3</a:t>
            </a:r>
            <a:r>
              <a:rPr lang="ru-RU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 года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7C801E-37EB-87F4-C9D4-E1FAC087A43A}"/>
              </a:ext>
            </a:extLst>
          </p:cNvPr>
          <p:cNvSpPr txBox="1"/>
          <p:nvPr/>
        </p:nvSpPr>
        <p:spPr>
          <a:xfrm>
            <a:off x="6846467" y="1872123"/>
            <a:ext cx="4020185" cy="256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latin typeface="Corbel Light" panose="020B0303020204020204" pitchFamily="34" charset="0"/>
                <a:cs typeface="Segoe UI" panose="020B0502040204020203" pitchFamily="34" charset="0"/>
              </a:rPr>
              <a:t>Срок окупаемости</a:t>
            </a:r>
          </a:p>
          <a:p>
            <a:pPr algn="ctr">
              <a:lnSpc>
                <a:spcPct val="150000"/>
              </a:lnSpc>
            </a:pPr>
            <a:r>
              <a:rPr lang="ru-RU" sz="4800" b="1" dirty="0">
                <a:latin typeface="+mj-lt"/>
                <a:cs typeface="Segoe UI" panose="020B0502040204020203" pitchFamily="34" charset="0"/>
              </a:rPr>
              <a:t>3 года</a:t>
            </a:r>
            <a:endParaRPr lang="ru-RU" sz="4800" b="1" dirty="0">
              <a:latin typeface="Corbel Light" panose="020B0303020204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863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20" y="211286"/>
            <a:ext cx="2890721" cy="28907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5D9CA4-E0B2-2EBF-BFD0-D293062282B2}"/>
              </a:ext>
            </a:extLst>
          </p:cNvPr>
          <p:cNvSpPr txBox="1"/>
          <p:nvPr/>
        </p:nvSpPr>
        <p:spPr>
          <a:xfrm>
            <a:off x="4256535" y="211286"/>
            <a:ext cx="72524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Спасибо </a:t>
            </a:r>
          </a:p>
          <a:p>
            <a:r>
              <a:rPr lang="ru-RU" sz="96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за внимание!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BC26D6A7-D5B2-B58C-E335-4827A1D5DFE7}"/>
              </a:ext>
            </a:extLst>
          </p:cNvPr>
          <p:cNvSpPr/>
          <p:nvPr/>
        </p:nvSpPr>
        <p:spPr>
          <a:xfrm>
            <a:off x="1974321" y="3606422"/>
            <a:ext cx="3450162" cy="17704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DA1F54-A4BB-41F3-4F35-9B6B4FE30A3E}"/>
              </a:ext>
            </a:extLst>
          </p:cNvPr>
          <p:cNvSpPr txBox="1"/>
          <p:nvPr/>
        </p:nvSpPr>
        <p:spPr>
          <a:xfrm>
            <a:off x="1689309" y="3599726"/>
            <a:ext cx="40201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orbel Light" panose="020B0303020204020204" pitchFamily="34" charset="0"/>
                <a:cs typeface="Segoe UI" panose="020B0502040204020203" pitchFamily="34" charset="0"/>
              </a:rPr>
              <a:t>@KirillSofts</a:t>
            </a:r>
          </a:p>
          <a:p>
            <a:pPr algn="ctr"/>
            <a:r>
              <a:rPr lang="en-US" sz="3200" b="1" dirty="0">
                <a:latin typeface="+mj-lt"/>
                <a:cs typeface="Segoe UI" panose="020B0502040204020203" pitchFamily="34" charset="0"/>
              </a:rPr>
              <a:t>+79817820933</a:t>
            </a:r>
          </a:p>
          <a:p>
            <a:pPr algn="ctr"/>
            <a:r>
              <a:rPr lang="en-US" sz="3200" b="1" dirty="0">
                <a:latin typeface="Corbel Light" panose="020B0303020204020204" pitchFamily="34" charset="0"/>
                <a:cs typeface="Segoe UI" panose="020B0502040204020203" pitchFamily="34" charset="0"/>
              </a:rPr>
              <a:t>akov.ff@gmail.com</a:t>
            </a:r>
            <a:endParaRPr lang="ru-RU" sz="3200" b="1" dirty="0">
              <a:latin typeface="Corbel Light" panose="020B0303020204020204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41C1D29-BA7B-627E-81CF-73AD8069AF4B}"/>
              </a:ext>
            </a:extLst>
          </p:cNvPr>
          <p:cNvSpPr/>
          <p:nvPr/>
        </p:nvSpPr>
        <p:spPr>
          <a:xfrm>
            <a:off x="7307211" y="3280096"/>
            <a:ext cx="2526263" cy="239117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813575D-76C1-5A89-0A6A-6C6E7F6E1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9671" y="3414122"/>
            <a:ext cx="2257393" cy="213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55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2446924" y="46752"/>
            <a:ext cx="72981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Бесплатный функционал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Успешный кейс </a:t>
            </a:r>
            <a:r>
              <a:rPr lang="ru-RU" sz="4000" b="1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1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856" y="2924"/>
            <a:ext cx="974144" cy="97414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2515C61-ECC2-CB17-E862-C53B29A11EB4}"/>
              </a:ext>
            </a:extLst>
          </p:cNvPr>
          <p:cNvSpPr/>
          <p:nvPr/>
        </p:nvSpPr>
        <p:spPr>
          <a:xfrm>
            <a:off x="113855" y="2587847"/>
            <a:ext cx="3221013" cy="267284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BE36CB-51EA-05CB-2620-CB87EE46991B}"/>
              </a:ext>
            </a:extLst>
          </p:cNvPr>
          <p:cNvSpPr txBox="1"/>
          <p:nvPr/>
        </p:nvSpPr>
        <p:spPr>
          <a:xfrm>
            <a:off x="-303610" y="3046237"/>
            <a:ext cx="40201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HMSG – </a:t>
            </a:r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Группа ГМС</a:t>
            </a: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Когда: </a:t>
            </a:r>
            <a:r>
              <a:rPr lang="ru-RU" sz="2800" b="1" dirty="0">
                <a:latin typeface="+mj-lt"/>
                <a:cs typeface="Segoe UI" panose="020B0502040204020203" pitchFamily="34" charset="0"/>
              </a:rPr>
              <a:t>15.11 10:48</a:t>
            </a: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Тип: скачок цены</a:t>
            </a: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Результат: +</a:t>
            </a:r>
            <a:r>
              <a:rPr lang="ru-RU" sz="2800" b="1" dirty="0">
                <a:latin typeface="+mj-lt"/>
                <a:cs typeface="Segoe UI" panose="020B0502040204020203" pitchFamily="34" charset="0"/>
              </a:rPr>
              <a:t>48%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378040E-24FF-CA8D-6CD1-6D7243CC7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6577" y="1642876"/>
            <a:ext cx="8093715" cy="46999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174212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2446924" y="46752"/>
            <a:ext cx="72981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Бесплатный функционал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Успешный кейс </a:t>
            </a:r>
            <a:r>
              <a:rPr lang="ru-RU" sz="4000" b="1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856" y="2924"/>
            <a:ext cx="974144" cy="97414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2515C61-ECC2-CB17-E862-C53B29A11EB4}"/>
              </a:ext>
            </a:extLst>
          </p:cNvPr>
          <p:cNvSpPr/>
          <p:nvPr/>
        </p:nvSpPr>
        <p:spPr>
          <a:xfrm>
            <a:off x="512060" y="2587847"/>
            <a:ext cx="3221013" cy="267284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BE36CB-51EA-05CB-2620-CB87EE46991B}"/>
              </a:ext>
            </a:extLst>
          </p:cNvPr>
          <p:cNvSpPr txBox="1"/>
          <p:nvPr/>
        </p:nvSpPr>
        <p:spPr>
          <a:xfrm>
            <a:off x="112473" y="3046237"/>
            <a:ext cx="40201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MTLRP - </a:t>
            </a:r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Мечел ПАО</a:t>
            </a: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Когда: </a:t>
            </a:r>
            <a:r>
              <a:rPr lang="ru-RU" sz="2800" b="1" dirty="0">
                <a:latin typeface="+mj-lt"/>
                <a:cs typeface="Segoe UI" panose="020B0502040204020203" pitchFamily="34" charset="0"/>
              </a:rPr>
              <a:t>15.11 10:48</a:t>
            </a: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Тип: скачок цены</a:t>
            </a: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Результат: +</a:t>
            </a:r>
            <a:r>
              <a:rPr lang="en-US" sz="2800" b="1" dirty="0">
                <a:latin typeface="+mj-lt"/>
                <a:cs typeface="Segoe UI" panose="020B0502040204020203" pitchFamily="34" charset="0"/>
              </a:rPr>
              <a:t>13</a:t>
            </a:r>
            <a:r>
              <a:rPr lang="ru-RU" sz="2800" b="1" dirty="0">
                <a:latin typeface="+mj-lt"/>
                <a:cs typeface="Segoe UI" panose="020B0502040204020203" pitchFamily="34" charset="0"/>
              </a:rPr>
              <a:t>%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B5B379-5E8F-0B8C-4563-8A11C77AB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5131" y="1413083"/>
            <a:ext cx="6691812" cy="52010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524884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2446924" y="46752"/>
            <a:ext cx="72981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Бесплатный функционал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Успешный кейс </a:t>
            </a:r>
            <a:r>
              <a:rPr lang="en-US" sz="4000" b="1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3</a:t>
            </a:r>
            <a:endParaRPr lang="ru-RU" sz="4000" b="1" dirty="0">
              <a:solidFill>
                <a:schemeClr val="bg1"/>
              </a:solidFill>
              <a:latin typeface="+mj-lt"/>
              <a:cs typeface="Segoe UI" panose="020B050204020402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856" y="2924"/>
            <a:ext cx="974144" cy="97414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2515C61-ECC2-CB17-E862-C53B29A11EB4}"/>
              </a:ext>
            </a:extLst>
          </p:cNvPr>
          <p:cNvSpPr/>
          <p:nvPr/>
        </p:nvSpPr>
        <p:spPr>
          <a:xfrm>
            <a:off x="242047" y="2587847"/>
            <a:ext cx="3361765" cy="267284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BE36CB-51EA-05CB-2620-CB87EE46991B}"/>
              </a:ext>
            </a:extLst>
          </p:cNvPr>
          <p:cNvSpPr txBox="1"/>
          <p:nvPr/>
        </p:nvSpPr>
        <p:spPr>
          <a:xfrm>
            <a:off x="-94878" y="3046237"/>
            <a:ext cx="40201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BANE – </a:t>
            </a:r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Башнефть </a:t>
            </a:r>
            <a:endParaRPr lang="en-US" sz="2800" b="1" dirty="0">
              <a:latin typeface="Corbel Light" panose="020B0303020204020204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Когда: </a:t>
            </a:r>
            <a:r>
              <a:rPr lang="ru-RU" sz="2800" b="1" dirty="0">
                <a:latin typeface="+mj-lt"/>
                <a:cs typeface="Segoe UI" panose="020B0502040204020203" pitchFamily="34" charset="0"/>
              </a:rPr>
              <a:t>10.11 10:45</a:t>
            </a: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Тип: повышение цены</a:t>
            </a: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Результат: +</a:t>
            </a:r>
            <a:r>
              <a:rPr lang="ru-RU" sz="2800" b="1" dirty="0">
                <a:latin typeface="+mj-lt"/>
                <a:cs typeface="Segoe UI" panose="020B0502040204020203" pitchFamily="34" charset="0"/>
              </a:rPr>
              <a:t>11%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169B97-C38C-7FCA-575C-6655110CD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0429" y="1828666"/>
            <a:ext cx="7871764" cy="4328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447164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2446924" y="46752"/>
            <a:ext cx="72981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Платный функционал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Успешный кейс </a:t>
            </a:r>
            <a:r>
              <a:rPr lang="ru-RU" sz="4000" b="1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1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856" y="2924"/>
            <a:ext cx="974144" cy="97414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2515C61-ECC2-CB17-E862-C53B29A11EB4}"/>
              </a:ext>
            </a:extLst>
          </p:cNvPr>
          <p:cNvSpPr/>
          <p:nvPr/>
        </p:nvSpPr>
        <p:spPr>
          <a:xfrm>
            <a:off x="243740" y="2587847"/>
            <a:ext cx="3460376" cy="267284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BE36CB-51EA-05CB-2620-CB87EE46991B}"/>
              </a:ext>
            </a:extLst>
          </p:cNvPr>
          <p:cNvSpPr txBox="1"/>
          <p:nvPr/>
        </p:nvSpPr>
        <p:spPr>
          <a:xfrm>
            <a:off x="-81736" y="2869464"/>
            <a:ext cx="40201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VEON – VEON RX</a:t>
            </a:r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 </a:t>
            </a:r>
            <a:endParaRPr lang="en-US" sz="2800" b="1" dirty="0">
              <a:latin typeface="Corbel Light" panose="020B0303020204020204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Когда: </a:t>
            </a:r>
            <a:r>
              <a:rPr lang="ru-RU" sz="2800" b="1" dirty="0">
                <a:latin typeface="+mj-lt"/>
                <a:cs typeface="Segoe UI" panose="020B0502040204020203" pitchFamily="34" charset="0"/>
              </a:rPr>
              <a:t>1</a:t>
            </a:r>
            <a:r>
              <a:rPr lang="en-US" sz="2800" b="1" dirty="0">
                <a:latin typeface="+mj-lt"/>
                <a:cs typeface="Segoe UI" panose="020B0502040204020203" pitchFamily="34" charset="0"/>
              </a:rPr>
              <a:t>4</a:t>
            </a:r>
            <a:r>
              <a:rPr lang="ru-RU" sz="2800" b="1" dirty="0">
                <a:latin typeface="+mj-lt"/>
                <a:cs typeface="Segoe UI" panose="020B0502040204020203" pitchFamily="34" charset="0"/>
              </a:rPr>
              <a:t>.11</a:t>
            </a: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Тип: пересечение </a:t>
            </a:r>
            <a:r>
              <a:rPr lang="en-US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MA</a:t>
            </a: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Прогноз: падение</a:t>
            </a: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Результат: +</a:t>
            </a:r>
            <a:r>
              <a:rPr lang="ru-RU" sz="2800" b="1" dirty="0">
                <a:latin typeface="+mj-lt"/>
                <a:cs typeface="Segoe UI" panose="020B0502040204020203" pitchFamily="34" charset="0"/>
              </a:rPr>
              <a:t>8%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9E64E1-8CB6-0012-317C-E29A63F76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7856" y="1942619"/>
            <a:ext cx="7882170" cy="38775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181482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2446924" y="46752"/>
            <a:ext cx="72981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Платный функционал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Успешный кейс </a:t>
            </a:r>
            <a:r>
              <a:rPr lang="en-US" sz="4000" b="1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2</a:t>
            </a:r>
            <a:endParaRPr lang="ru-RU" sz="4000" b="1" dirty="0">
              <a:solidFill>
                <a:schemeClr val="bg1"/>
              </a:solidFill>
              <a:latin typeface="+mj-lt"/>
              <a:cs typeface="Segoe UI" panose="020B050204020402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856" y="2924"/>
            <a:ext cx="974144" cy="97414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2515C61-ECC2-CB17-E862-C53B29A11EB4}"/>
              </a:ext>
            </a:extLst>
          </p:cNvPr>
          <p:cNvSpPr/>
          <p:nvPr/>
        </p:nvSpPr>
        <p:spPr>
          <a:xfrm>
            <a:off x="243740" y="2587847"/>
            <a:ext cx="3460376" cy="267284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BE36CB-51EA-05CB-2620-CB87EE46991B}"/>
              </a:ext>
            </a:extLst>
          </p:cNvPr>
          <p:cNvSpPr txBox="1"/>
          <p:nvPr/>
        </p:nvSpPr>
        <p:spPr>
          <a:xfrm>
            <a:off x="-81736" y="2869464"/>
            <a:ext cx="40201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POLY – </a:t>
            </a:r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Полиметалл </a:t>
            </a:r>
            <a:endParaRPr lang="en-US" sz="2800" b="1" dirty="0">
              <a:latin typeface="Corbel Light" panose="020B0303020204020204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Когда: </a:t>
            </a:r>
            <a:r>
              <a:rPr lang="ru-RU" sz="2800" b="1" dirty="0">
                <a:latin typeface="+mj-lt"/>
                <a:cs typeface="Segoe UI" panose="020B0502040204020203" pitchFamily="34" charset="0"/>
              </a:rPr>
              <a:t>15.11</a:t>
            </a: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Тип: пересечение </a:t>
            </a:r>
            <a:r>
              <a:rPr lang="en-US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MA</a:t>
            </a: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Прогноз: падение</a:t>
            </a: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Результат: +</a:t>
            </a:r>
            <a:r>
              <a:rPr lang="ru-RU" sz="2800" b="1" dirty="0">
                <a:latin typeface="+mj-lt"/>
                <a:cs typeface="Segoe UI" panose="020B0502040204020203" pitchFamily="34" charset="0"/>
              </a:rPr>
              <a:t>5%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B806AF-956E-5C48-0807-AB460BCEA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17" y="1497223"/>
            <a:ext cx="7234680" cy="476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8055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2446924" y="46752"/>
            <a:ext cx="72981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Платный функционал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Успешный кейс </a:t>
            </a:r>
            <a:r>
              <a:rPr lang="ru-RU" sz="4000" b="1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3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856" y="2924"/>
            <a:ext cx="974144" cy="97414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2515C61-ECC2-CB17-E862-C53B29A11EB4}"/>
              </a:ext>
            </a:extLst>
          </p:cNvPr>
          <p:cNvSpPr/>
          <p:nvPr/>
        </p:nvSpPr>
        <p:spPr>
          <a:xfrm>
            <a:off x="320246" y="2587847"/>
            <a:ext cx="3460376" cy="267284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BE36CB-51EA-05CB-2620-CB87EE46991B}"/>
              </a:ext>
            </a:extLst>
          </p:cNvPr>
          <p:cNvSpPr txBox="1"/>
          <p:nvPr/>
        </p:nvSpPr>
        <p:spPr>
          <a:xfrm>
            <a:off x="-2" y="2869464"/>
            <a:ext cx="40201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ABIO – </a:t>
            </a:r>
            <a:r>
              <a:rPr lang="ru-RU" sz="2800" b="1" dirty="0" err="1">
                <a:latin typeface="Corbel Light" panose="020B0303020204020204" pitchFamily="34" charset="0"/>
                <a:cs typeface="Segoe UI" panose="020B0502040204020203" pitchFamily="34" charset="0"/>
              </a:rPr>
              <a:t>Артген</a:t>
            </a:r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 </a:t>
            </a:r>
            <a:endParaRPr lang="en-US" sz="2800" b="1" dirty="0">
              <a:latin typeface="Corbel Light" panose="020B0303020204020204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Когда: </a:t>
            </a:r>
            <a:r>
              <a:rPr lang="ru-RU" sz="2800" b="1" dirty="0">
                <a:latin typeface="+mj-lt"/>
                <a:cs typeface="Segoe UI" panose="020B0502040204020203" pitchFamily="34" charset="0"/>
              </a:rPr>
              <a:t>20.11</a:t>
            </a: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Тип: пересечение </a:t>
            </a:r>
            <a:r>
              <a:rPr lang="en-US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MA</a:t>
            </a: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Прогноз: падение</a:t>
            </a:r>
          </a:p>
          <a:p>
            <a:pPr algn="ctr"/>
            <a:r>
              <a:rPr lang="ru-RU" sz="2800" b="1" dirty="0">
                <a:latin typeface="Corbel Light" panose="020B0303020204020204" pitchFamily="34" charset="0"/>
                <a:cs typeface="Segoe UI" panose="020B0502040204020203" pitchFamily="34" charset="0"/>
              </a:rPr>
              <a:t>Результат: +</a:t>
            </a:r>
            <a:r>
              <a:rPr lang="ru-RU" sz="2800" b="1" dirty="0">
                <a:latin typeface="+mj-lt"/>
                <a:cs typeface="Segoe UI" panose="020B0502040204020203" pitchFamily="34" charset="0"/>
              </a:rPr>
              <a:t>5%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5298B7-D3DD-3DB5-76E7-00C02CD87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867" y="1664285"/>
            <a:ext cx="7660501" cy="43950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212859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5448841" y="1111623"/>
            <a:ext cx="6137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Nabi Project</a:t>
            </a:r>
            <a:endParaRPr lang="ru-RU" sz="4800" dirty="0">
              <a:solidFill>
                <a:schemeClr val="bg1"/>
              </a:solidFill>
              <a:latin typeface="Corbel Light" panose="020B0303020204020204" pitchFamily="34" charset="0"/>
              <a:cs typeface="Segoe UI" panose="020B050204020402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26" y="1111623"/>
            <a:ext cx="4073323" cy="407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87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1C219E-4AE8-2ED4-A8A3-7252EA833653}"/>
              </a:ext>
            </a:extLst>
          </p:cNvPr>
          <p:cNvSpPr txBox="1"/>
          <p:nvPr/>
        </p:nvSpPr>
        <p:spPr>
          <a:xfrm>
            <a:off x="5448841" y="1111623"/>
            <a:ext cx="725244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>
                <a:latin typeface="Corbel Light" panose="020B0303020204020204" pitchFamily="34" charset="0"/>
                <a:cs typeface="Segoe UI" panose="020B0502040204020203" pitchFamily="34" charset="0"/>
              </a:rPr>
              <a:t>Nabi Project</a:t>
            </a:r>
            <a:endParaRPr lang="ru-RU" sz="13800" b="1" dirty="0">
              <a:latin typeface="Corbel Light" panose="020B0303020204020204" pitchFamily="34" charset="0"/>
              <a:cs typeface="Segoe UI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5DA3315-AD68-1B98-5976-3B2496D71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03" y="1244786"/>
            <a:ext cx="4073323" cy="407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786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4085906" y="207606"/>
            <a:ext cx="4020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Проблема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186" y="4989142"/>
            <a:ext cx="974144" cy="974144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4F416E0-E27D-00F5-2B12-4695ADFDE49B}"/>
              </a:ext>
            </a:extLst>
          </p:cNvPr>
          <p:cNvSpPr/>
          <p:nvPr/>
        </p:nvSpPr>
        <p:spPr>
          <a:xfrm>
            <a:off x="1211485" y="1658526"/>
            <a:ext cx="4247909" cy="33913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89FB65F-CB36-87F0-2B60-82BCAAABA3BC}"/>
              </a:ext>
            </a:extLst>
          </p:cNvPr>
          <p:cNvSpPr/>
          <p:nvPr/>
        </p:nvSpPr>
        <p:spPr>
          <a:xfrm>
            <a:off x="6732606" y="1658526"/>
            <a:ext cx="4247909" cy="33913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412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1" b="52490"/>
          <a:stretch/>
        </p:blipFill>
        <p:spPr>
          <a:xfrm>
            <a:off x="1" y="3599726"/>
            <a:ext cx="12192000" cy="325827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3860"/>
            <a:ext cx="12191999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5448841" y="1111623"/>
            <a:ext cx="6137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Nabi Project</a:t>
            </a:r>
            <a:endParaRPr lang="ru-RU" sz="4800" dirty="0">
              <a:solidFill>
                <a:schemeClr val="bg1"/>
              </a:solidFill>
              <a:latin typeface="Corbel Light" panose="020B0303020204020204" pitchFamily="34" charset="0"/>
              <a:cs typeface="Segoe UI" panose="020B050204020402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26" y="1111623"/>
            <a:ext cx="4073323" cy="407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1832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5AFA3B-6499-D74E-709E-A38818F8E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9726"/>
            <a:ext cx="14271585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6F270E-6F31-21F4-C325-6E249421DDEE}"/>
              </a:ext>
            </a:extLst>
          </p:cNvPr>
          <p:cNvSpPr/>
          <p:nvPr/>
        </p:nvSpPr>
        <p:spPr>
          <a:xfrm>
            <a:off x="0" y="0"/>
            <a:ext cx="12192000" cy="38775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E5DA7-C47F-D76C-9564-20B1E0A32674}"/>
              </a:ext>
            </a:extLst>
          </p:cNvPr>
          <p:cNvSpPr txBox="1"/>
          <p:nvPr/>
        </p:nvSpPr>
        <p:spPr>
          <a:xfrm>
            <a:off x="5448841" y="1111623"/>
            <a:ext cx="725244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>
                <a:solidFill>
                  <a:schemeClr val="bg1"/>
                </a:solidFill>
                <a:latin typeface="Corbel Light" panose="020B0303020204020204" pitchFamily="34" charset="0"/>
                <a:cs typeface="Segoe UI" panose="020B0502040204020203" pitchFamily="34" charset="0"/>
              </a:rPr>
              <a:t>Nabi Project</a:t>
            </a:r>
            <a:endParaRPr lang="ru-RU" sz="13800" b="1" dirty="0">
              <a:solidFill>
                <a:schemeClr val="bg1"/>
              </a:solidFill>
              <a:latin typeface="Corbel Light" panose="020B0303020204020204" pitchFamily="34" charset="0"/>
              <a:cs typeface="Segoe UI" panose="020B050204020402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C8915B-8303-4659-BD51-82F3A69AC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26" y="1111623"/>
            <a:ext cx="4073323" cy="407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8000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266</Words>
  <Application>Microsoft Office PowerPoint</Application>
  <PresentationFormat>Широкоэкранный</PresentationFormat>
  <Paragraphs>105</Paragraphs>
  <Slides>24</Slides>
  <Notes>0</Notes>
  <HiddenSlides>5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Corbel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Акимов Кирилл Олегович</dc:creator>
  <cp:lastModifiedBy>Акимов Кирилл Олегович</cp:lastModifiedBy>
  <cp:revision>3</cp:revision>
  <dcterms:created xsi:type="dcterms:W3CDTF">2023-10-15T05:41:24Z</dcterms:created>
  <dcterms:modified xsi:type="dcterms:W3CDTF">2023-11-23T15:06:31Z</dcterms:modified>
</cp:coreProperties>
</file>