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9" r:id="rId5"/>
    <p:sldId id="258" r:id="rId6"/>
    <p:sldId id="260" r:id="rId7"/>
    <p:sldId id="263" r:id="rId8"/>
    <p:sldId id="261" r:id="rId9"/>
    <p:sldId id="262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Helvetica Neue" panose="020B0604020202020204" charset="0"/>
      <p:regular r:id="rId17"/>
      <p:bold r:id="rId18"/>
      <p:italic r:id="rId19"/>
      <p:boldItalic r:id="rId20"/>
    </p:embeddedFont>
    <p:embeddedFont>
      <p:font typeface="Raleway" panose="020B0604020202020204" charset="-52"/>
      <p:regular r:id="rId21"/>
      <p:bold r:id="rId22"/>
      <p:italic r:id="rId23"/>
      <p:boldItalic r:id="rId24"/>
    </p:embeddedFont>
    <p:embeddedFont>
      <p:font typeface="Raleway SemiBold" panose="020B0604020202020204" charset="-52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entury Gothic" panose="020B050202020202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72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c67d0a7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c67d0a7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988632"/>
            <a:ext cx="4655700" cy="12002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dirty="0" smtClean="0">
                <a:solidFill>
                  <a:schemeClr val="dk1"/>
                </a:solidFill>
              </a:rPr>
              <a:t>Нейросеть для определения антибиотикочувствительности</a:t>
            </a:r>
            <a:r>
              <a:rPr lang="en-US" sz="2200" dirty="0" smtClean="0">
                <a:solidFill>
                  <a:schemeClr val="dk1"/>
                </a:solidFill>
              </a:rPr>
              <a:t/>
            </a:r>
            <a:br>
              <a:rPr lang="en-US" sz="2200" dirty="0" smtClean="0">
                <a:solidFill>
                  <a:schemeClr val="dk1"/>
                </a:solidFill>
              </a:rPr>
            </a:br>
            <a:r>
              <a:rPr lang="ru-RU" sz="2200" dirty="0" smtClean="0">
                <a:solidFill>
                  <a:schemeClr val="dk1"/>
                </a:solidFill>
              </a:rPr>
              <a:t>«</a:t>
            </a:r>
            <a:r>
              <a:rPr lang="en-US" sz="2200" dirty="0" smtClean="0">
                <a:solidFill>
                  <a:schemeClr val="dk1"/>
                </a:solidFill>
              </a:rPr>
              <a:t>MALDI-</a:t>
            </a:r>
            <a:r>
              <a:rPr lang="en-US" sz="2200" dirty="0" err="1" smtClean="0">
                <a:solidFill>
                  <a:schemeClr val="dk1"/>
                </a:solidFill>
              </a:rPr>
              <a:t>ToF</a:t>
            </a:r>
            <a:r>
              <a:rPr lang="en-US" sz="2200" dirty="0" smtClean="0">
                <a:solidFill>
                  <a:schemeClr val="dk1"/>
                </a:solidFill>
              </a:rPr>
              <a:t>-NN</a:t>
            </a:r>
            <a:r>
              <a:rPr lang="ru-RU" sz="2200" dirty="0" smtClean="0">
                <a:solidFill>
                  <a:schemeClr val="dk1"/>
                </a:solidFill>
              </a:rPr>
              <a:t>»</a:t>
            </a:r>
            <a:endParaRPr sz="2200" dirty="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06" y="0"/>
            <a:ext cx="2832751" cy="66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650" y="75925"/>
            <a:ext cx="1630094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логотип Сколково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640" y="0"/>
            <a:ext cx="972824" cy="69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21302" y="1224625"/>
            <a:ext cx="7229100" cy="2831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" sz="16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 indent="465138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условиях современного здравоохранения важной задачей является поиск антимикробных препаратов (АМП), к которым будут чувствительны полирезистентные штаммы микроорганизмов (МО).</a:t>
            </a:r>
          </a:p>
          <a:p>
            <a:pPr marL="609600" lvl="0" indent="465138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 2023 год, внутрибольничные инфекции, вызванные МО, являлись причиной летальности до 32% случаев в отделениях интенсивной терапии и до 55% случаев перехода заболевания в хроническое течение с последующим снижением качества жизни и инвалидизации населения. </a:t>
            </a:r>
            <a:endParaRPr lang="ru"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188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Широкая распространенность и бесконтрольное назначение АМП привело к возникновению </a:t>
            </a:r>
            <a:r>
              <a:rPr lang="ru-RU" dirty="0" err="1" smtClean="0">
                <a:solidFill>
                  <a:srgbClr val="132C40"/>
                </a:solidFill>
              </a:rPr>
              <a:t>полирезистентных</a:t>
            </a:r>
            <a:r>
              <a:rPr lang="ru-RU" dirty="0" smtClean="0">
                <a:solidFill>
                  <a:srgbClr val="132C40"/>
                </a:solidFill>
              </a:rPr>
              <a:t> штаммов микроорганизмов, вызывающих внутрибольничную инфекцию.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Это приводит к сужению списка препаратов выбора для терапии, удлинению времени нахождения пациента в стационаре, а так же увеличению времени на поиск необходимого препарата.</a:t>
            </a:r>
            <a:endParaRPr dirty="0" smtClean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396643"/>
            <a:ext cx="7993200" cy="2291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smtClean="0">
                <a:solidFill>
                  <a:srgbClr val="132C40"/>
                </a:solidFill>
              </a:rPr>
              <a:t>Пациент хочет: наиболее эффективное и быстрое лечение, возврат к нормальной жизни без негативных последствий для здоровья.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 smtClean="0">
                <a:solidFill>
                  <a:schemeClr val="tx1"/>
                </a:solidFill>
              </a:rPr>
              <a:t>Врач желает</a:t>
            </a:r>
            <a:r>
              <a:rPr lang="ru-RU" dirty="0" smtClean="0">
                <a:solidFill>
                  <a:srgbClr val="132C40"/>
                </a:solidFill>
              </a:rPr>
              <a:t>: быстрый и точный метод диагностики, снижение количества ошибок на аналитическом этапе, ускорение определения </a:t>
            </a:r>
            <a:r>
              <a:rPr lang="ru-RU" dirty="0" err="1" smtClean="0">
                <a:solidFill>
                  <a:srgbClr val="132C40"/>
                </a:solidFill>
              </a:rPr>
              <a:t>антибиотикочувствительности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b="1" dirty="0" smtClean="0">
                <a:solidFill>
                  <a:schemeClr val="tx1"/>
                </a:solidFill>
              </a:rPr>
              <a:t>ЛПУ необходим</a:t>
            </a:r>
            <a:r>
              <a:rPr lang="ru-RU" dirty="0" smtClean="0">
                <a:solidFill>
                  <a:srgbClr val="132C40"/>
                </a:solidFill>
              </a:rPr>
              <a:t>: экономически выгодный метод, снижение длительности нахождения пациента в стационаре, уменьшение больничной летальности. </a:t>
            </a: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1388893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01716" y="1554478"/>
            <a:ext cx="8248014" cy="2046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just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Мы хотим предложить инновационное решение - </a:t>
            </a:r>
            <a:r>
              <a:rPr lang="ru-RU" dirty="0" err="1">
                <a:solidFill>
                  <a:srgbClr val="132C40"/>
                </a:solidFill>
              </a:rPr>
              <a:t>нейросеть</a:t>
            </a:r>
            <a:r>
              <a:rPr lang="ru-RU" dirty="0">
                <a:solidFill>
                  <a:srgbClr val="132C40"/>
                </a:solidFill>
              </a:rPr>
              <a:t>, способную предугадывать профиль </a:t>
            </a:r>
            <a:r>
              <a:rPr lang="ru-RU" dirty="0" err="1">
                <a:solidFill>
                  <a:srgbClr val="132C40"/>
                </a:solidFill>
              </a:rPr>
              <a:t>антибиотикочувствительности</a:t>
            </a:r>
            <a:r>
              <a:rPr lang="ru-RU" dirty="0">
                <a:solidFill>
                  <a:srgbClr val="132C40"/>
                </a:solidFill>
              </a:rPr>
              <a:t> на основании белковых профилей бактерий, полученных на масс-спектрометрах. </a:t>
            </a:r>
          </a:p>
          <a:p>
            <a:pPr marL="406400" lvl="0" indent="-266700" algn="just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Эффективность </a:t>
            </a:r>
            <a:r>
              <a:rPr lang="ru-RU" dirty="0" smtClean="0">
                <a:solidFill>
                  <a:srgbClr val="132C40"/>
                </a:solidFill>
              </a:rPr>
              <a:t>масс</a:t>
            </a:r>
            <a:r>
              <a:rPr lang="en-US" dirty="0" smtClean="0">
                <a:solidFill>
                  <a:srgbClr val="132C40"/>
                </a:solidFill>
              </a:rPr>
              <a:t>-c</a:t>
            </a:r>
            <a:r>
              <a:rPr lang="ru-RU" dirty="0" err="1" smtClean="0">
                <a:solidFill>
                  <a:srgbClr val="132C40"/>
                </a:solidFill>
              </a:rPr>
              <a:t>пектрометрии</a:t>
            </a:r>
            <a:r>
              <a:rPr lang="ru-RU" dirty="0" smtClean="0">
                <a:solidFill>
                  <a:srgbClr val="132C40"/>
                </a:solidFill>
              </a:rPr>
              <a:t> </a:t>
            </a:r>
            <a:r>
              <a:rPr lang="ru-RU" dirty="0">
                <a:solidFill>
                  <a:srgbClr val="132C40"/>
                </a:solidFill>
              </a:rPr>
              <a:t>сопоставима с </a:t>
            </a:r>
            <a:r>
              <a:rPr lang="ru-RU" dirty="0" err="1" smtClean="0">
                <a:solidFill>
                  <a:srgbClr val="132C40"/>
                </a:solidFill>
              </a:rPr>
              <a:t>полногеномным</a:t>
            </a:r>
            <a:r>
              <a:rPr lang="ru-RU" dirty="0" smtClean="0">
                <a:solidFill>
                  <a:srgbClr val="132C40"/>
                </a:solidFill>
              </a:rPr>
              <a:t> </a:t>
            </a:r>
            <a:r>
              <a:rPr lang="ru-RU" dirty="0" err="1" smtClean="0">
                <a:solidFill>
                  <a:srgbClr val="132C40"/>
                </a:solidFill>
              </a:rPr>
              <a:t>секвенированием</a:t>
            </a:r>
            <a:r>
              <a:rPr lang="en-US" dirty="0" smtClean="0">
                <a:solidFill>
                  <a:srgbClr val="132C40"/>
                </a:solidFill>
              </a:rPr>
              <a:t> </a:t>
            </a:r>
            <a:r>
              <a:rPr lang="ru-RU" dirty="0" smtClean="0">
                <a:solidFill>
                  <a:srgbClr val="132C40"/>
                </a:solidFill>
              </a:rPr>
              <a:t>-</a:t>
            </a:r>
            <a:r>
              <a:rPr lang="en-US" dirty="0" smtClean="0">
                <a:solidFill>
                  <a:srgbClr val="132C40"/>
                </a:solidFill>
              </a:rPr>
              <a:t> </a:t>
            </a:r>
            <a:r>
              <a:rPr lang="ru-RU" dirty="0" smtClean="0">
                <a:solidFill>
                  <a:srgbClr val="132C40"/>
                </a:solidFill>
              </a:rPr>
              <a:t>самым </a:t>
            </a:r>
            <a:r>
              <a:rPr lang="ru-RU" dirty="0">
                <a:solidFill>
                  <a:srgbClr val="132C40"/>
                </a:solidFill>
              </a:rPr>
              <a:t>точным из существующих методов, при значительно меньших денежно-временных затратах. Наше решение характеризуется большей точностью, относительно широко применяемого диско-диффузного метода. Данное решение позволит уменьшить время диагностики в 2-4 раза, а также сэкономить на покупке сред, чашек, антибиотиков, оплате </a:t>
            </a:r>
            <a:r>
              <a:rPr lang="ru-RU" dirty="0" smtClean="0">
                <a:solidFill>
                  <a:srgbClr val="132C40"/>
                </a:solidFill>
              </a:rPr>
              <a:t>труда</a:t>
            </a:r>
            <a:r>
              <a:rPr lang="en-US" dirty="0" smtClean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282" y="3389623"/>
            <a:ext cx="2444882" cy="15959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0" y="-28837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-5084" y="-63337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AD53CE3A-5955-1580-9B37-1ECC288E2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596471"/>
              </p:ext>
            </p:extLst>
          </p:nvPr>
        </p:nvGraphicFramePr>
        <p:xfrm>
          <a:off x="0" y="1188770"/>
          <a:ext cx="8601206" cy="3814084"/>
        </p:xfrm>
        <a:graphic>
          <a:graphicData uri="http://schemas.openxmlformats.org/drawingml/2006/table">
            <a:tbl>
              <a:tblPr bandRow="1">
                <a:tableStyleId>{1CA45831-7128-44F1-A4FF-C615E18517D4}</a:tableStyleId>
              </a:tblPr>
              <a:tblGrid>
                <a:gridCol w="2049297">
                  <a:extLst>
                    <a:ext uri="{9D8B030D-6E8A-4147-A177-3AD203B41FA5}">
                      <a16:colId xmlns:a16="http://schemas.microsoft.com/office/drawing/2014/main" val="3954081886"/>
                    </a:ext>
                  </a:extLst>
                </a:gridCol>
                <a:gridCol w="2266417">
                  <a:extLst>
                    <a:ext uri="{9D8B030D-6E8A-4147-A177-3AD203B41FA5}">
                      <a16:colId xmlns:a16="http://schemas.microsoft.com/office/drawing/2014/main" val="737550013"/>
                    </a:ext>
                  </a:extLst>
                </a:gridCol>
                <a:gridCol w="2251836">
                  <a:extLst>
                    <a:ext uri="{9D8B030D-6E8A-4147-A177-3AD203B41FA5}">
                      <a16:colId xmlns:a16="http://schemas.microsoft.com/office/drawing/2014/main" val="4112340882"/>
                    </a:ext>
                  </a:extLst>
                </a:gridCol>
                <a:gridCol w="2033656">
                  <a:extLst>
                    <a:ext uri="{9D8B030D-6E8A-4147-A177-3AD203B41FA5}">
                      <a16:colId xmlns:a16="http://schemas.microsoft.com/office/drawing/2014/main" val="3675968334"/>
                    </a:ext>
                  </a:extLst>
                </a:gridCol>
              </a:tblGrid>
              <a:tr h="978056">
                <a:tc>
                  <a:txBody>
                    <a:bodyPr/>
                    <a:lstStyle/>
                    <a:p>
                      <a:pPr algn="ctr" rtl="0" fontAlgn="base"/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MALDI-</a:t>
                      </a:r>
                      <a:r>
                        <a:rPr lang="en-US" sz="1400" b="1" dirty="0" err="1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ToF</a:t>
                      </a:r>
                      <a:r>
                        <a:rPr lang="en-US" sz="1400" b="1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-NN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b="1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Диско-диффузный</a:t>
                      </a:r>
                      <a:r>
                        <a:rPr lang="ru-RU" sz="1400" b="1" baseline="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 метод</a:t>
                      </a:r>
                      <a:endParaRPr lang="af-ZA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b="1" dirty="0" err="1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Полногеномное</a:t>
                      </a:r>
                      <a:r>
                        <a:rPr lang="ru-RU" sz="1400" b="1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секвенирование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375533"/>
                  </a:ext>
                </a:extLst>
              </a:tr>
              <a:tr h="291335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b="0" dirty="0" smtClean="0">
                          <a:solidFill>
                            <a:schemeClr val="bg2"/>
                          </a:solidFill>
                          <a:effectLst/>
                          <a:latin typeface="Raleway SemiBold"/>
                        </a:rPr>
                        <a:t>Себестоимость</a:t>
                      </a:r>
                      <a:endParaRPr lang="ru-RU" b="0" dirty="0">
                        <a:solidFill>
                          <a:schemeClr val="bg2"/>
                        </a:solidFill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ru-RU" sz="1400" dirty="0" smtClean="0">
                          <a:effectLst/>
                          <a:latin typeface="Raleway SemiBold"/>
                        </a:rPr>
                        <a:t>400-600 рублей</a:t>
                      </a:r>
                      <a:endParaRPr lang="en-US" sz="1400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ru-RU" sz="1400" dirty="0" smtClean="0">
                          <a:effectLst/>
                          <a:latin typeface="Raleway SemiBold"/>
                        </a:rPr>
                        <a:t>500-700 рублей</a:t>
                      </a:r>
                      <a:endParaRPr lang="en-US" sz="1400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ru-RU" sz="1400" dirty="0" smtClean="0">
                          <a:effectLst/>
                          <a:latin typeface="Raleway SemiBold"/>
                        </a:rPr>
                        <a:t>70000 рублей</a:t>
                      </a:r>
                      <a:endParaRPr lang="en-US" sz="1400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994867"/>
                  </a:ext>
                </a:extLst>
              </a:tr>
              <a:tr h="337038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Время анализа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1-2 дня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4-6 дней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До 90 дней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846791"/>
                  </a:ext>
                </a:extLst>
              </a:tr>
              <a:tr h="520241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Дороговизна оборудования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+++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+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+++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1639601"/>
                  </a:ext>
                </a:extLst>
              </a:tr>
              <a:tr h="520241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effectLst/>
                          <a:latin typeface="Raleway SemiBold"/>
                        </a:rPr>
                        <a:t>Сложность анализа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effectLst/>
                          <a:latin typeface="Raleway SemiBold"/>
                        </a:rPr>
                        <a:t>+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effectLst/>
                          <a:latin typeface="Raleway SemiBold"/>
                        </a:rPr>
                        <a:t>+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effectLst/>
                          <a:latin typeface="Raleway SemiBold"/>
                        </a:rPr>
                        <a:t>+++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457709"/>
                  </a:ext>
                </a:extLst>
              </a:tr>
              <a:tr h="749148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Ограничения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От размера базы данных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Уровень</a:t>
                      </a:r>
                      <a:r>
                        <a:rPr lang="ru-RU" sz="1400" baseline="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 навыков оператора, невозможность проведения при низком титре МО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400" dirty="0" err="1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Затратность</a:t>
                      </a:r>
                      <a:r>
                        <a:rPr lang="ru-RU" sz="1400" dirty="0" smtClean="0">
                          <a:solidFill>
                            <a:srgbClr val="0D0D0D"/>
                          </a:solidFill>
                          <a:effectLst/>
                          <a:latin typeface="Raleway SemiBold"/>
                        </a:rPr>
                        <a:t>, длительность, невозможность исследовать «потоком»</a:t>
                      </a:r>
                      <a:endParaRPr lang="ru-RU" dirty="0">
                        <a:effectLst/>
                        <a:latin typeface="Raleway SemiBold"/>
                      </a:endParaRPr>
                    </a:p>
                  </a:txBody>
                  <a:tcPr marL="89173" marR="89173" marT="44587" marB="44587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87446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233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285750" lvl="0" indent="-285750" algn="just">
              <a:lnSpc>
                <a:spcPct val="10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Скорость</a:t>
            </a:r>
            <a:r>
              <a:rPr lang="en-US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проведения анализа, </a:t>
            </a:r>
            <a:endParaRPr lang="ru-RU" sz="1600" dirty="0">
              <a:solidFill>
                <a:srgbClr val="000000"/>
              </a:solidFill>
              <a:latin typeface="Raleway" panose="020B0604020202020204" charset="-52"/>
              <a:cs typeface="Arial" panose="020B0604020202020204"/>
              <a:sym typeface="Arial" panose="020B0604020202020204"/>
            </a:endParaRPr>
          </a:p>
          <a:p>
            <a:pPr marL="285750" lvl="0" indent="-285750" algn="just">
              <a:lnSpc>
                <a:spcPct val="10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Точность получаемых результатов (99,6%), </a:t>
            </a:r>
            <a:endParaRPr lang="ru-RU" sz="1600" dirty="0">
              <a:solidFill>
                <a:srgbClr val="000000"/>
              </a:solidFill>
              <a:latin typeface="Raleway" panose="020B0604020202020204" charset="-52"/>
              <a:cs typeface="Arial" panose="020B0604020202020204"/>
              <a:sym typeface="Arial" panose="020B0604020202020204"/>
            </a:endParaRPr>
          </a:p>
          <a:p>
            <a:pPr marL="285750" lvl="0" indent="-285750" algn="just">
              <a:lnSpc>
                <a:spcPct val="10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низкая </a:t>
            </a:r>
            <a:r>
              <a:rPr lang="ru-RU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себестоимость (400-600 рублей), </a:t>
            </a:r>
            <a:endParaRPr lang="ru-RU" sz="1600" dirty="0">
              <a:solidFill>
                <a:srgbClr val="000000"/>
              </a:solidFill>
              <a:latin typeface="Raleway" panose="020B0604020202020204" charset="-52"/>
              <a:cs typeface="Arial" panose="020B0604020202020204"/>
              <a:sym typeface="Arial" panose="020B0604020202020204"/>
            </a:endParaRPr>
          </a:p>
          <a:p>
            <a:pPr marL="285750" lvl="0" indent="-285750" algn="just">
              <a:lnSpc>
                <a:spcPct val="10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широкое распространение </a:t>
            </a:r>
            <a:r>
              <a:rPr lang="en-US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MALDI</a:t>
            </a:r>
            <a:r>
              <a:rPr lang="ru-RU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-</a:t>
            </a:r>
            <a:r>
              <a:rPr lang="en-US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TOF</a:t>
            </a:r>
            <a:r>
              <a:rPr lang="ru-RU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-</a:t>
            </a:r>
            <a:r>
              <a:rPr lang="en-US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MS</a:t>
            </a:r>
            <a:r>
              <a:rPr lang="ru-RU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в клинико-лабораторной диагностике.</a:t>
            </a:r>
          </a:p>
          <a:p>
            <a:pPr marL="0" lvl="0" indent="0" algn="just" defTabSz="444500">
              <a:lnSpc>
                <a:spcPct val="100000"/>
              </a:lnSpc>
              <a:buClr>
                <a:srgbClr val="000000"/>
              </a:buClr>
              <a:buSzTx/>
              <a:buNone/>
            </a:pPr>
            <a:r>
              <a:rPr lang="en-US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	</a:t>
            </a:r>
            <a:r>
              <a:rPr lang="ru-RU" sz="1600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Мы, </a:t>
            </a:r>
            <a:r>
              <a:rPr lang="ru-RU" sz="1600" dirty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компания </a:t>
            </a:r>
            <a:r>
              <a:rPr lang="en-US" sz="1600" b="1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MALDI</a:t>
            </a:r>
            <a:r>
              <a:rPr lang="ru-RU" sz="1600" b="1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-</a:t>
            </a:r>
            <a:r>
              <a:rPr lang="en-US" sz="1600" b="1" dirty="0" err="1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ToF</a:t>
            </a:r>
            <a:r>
              <a:rPr lang="en-US" sz="1600" b="1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-NN</a:t>
            </a:r>
            <a:r>
              <a:rPr lang="ru-RU" sz="1600" b="1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,</a:t>
            </a:r>
            <a:r>
              <a:rPr lang="en-US" sz="1600" b="1" dirty="0" smtClean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Raleway" panose="020B0604020202020204" charset="-52"/>
                <a:cs typeface="Arial" panose="020B0604020202020204"/>
                <a:sym typeface="Arial" panose="020B0604020202020204"/>
              </a:rPr>
              <a:t>помогаем врачам лабораторной диагностики ускорить выдачу анализов в 2-3 раза без потери точности со снижением затрат в 2-3 раза для наиболее часто встречаемых бактериальных инфекций в рутиной практике.</a:t>
            </a:r>
            <a:endParaRPr lang="ru-RU" sz="1600" dirty="0">
              <a:solidFill>
                <a:srgbClr val="000000"/>
              </a:solidFill>
              <a:latin typeface="Raleway" panose="020B0604020202020204" charset="-52"/>
              <a:cs typeface="Arial" panose="020B0604020202020204"/>
              <a:sym typeface="Arial" panose="020B0604020202020204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0" y="3061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Google Shape;199;p31"/>
          <p:cNvSpPr txBox="1">
            <a:spLocks/>
          </p:cNvSpPr>
          <p:nvPr/>
        </p:nvSpPr>
        <p:spPr>
          <a:xfrm>
            <a:off x="71806" y="2036316"/>
            <a:ext cx="4843953" cy="2585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" sz="1800" dirty="0" smtClean="0">
                <a:latin typeface="Raleway SemiBold"/>
              </a:rPr>
              <a:t>Мы работаем на рынке B2G, В2В</a:t>
            </a:r>
            <a:endParaRPr lang="ru-RU" sz="1800" dirty="0" smtClean="0">
              <a:latin typeface="Raleway SemiBold"/>
            </a:endParaRPr>
          </a:p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" sz="1800" dirty="0" smtClean="0">
                <a:latin typeface="Raleway SemiBold"/>
              </a:rPr>
              <a:t>Наша ЦА – ЛПУ, на базе которых есть бактериологические лаборатории, частные бактериологические лаборатории</a:t>
            </a:r>
          </a:p>
          <a:p>
            <a:pPr marL="88900" indent="0">
              <a:lnSpc>
                <a:spcPct val="150000"/>
              </a:lnSpc>
              <a:buClr>
                <a:schemeClr val="dk1"/>
              </a:buClr>
              <a:buFont typeface="Raleway"/>
              <a:buNone/>
            </a:pPr>
            <a:endParaRPr lang="ru" sz="1400" dirty="0">
              <a:latin typeface="Raleway SemiBo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708" y="1633396"/>
            <a:ext cx="2622467" cy="2258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01716" y="2409751"/>
            <a:ext cx="69366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  <a:sym typeface="Raleway SemiBold"/>
              </a:rPr>
              <a:t>Активно над ней работаем </a:t>
            </a:r>
            <a:r>
              <a:rPr lang="ru-RU" sz="1600" dirty="0" smtClean="0">
                <a:solidFill>
                  <a:schemeClr val="dk1"/>
                </a:solidFill>
                <a:latin typeface="Raleway SemiBold"/>
                <a:ea typeface="Raleway"/>
                <a:cs typeface="Raleway"/>
                <a:sym typeface="Wingdings" panose="05000000000000000000" pitchFamily="2" charset="2"/>
              </a:rPr>
              <a:t>!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4616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7" y="2088579"/>
            <a:ext cx="7993200" cy="13418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Проведены работы по определению спектра </a:t>
            </a:r>
            <a:r>
              <a:rPr lang="ru-RU" dirty="0" err="1" smtClean="0"/>
              <a:t>рибосомальных</a:t>
            </a:r>
            <a:r>
              <a:rPr lang="ru-RU" dirty="0" smtClean="0"/>
              <a:t> белков основных возбудителей внутрибольничных инфекций (</a:t>
            </a:r>
            <a:r>
              <a:rPr lang="en-US" dirty="0" smtClean="0"/>
              <a:t>MRSA, </a:t>
            </a:r>
            <a:r>
              <a:rPr lang="en-US" dirty="0" err="1" smtClean="0"/>
              <a:t>Klebsiella</a:t>
            </a:r>
            <a:r>
              <a:rPr lang="en-US" dirty="0" smtClean="0"/>
              <a:t> </a:t>
            </a:r>
            <a:r>
              <a:rPr lang="en-US" dirty="0" err="1" smtClean="0"/>
              <a:t>spp</a:t>
            </a:r>
            <a:r>
              <a:rPr lang="en-US" dirty="0" smtClean="0"/>
              <a:t>, </a:t>
            </a:r>
            <a:r>
              <a:rPr lang="en-US" dirty="0" err="1" smtClean="0"/>
              <a:t>Acinetobacter</a:t>
            </a:r>
            <a:r>
              <a:rPr lang="en-US" dirty="0" smtClean="0"/>
              <a:t> </a:t>
            </a:r>
            <a:r>
              <a:rPr lang="en-US" dirty="0" err="1" smtClean="0"/>
              <a:t>spp</a:t>
            </a:r>
            <a:r>
              <a:rPr lang="en-US" dirty="0" smtClean="0"/>
              <a:t>, </a:t>
            </a:r>
            <a:r>
              <a:rPr lang="ru-RU" dirty="0" smtClean="0"/>
              <a:t>и т.д.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Ведутся консультации с </a:t>
            </a:r>
            <a:r>
              <a:rPr lang="en-US" dirty="0" smtClean="0"/>
              <a:t>IT-</a:t>
            </a:r>
            <a:r>
              <a:rPr lang="ru-RU" dirty="0" smtClean="0"/>
              <a:t>специалистами по «обучению» </a:t>
            </a:r>
            <a:r>
              <a:rPr lang="ru-RU" dirty="0" err="1" smtClean="0"/>
              <a:t>нейросети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1822836449"/>
              </p:ext>
            </p:extLst>
          </p:nvPr>
        </p:nvGraphicFramePr>
        <p:xfrm>
          <a:off x="456810" y="921625"/>
          <a:ext cx="7532025" cy="2087820"/>
        </p:xfrm>
        <a:graphic>
          <a:graphicData uri="http://schemas.openxmlformats.org/drawingml/2006/table">
            <a:tbl>
              <a:tblPr>
                <a:noFill/>
                <a:tableStyleId>{1CA45831-7128-44F1-A4FF-C615E18517D4}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</a:t>
                      </a:r>
                      <a:r>
                        <a:rPr lang="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), МАРКЕТОЛОГ</a:t>
                      </a:r>
                      <a:r>
                        <a:rPr lang="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(СМО)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Шеститко Егор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Нейленко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Алексей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" name="Изображение 1" descr="photo_2021-11-24_00-06-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639" y="2210887"/>
            <a:ext cx="662778" cy="6992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58" y="1347537"/>
            <a:ext cx="627659" cy="741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2137105837"/>
              </p:ext>
            </p:extLst>
          </p:nvPr>
        </p:nvGraphicFramePr>
        <p:xfrm>
          <a:off x="630335" y="1548054"/>
          <a:ext cx="7532025" cy="2039815"/>
        </p:xfrm>
        <a:graphic>
          <a:graphicData uri="http://schemas.openxmlformats.org/drawingml/2006/table">
            <a:tbl>
              <a:tblPr>
                <a:noFill/>
                <a:tableStyleId>{1CA45831-7128-44F1-A4FF-C615E18517D4}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latin typeface="Raleway SemiBold" panose="020B0604020202020204" charset="-52"/>
                        </a:rPr>
                        <a:t>Создание базы данных для 10 родов МО,</a:t>
                      </a:r>
                      <a:r>
                        <a:rPr lang="ru-RU" baseline="0" dirty="0" smtClean="0">
                          <a:latin typeface="Raleway SemiBold" panose="020B0604020202020204" charset="-52"/>
                        </a:rPr>
                        <a:t> создание </a:t>
                      </a:r>
                      <a:r>
                        <a:rPr lang="ru-RU" baseline="0" dirty="0" err="1" smtClean="0">
                          <a:latin typeface="Raleway SemiBold" panose="020B0604020202020204" charset="-52"/>
                        </a:rPr>
                        <a:t>нейросети</a:t>
                      </a:r>
                      <a:endParaRPr dirty="0"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Октябрь</a:t>
                      </a:r>
                      <a:r>
                        <a:rPr lang="ru-RU" sz="1100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2024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Нейленко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А.А.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latin typeface="Raleway SemiBold" panose="020B0604020202020204" charset="-52"/>
                        </a:rPr>
                        <a:t>Апробация и сравнение с конкурентными методами</a:t>
                      </a:r>
                      <a:endParaRPr dirty="0"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Ноябрь 2024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Шеститко Е.Ю.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latin typeface="Raleway SemiBold" panose="020B0604020202020204" charset="-52"/>
                        </a:rPr>
                        <a:t>Расширение базы данных до 50 МО</a:t>
                      </a:r>
                      <a:endParaRPr dirty="0">
                        <a:latin typeface="Raleway SemiBold" panose="020B0604020202020204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Декабрь 2024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Нейленко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А.А., Шеститко Е.Ю.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7" y="2454581"/>
            <a:ext cx="5373341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Шеститко Егор Юрьевич,</a:t>
            </a:r>
            <a:endParaRPr lang="ru-RU" dirty="0">
              <a:solidFill>
                <a:srgbClr val="132C40"/>
              </a:solidFill>
            </a:endParaRPr>
          </a:p>
          <a:p>
            <a:pPr marL="179388" lvl="0" indent="23813">
              <a:buSzPts val="1400"/>
              <a:buNone/>
            </a:pPr>
            <a:r>
              <a:rPr lang="ru-RU" dirty="0" smtClean="0">
                <a:solidFill>
                  <a:srgbClr val="132C40"/>
                </a:solidFill>
              </a:rPr>
              <a:t>Медицинский лабораторный техник, руководитель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почта: </a:t>
            </a:r>
            <a:r>
              <a:rPr lang="en-US" dirty="0" smtClean="0">
                <a:solidFill>
                  <a:srgbClr val="132C40"/>
                </a:solidFill>
              </a:rPr>
              <a:t>e.yu.shestitko@samsmu.ru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ru-RU" dirty="0" err="1">
                <a:solidFill>
                  <a:srgbClr val="132C40"/>
                </a:solidFill>
              </a:rPr>
              <a:t>telegram</a:t>
            </a:r>
            <a:r>
              <a:rPr lang="ru-RU" dirty="0">
                <a:solidFill>
                  <a:srgbClr val="132C40"/>
                </a:solidFill>
              </a:rPr>
              <a:t>: </a:t>
            </a:r>
            <a:r>
              <a:rPr lang="ru-RU" dirty="0" smtClean="0">
                <a:solidFill>
                  <a:srgbClr val="132C40"/>
                </a:solidFill>
              </a:rPr>
              <a:t>@</a:t>
            </a:r>
            <a:r>
              <a:rPr lang="en-US" dirty="0" err="1" smtClean="0">
                <a:solidFill>
                  <a:srgbClr val="132C40"/>
                </a:solidFill>
              </a:rPr>
              <a:t>Egor_Shestitko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03200"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телефон: </a:t>
            </a:r>
            <a:r>
              <a:rPr lang="en-US" dirty="0" smtClean="0">
                <a:solidFill>
                  <a:srgbClr val="132C40"/>
                </a:solidFill>
              </a:rPr>
              <a:t>89379931509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548</Words>
  <Application>Microsoft Office PowerPoint</Application>
  <PresentationFormat>Экран (16:9)</PresentationFormat>
  <Paragraphs>95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Wingdings</vt:lpstr>
      <vt:lpstr>Arial</vt:lpstr>
      <vt:lpstr>Helvetica Neue</vt:lpstr>
      <vt:lpstr>Raleway</vt:lpstr>
      <vt:lpstr>Raleway SemiBold</vt:lpstr>
      <vt:lpstr>Calibri</vt:lpstr>
      <vt:lpstr>Century Gothic</vt:lpstr>
      <vt:lpstr>Simple Light</vt:lpstr>
      <vt:lpstr>Simple Light</vt:lpstr>
      <vt:lpstr>Нейросеть для определения антибиотикочувствительности «MALDI-ToF-NN»</vt:lpstr>
      <vt:lpstr>Презентация PowerPoint</vt:lpstr>
      <vt:lpstr>ПРОБЛЕМА</vt:lpstr>
      <vt:lpstr>ЦЕЛЕВАЯ АУДИТОРИЯ</vt:lpstr>
      <vt:lpstr>РЕШЕНИЕ</vt:lpstr>
      <vt:lpstr>КОНКУРЕНТЫ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Persona</dc:creator>
  <cp:lastModifiedBy>Егор Шеститко</cp:lastModifiedBy>
  <cp:revision>21</cp:revision>
  <dcterms:modified xsi:type="dcterms:W3CDTF">2024-08-15T20:49:01Z</dcterms:modified>
</cp:coreProperties>
</file>