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8"/>
  </p:notesMasterIdLst>
  <p:sldIdLst>
    <p:sldId id="257" r:id="rId2"/>
    <p:sldId id="258" r:id="rId3"/>
    <p:sldId id="259" r:id="rId4"/>
    <p:sldId id="260" r:id="rId5"/>
    <p:sldId id="261" r:id="rId6"/>
    <p:sldId id="262" r:id="rId7"/>
  </p:sldIdLst>
  <p:sldSz cx="9144000" cy="5143500" type="screen16x9"/>
  <p:notesSz cx="6858000" cy="9144000"/>
  <p:embeddedFontLst>
    <p:embeddedFont>
      <p:font typeface="Nunito" pitchFamily="2" charset="0"/>
      <p:regular r:id="rId9"/>
      <p:bold r:id="rId10"/>
      <p:italic r:id="rId11"/>
      <p:boldItalic r:id="rId1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1" d="100"/>
          <a:sy n="141" d="100"/>
        </p:scale>
        <p:origin x="744"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I8yR2ZVy5DTYRL2LU6x8u6SMIoL468aMmEEJc3rRjfA/edit?usp=drive_link"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otion.so/intensive2035/e16bcedd0635425083043cee40507eff?pvs=4"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notion.so/intensive2035/08ff407807a14bdd940722bd2c2f5fe5?pvs=4"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В презентации вы можете использовать любой дизайн, который вам нравится. Шаблон предназначен для копирования!</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 титульном слайде укажите: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название вашего проекта</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ваш вуз (принятую аббревиатуру)</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тип разработки (он должен быть указан по умолчанию)</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ru" u="sng">
                <a:solidFill>
                  <a:srgbClr val="1155CC"/>
                </a:solidFill>
                <a:hlinkClick r:id="rId3">
                  <a:extLst>
                    <a:ext uri="{A12FA001-AC4F-418D-AE19-62706E023703}">
                      <ahyp:hlinkClr xmlns:ahyp="http://schemas.microsoft.com/office/drawing/2018/hyperlinkcolor" val="tx"/>
                    </a:ext>
                  </a:extLst>
                </a:hlinkClick>
              </a:rPr>
              <a:t>Шаблон К1 Заказная</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5b67986b4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5b67986b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1200"/>
              </a:spcBef>
              <a:spcAft>
                <a:spcPts val="0"/>
              </a:spcAft>
              <a:buClr>
                <a:schemeClr val="dk1"/>
              </a:buClr>
              <a:buSzPts val="1100"/>
              <a:buFont typeface="Arial"/>
              <a:buNone/>
            </a:pPr>
            <a:r>
              <a:rPr lang="ru">
                <a:solidFill>
                  <a:schemeClr val="dk1"/>
                </a:solidFill>
                <a:highlight>
                  <a:srgbClr val="FFFF00"/>
                </a:highlight>
                <a:latin typeface="Nunito"/>
                <a:ea typeface="Nunito"/>
                <a:cs typeface="Nunito"/>
                <a:sym typeface="Nunito"/>
              </a:rPr>
              <a:t>Перед заполнением слайда обратите внимание на статьи о заполнении паспорта проектной идеи и об ошибках при его заполнении</a:t>
            </a:r>
            <a:endParaRPr>
              <a:solidFill>
                <a:schemeClr val="dk1"/>
              </a:solidFill>
              <a:highlight>
                <a:srgbClr val="FFFF00"/>
              </a:highlight>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заполнять паспорт проекта </a:t>
            </a:r>
            <a:r>
              <a:rPr lang="ru" u="sng">
                <a:solidFill>
                  <a:srgbClr val="1155CC"/>
                </a:solidFill>
                <a:latin typeface="Nunito"/>
                <a:ea typeface="Nunito"/>
                <a:cs typeface="Nunito"/>
                <a:sym typeface="Nunito"/>
                <a:hlinkClick r:id="rId3">
                  <a:extLst>
                    <a:ext uri="{A12FA001-AC4F-418D-AE19-62706E023703}">
                      <ahyp:hlinkClr xmlns:ahyp="http://schemas.microsoft.com/office/drawing/2018/hyperlinkcolor" val="tx"/>
                    </a:ext>
                  </a:extLst>
                </a:hlinkClick>
              </a:rPr>
              <a:t>https://www.notion.so/intensive2035/e16bcedd0635425083043cee40507eff?pvs=4</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Ошибки при заполнении паспорта проекта </a:t>
            </a:r>
            <a:r>
              <a:rPr lang="ru" u="sng">
                <a:solidFill>
                  <a:srgbClr val="1155CC"/>
                </a:solidFill>
                <a:latin typeface="Nunito"/>
                <a:ea typeface="Nunito"/>
                <a:cs typeface="Nunito"/>
                <a:sym typeface="Nunito"/>
                <a:hlinkClick r:id="rId4">
                  <a:extLst>
                    <a:ext uri="{A12FA001-AC4F-418D-AE19-62706E023703}">
                      <ahyp:hlinkClr xmlns:ahyp="http://schemas.microsoft.com/office/drawing/2018/hyperlinkcolor" val="tx"/>
                    </a:ext>
                  </a:extLst>
                </a:hlinkClick>
              </a:rPr>
              <a:t>https://www.notion.so/intensive2035/08ff407807a14bdd940722bd2c2f5fe5?pvs=4</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Проблема, которую вы решаете, не существует в вакууме.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Проблема возникает не на пустом месте.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Хороший индикатор: пользователь вынужден тратить дополнительное время, деньги, нервы, здоровье, чтобы решить свою первоначальную задачу.</a:t>
            </a:r>
            <a:endParaRPr>
              <a:solidFill>
                <a:schemeClr val="dk1"/>
              </a:solidFill>
              <a:latin typeface="Nunito"/>
              <a:ea typeface="Nunito"/>
              <a:cs typeface="Nunito"/>
              <a:sym typeface="Nunito"/>
            </a:endParaRPr>
          </a:p>
          <a:p>
            <a:pPr marL="457200" lvl="0" indent="0" algn="l" rtl="0">
              <a:lnSpc>
                <a:spcPct val="115000"/>
              </a:lnSpc>
              <a:spcBef>
                <a:spcPts val="1200"/>
              </a:spcBef>
              <a:spcAft>
                <a:spcPts val="1200"/>
              </a:spcAft>
              <a:buClr>
                <a:schemeClr val="dk1"/>
              </a:buClr>
              <a:buSzPts val="1100"/>
              <a:buFont typeface="Arial"/>
              <a:buNone/>
            </a:pPr>
            <a:r>
              <a:rPr lang="ru">
                <a:solidFill>
                  <a:schemeClr val="dk1"/>
                </a:solidFill>
                <a:latin typeface="Nunito"/>
                <a:ea typeface="Nunito"/>
                <a:cs typeface="Nunito"/>
                <a:sym typeface="Nunito"/>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5b67986b4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5b67986b4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Аналоги продукта бываю полными (прямые конкуренты) и частичными (косвенные конкуренты).</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b="1">
                <a:solidFill>
                  <a:schemeClr val="dk1"/>
                </a:solidFill>
                <a:latin typeface="Nunito"/>
                <a:ea typeface="Nunito"/>
                <a:cs typeface="Nunito"/>
                <a:sym typeface="Nunito"/>
              </a:rPr>
              <a:t>Полные аналоги</a:t>
            </a:r>
            <a:r>
              <a:rPr lang="ru">
                <a:solidFill>
                  <a:schemeClr val="dk1"/>
                </a:solidFill>
                <a:latin typeface="Nunito"/>
                <a:ea typeface="Nunito"/>
                <a:cs typeface="Nunito"/>
                <a:sym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b="1">
                <a:solidFill>
                  <a:schemeClr val="dk1"/>
                </a:solidFill>
                <a:latin typeface="Nunito"/>
                <a:ea typeface="Nunito"/>
                <a:cs typeface="Nunito"/>
                <a:sym typeface="Nunito"/>
              </a:rPr>
              <a:t>Частичными аналогами</a:t>
            </a:r>
            <a:r>
              <a:rPr lang="ru">
                <a:solidFill>
                  <a:schemeClr val="dk1"/>
                </a:solidFill>
                <a:latin typeface="Nunito"/>
                <a:ea typeface="Nunito"/>
                <a:cs typeface="Nunito"/>
                <a:sym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latin typeface="Nunito"/>
              <a:ea typeface="Nunito"/>
              <a:cs typeface="Nunito"/>
              <a:sym typeface="Nunito"/>
            </a:endParaRPr>
          </a:p>
          <a:p>
            <a:pPr marL="457200" lvl="0" indent="0" algn="l" rtl="0">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solidFill>
                  <a:schemeClr val="dk1"/>
                </a:solidFill>
                <a:latin typeface="Nunito"/>
                <a:ea typeface="Nunito"/>
                <a:cs typeface="Nunito"/>
                <a:sym typeface="Nunito"/>
              </a:rPr>
              <a:t>чем ваш проект отличается от аналогов, в чем превосходит их и как это помогает решать заявленную проблему.</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5b67986b4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Мы используем такой шаблон формулировки решения, но не настаиваем на нем: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a:solidFill>
                  <a:schemeClr val="dk1"/>
                </a:solidFill>
                <a:latin typeface="Nunito"/>
                <a:ea typeface="Nunito"/>
                <a:cs typeface="Nunito"/>
                <a:sym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из описания вашего решения должно быть понятно следующее: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чья проблема решается</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это за проблема</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представляет собой ваше решение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чем оно лучше аналогичных</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Например</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Для </a:t>
            </a:r>
            <a:r>
              <a:rPr lang="ru" b="1">
                <a:solidFill>
                  <a:schemeClr val="dk1"/>
                </a:solidFill>
                <a:latin typeface="Nunito"/>
                <a:ea typeface="Nunito"/>
                <a:cs typeface="Nunito"/>
                <a:sym typeface="Nunito"/>
              </a:rPr>
              <a:t>&lt;мам с колясками&gt;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которым нужно </a:t>
            </a:r>
            <a:r>
              <a:rPr lang="ru" b="1">
                <a:solidFill>
                  <a:schemeClr val="dk1"/>
                </a:solidFill>
                <a:latin typeface="Nunito"/>
                <a:ea typeface="Nunito"/>
                <a:cs typeface="Nunito"/>
                <a:sym typeface="Nunito"/>
              </a:rPr>
              <a:t>&lt;два раза в день гулять с ребенком&gt;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наше </a:t>
            </a:r>
            <a:r>
              <a:rPr lang="ru" b="1">
                <a:solidFill>
                  <a:schemeClr val="dk1"/>
                </a:solidFill>
                <a:latin typeface="Nunito"/>
                <a:ea typeface="Nunito"/>
                <a:cs typeface="Nunito"/>
                <a:sym typeface="Nunito"/>
              </a:rPr>
              <a:t>&lt;мобильное приложение&gt;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будет </a:t>
            </a:r>
            <a:r>
              <a:rPr lang="ru" b="1">
                <a:solidFill>
                  <a:schemeClr val="dk1"/>
                </a:solidFill>
                <a:latin typeface="Nunito"/>
                <a:ea typeface="Nunito"/>
                <a:cs typeface="Nunito"/>
                <a:sym typeface="Nunito"/>
              </a:rPr>
              <a:t>&lt;строить удобные и интересные пешеходные маршруты прогулок&gt;.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В отличие от </a:t>
            </a:r>
            <a:r>
              <a:rPr lang="ru" b="1">
                <a:solidFill>
                  <a:schemeClr val="dk1"/>
                </a:solidFill>
                <a:latin typeface="Nunito"/>
                <a:ea typeface="Nunito"/>
                <a:cs typeface="Nunito"/>
                <a:sym typeface="Nunito"/>
              </a:rPr>
              <a:t>&lt;Яндекс.Карт, Google Maps и 2Gis&gt;</a:t>
            </a:r>
            <a:r>
              <a:rPr lang="ru">
                <a:solidFill>
                  <a:schemeClr val="dk1"/>
                </a:solidFill>
                <a:latin typeface="Nunito"/>
                <a:ea typeface="Nunito"/>
                <a:cs typeface="Nunito"/>
                <a:sym typeface="Nunito"/>
              </a:rPr>
              <a:t>, наше приложение будет лучше тем,</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что </a:t>
            </a:r>
            <a:r>
              <a:rPr lang="ru" b="1">
                <a:solidFill>
                  <a:schemeClr val="dk1"/>
                </a:solidFill>
                <a:latin typeface="Nunito"/>
                <a:ea typeface="Nunito"/>
                <a:cs typeface="Nunito"/>
                <a:sym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a:solidFill>
                <a:schemeClr val="dk1"/>
              </a:solidFill>
              <a:latin typeface="Nunito"/>
              <a:ea typeface="Nunito"/>
              <a:cs typeface="Nunito"/>
              <a:sym typeface="Nunito"/>
            </a:endParaRPr>
          </a:p>
          <a:p>
            <a:pPr marL="0" lvl="0" indent="0" algn="l" rtl="0">
              <a:spcBef>
                <a:spcPts val="120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5b67986b4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5b67986b4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Насколько актуальна проблема, которую вы решаете?</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кто несёт ущерб и в чём он выражается? (время, деньги, здоровье и т.д.)</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будет, если проблему не решать? к каким последствиям это приведёт в ближайшее время и в отдалённой перспективе?</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5b67986b4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5b67986b4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Слайд с командой — это ваш способ представиться и показать, что вы способны справиться с поставленной задачей.</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r>
              <a:rPr lang="ru-RU" b="1" dirty="0"/>
              <a:t>«</a:t>
            </a:r>
            <a:r>
              <a:rPr lang="ru-RU" b="1" dirty="0" err="1"/>
              <a:t>ЭкоПетля</a:t>
            </a:r>
            <a:r>
              <a:rPr lang="ru-RU" b="1" dirty="0"/>
              <a:t>»</a:t>
            </a:r>
          </a:p>
        </p:txBody>
      </p:sp>
      <p:sp>
        <p:nvSpPr>
          <p:cNvPr id="61" name="Google Shape;61;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dirty="0"/>
              <a:t>БГТУ ВОЕНМЕХ</a:t>
            </a:r>
            <a:endParaRPr dirty="0"/>
          </a:p>
        </p:txBody>
      </p:sp>
      <p:sp>
        <p:nvSpPr>
          <p:cNvPr id="62" name="Google Shape;62;p14"/>
          <p:cNvSpPr txBox="1">
            <a:spLocks noGrp="1"/>
          </p:cNvSpPr>
          <p:nvPr>
            <p:ph type="subTitle" idx="1"/>
          </p:nvPr>
        </p:nvSpPr>
        <p:spPr>
          <a:xfrm>
            <a:off x="311700" y="416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a:t>Инициативная разработка</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Пользователь и проблема</a:t>
            </a:r>
            <a:endParaRPr/>
          </a:p>
        </p:txBody>
      </p:sp>
      <p:sp>
        <p:nvSpPr>
          <p:cNvPr id="68" name="Google Shape;68;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a:buFont typeface="Arial" panose="020B0604020202020204" pitchFamily="34" charset="0"/>
              <a:buChar char="•"/>
            </a:pPr>
            <a:r>
              <a:rPr lang="ru-RU" b="1" dirty="0"/>
              <a:t>Экологическая проблема:</a:t>
            </a:r>
            <a:r>
              <a:rPr lang="ru-RU" dirty="0"/>
              <a:t> На текущий момент широко используются одноразовые бактериологические петли, что приводит к значительному образованию пластиковых отходов. Это негативно сказывается на экологии.</a:t>
            </a:r>
          </a:p>
          <a:p>
            <a:pPr>
              <a:buFont typeface="Arial" panose="020B0604020202020204" pitchFamily="34" charset="0"/>
              <a:buChar char="•"/>
            </a:pPr>
            <a:r>
              <a:rPr lang="ru-RU" b="1" dirty="0"/>
              <a:t>Экономическая проблема:</a:t>
            </a:r>
            <a:r>
              <a:rPr lang="ru-RU" dirty="0"/>
              <a:t> Затраты на закупку одноразовых инструментов возрастают, что увеличивает финансовую нагрузку на лаборатории.</a:t>
            </a:r>
          </a:p>
          <a:p>
            <a:pPr>
              <a:buFont typeface="Arial" panose="020B0604020202020204" pitchFamily="34" charset="0"/>
              <a:buChar char="•"/>
            </a:pPr>
            <a:r>
              <a:rPr lang="ru-RU" b="1" dirty="0"/>
              <a:t>Функциональная проблема:</a:t>
            </a:r>
            <a:r>
              <a:rPr lang="ru-RU" dirty="0"/>
              <a:t> Одноразовые петли зачастую имеют ограниченный срок использования, а стерильность может быть недостаточно надежной.</a:t>
            </a:r>
          </a:p>
          <a:p>
            <a:pPr marL="0" lvl="0" indent="0" algn="l" rtl="0">
              <a:spcBef>
                <a:spcPts val="0"/>
              </a:spcBef>
              <a:spcAft>
                <a:spcPts val="1200"/>
              </a:spcAft>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Как уже решается проблема</a:t>
            </a:r>
            <a:endParaRPr/>
          </a:p>
        </p:txBody>
      </p:sp>
      <p:sp>
        <p:nvSpPr>
          <p:cNvPr id="74" name="Google Shape;74;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ru-RU" dirty="0"/>
              <a:t>Никак.</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Решение</a:t>
            </a:r>
            <a:endParaRPr/>
          </a:p>
        </p:txBody>
      </p:sp>
      <p:sp>
        <p:nvSpPr>
          <p:cNvPr id="80" name="Google Shape;80;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a:buFont typeface="Arial" panose="020B0604020202020204" pitchFamily="34" charset="0"/>
              <a:buChar char="•"/>
            </a:pPr>
            <a:r>
              <a:rPr lang="ru-RU" b="1" dirty="0"/>
              <a:t>Создание многоразовой петли:</a:t>
            </a:r>
            <a:r>
              <a:rPr lang="ru-RU" dirty="0"/>
              <a:t> Производство изделия из современных полимерных материалов, устойчивых к стерилизации (автоклав, химическая стерилизация) и соответствующих санитарным стандартам.</a:t>
            </a:r>
          </a:p>
          <a:p>
            <a:pPr>
              <a:buFont typeface="Arial" panose="020B0604020202020204" pitchFamily="34" charset="0"/>
              <a:buChar char="•"/>
            </a:pPr>
            <a:r>
              <a:rPr lang="ru-RU" b="1" dirty="0"/>
              <a:t>Экологическая выгода:</a:t>
            </a:r>
            <a:r>
              <a:rPr lang="ru-RU" dirty="0"/>
              <a:t> Возможность многократного использования позволяет снизить количество отходов.</a:t>
            </a:r>
          </a:p>
          <a:p>
            <a:pPr>
              <a:buFont typeface="Arial" panose="020B0604020202020204" pitchFamily="34" charset="0"/>
              <a:buChar char="•"/>
            </a:pPr>
            <a:r>
              <a:rPr lang="ru-RU" b="1" dirty="0"/>
              <a:t>Экономическая эффективность:</a:t>
            </a:r>
            <a:r>
              <a:rPr lang="ru-RU" dirty="0"/>
              <a:t> Увеличенный срок службы продукта снижает эксплуатационные расходы лабораторий.</a:t>
            </a:r>
          </a:p>
          <a:p>
            <a:pPr>
              <a:buFont typeface="Arial" panose="020B0604020202020204" pitchFamily="34" charset="0"/>
              <a:buChar char="•"/>
            </a:pPr>
            <a:r>
              <a:rPr lang="ru-RU" b="1" dirty="0"/>
              <a:t>Соответствие стандартам:</a:t>
            </a:r>
            <a:r>
              <a:rPr lang="ru-RU" dirty="0"/>
              <a:t> Петли будут разрабатываться с учетом требований медицинских и ветеринарных учреждений для обеспечения полной стерильности и удобства работы.</a:t>
            </a:r>
          </a:p>
          <a:p>
            <a:pPr marL="0" lvl="0" indent="0" algn="l" rtl="0">
              <a:spcBef>
                <a:spcPts val="0"/>
              </a:spcBef>
              <a:spcAft>
                <a:spcPts val="1200"/>
              </a:spcAft>
              <a:buNone/>
            </a:pP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Актуальность проблемы</a:t>
            </a:r>
            <a:endParaRPr/>
          </a:p>
        </p:txBody>
      </p:sp>
      <p:sp>
        <p:nvSpPr>
          <p:cNvPr id="86" name="Google Shape;86;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10000"/>
          </a:bodyPr>
          <a:lstStyle/>
          <a:p>
            <a:r>
              <a:rPr lang="ru-RU"/>
              <a:t>В современных лабораториях, включая медицинские, ветеринарные и научно-исследовательские учреждения, использование одноразовых бактериологических петель приводит к накоплению значительных объемов пластиковых отходов. Это остро отражается на экологии: пластиковые отходы разлагаются сотни лет и представляют угрозу для окружающей среды, способствуя загрязнению почв и водных ресурсов.</a:t>
            </a:r>
          </a:p>
          <a:p>
            <a:r>
              <a:rPr lang="ru-RU"/>
              <a:t>С экономической точки зрения, закупка одноразовых инструментов требует регулярных финансовых вложений, что создает дополнительную нагрузку на бюджеты лабораторий. В условиях растущих цен на материалы и ужесточения экологических стандартов, поиск более устойчивых решений становится стратегически важным.</a:t>
            </a:r>
          </a:p>
          <a:p>
            <a:r>
              <a:rPr lang="ru-RU"/>
              <a:t>Функциональная проблема также не теряет своей актуальности. Используемые одноразовые петли не всегда обеспечивают гарантированную стерильность и удобство в работе. В то же время требования к качеству инструментов для бактериологических исследований постоянно растут, что диктует необходимость инноваций.</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Команда</a:t>
            </a:r>
            <a:endParaRPr/>
          </a:p>
        </p:txBody>
      </p:sp>
      <p:sp>
        <p:nvSpPr>
          <p:cNvPr id="92" name="Google Shape;92;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285750" indent="-285750">
              <a:spcAft>
                <a:spcPts val="1200"/>
              </a:spcAft>
            </a:pPr>
            <a:r>
              <a:rPr lang="ru-RU" dirty="0"/>
              <a:t>Хиля Артём Владимирович</a:t>
            </a:r>
            <a:endParaRPr dirty="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1311</Words>
  <Application>Microsoft Office PowerPoint</Application>
  <PresentationFormat>On-screen Show (16:9)</PresentationFormat>
  <Paragraphs>70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Nunito</vt:lpstr>
      <vt:lpstr>Simple Light</vt:lpstr>
      <vt:lpstr>«ЭкоПетля»</vt:lpstr>
      <vt:lpstr>Пользователь и проблема</vt:lpstr>
      <vt:lpstr>Как уже решается проблема</vt:lpstr>
      <vt:lpstr>Решение</vt:lpstr>
      <vt:lpstr>Актуальность проблемы</vt:lpstr>
      <vt:lpstr>Команда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«ЭкоПетля»</dc:title>
  <cp:lastModifiedBy>artyem khilya</cp:lastModifiedBy>
  <cp:revision>3</cp:revision>
  <dcterms:modified xsi:type="dcterms:W3CDTF">2024-12-12T11:15:40Z</dcterms:modified>
</cp:coreProperties>
</file>