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4" r:id="rId2"/>
    <p:sldMasterId id="2147483657" r:id="rId3"/>
  </p:sldMasterIdLst>
  <p:notesMasterIdLst>
    <p:notesMasterId r:id="rId13"/>
  </p:notesMasterIdLst>
  <p:sldIdLst>
    <p:sldId id="257" r:id="rId4"/>
    <p:sldId id="258" r:id="rId5"/>
    <p:sldId id="259" r:id="rId6"/>
    <p:sldId id="260" r:id="rId7"/>
    <p:sldId id="261" r:id="rId8"/>
    <p:sldId id="262" r:id="rId9"/>
    <p:sldId id="268" r:id="rId10"/>
    <p:sldId id="266" r:id="rId11"/>
    <p:sldId id="265" r:id="rId12"/>
  </p:sldIdLst>
  <p:sldSz cx="18288000" cy="10287000"/>
  <p:notesSz cx="18288000" cy="10287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 Black" panose="020B0604020202020204" charset="-52"/>
      <p:bold r:id="rId18"/>
      <p:boldItalic r:id="rId19"/>
    </p:embeddedFont>
    <p:embeddedFont>
      <p:font typeface="Montserrat ExtraBold" panose="020B0604020202020204" charset="-52"/>
      <p:bold r:id="rId20"/>
      <p:boldItalic r:id="rId21"/>
    </p:embeddedFont>
    <p:embeddedFont>
      <p:font typeface="Montserrat Light" panose="020B0604020202020204" charset="-52"/>
      <p:regular r:id="rId22"/>
      <p:bold r:id="rId23"/>
      <p:italic r:id="rId24"/>
      <p:boldItalic r:id="rId25"/>
    </p:embeddedFont>
    <p:embeddedFont>
      <p:font typeface="Montserrat SemiBold" panose="020B0604020202020204" charset="-52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lnbs4Nx2bTb/3RkyMmNXGlRrQy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нна Каменских" initials="АК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BF7"/>
    <a:srgbClr val="E7E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45C47A-3232-4DBE-B793-6562DDC6B729}">
  <a:tblStyle styleId="{EF45C47A-3232-4DBE-B793-6562DDC6B72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56" y="4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7" Type="http://customschemas.google.com/relationships/presentationmetadata" Target="meta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6427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4" name="Google Shape;1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29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9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3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22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2">
            <a:extLst>
              <a:ext uri="{FF2B5EF4-FFF2-40B4-BE49-F238E27FC236}">
                <a16:creationId xmlns:a16="http://schemas.microsoft.com/office/drawing/2014/main" id="{D1F19068-D88F-440A-BF0E-C42FAFE1BA1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p2">
            <a:extLst>
              <a:ext uri="{FF2B5EF4-FFF2-40B4-BE49-F238E27FC236}">
                <a16:creationId xmlns:a16="http://schemas.microsoft.com/office/drawing/2014/main" id="{B7A8184D-222C-416A-9F2B-5AB7DC0B741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462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4">
            <a:extLst>
              <a:ext uri="{FF2B5EF4-FFF2-40B4-BE49-F238E27FC236}">
                <a16:creationId xmlns:a16="http://schemas.microsoft.com/office/drawing/2014/main" id="{BC8EC264-9801-4D9C-81A6-B0BAA6B42D0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297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;p2">
            <a:extLst>
              <a:ext uri="{FF2B5EF4-FFF2-40B4-BE49-F238E27FC236}">
                <a16:creationId xmlns:a16="http://schemas.microsoft.com/office/drawing/2014/main" id="{1BF70F08-7864-49F1-9881-233F90C8DF1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0528" t="8289" b="-1058"/>
          <a:stretch/>
        </p:blipFill>
        <p:spPr>
          <a:xfrm>
            <a:off x="0" y="0"/>
            <a:ext cx="7428297" cy="7663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337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4853186" y="4277868"/>
            <a:ext cx="13142206" cy="194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500" b="1" i="0" u="none" strike="noStrike" cap="none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Создание испытательной установки реверсивного трения ТРИЗ 2.0</a:t>
            </a:r>
            <a:endParaRPr sz="5500" b="1" dirty="0">
              <a:latin typeface="+mj-lt"/>
              <a:cs typeface="Times New Roman" pitchFamily="18" charset="0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9532620" y="7874427"/>
            <a:ext cx="8755380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124AB2"/>
                </a:solidFill>
                <a:latin typeface="+mj-lt"/>
                <a:ea typeface="Montserrat ExtraBold"/>
                <a:cs typeface="Times New Roman" pitchFamily="18" charset="0"/>
                <a:sym typeface="Montserrat ExtraBold"/>
              </a:rPr>
              <a:t>Патраков Иван Михайлович</a:t>
            </a:r>
            <a:endParaRPr b="1" dirty="0">
              <a:latin typeface="+mj-lt"/>
              <a:cs typeface="Times New Roman" pitchFamily="18" charset="0"/>
            </a:endParaRPr>
          </a:p>
          <a:p>
            <a:pPr marL="12700" marR="5080" lvl="0">
              <a:spcBef>
                <a:spcPts val="2545"/>
              </a:spcBef>
            </a:pPr>
            <a:r>
              <a:rPr lang="ru-RU" sz="2800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+7-922-354-07-59, </a:t>
            </a:r>
            <a:r>
              <a:rPr lang="en-US" sz="2800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patrakov.ivan@gmail.com</a:t>
            </a:r>
            <a:endParaRPr dirty="0">
              <a:latin typeface="+mj-lt"/>
              <a:cs typeface="Times New Roman" pitchFamily="18" charset="0"/>
            </a:endParaRPr>
          </a:p>
          <a:p>
            <a:pPr marL="12700" marR="5080" lvl="0" indent="0" algn="l" rtl="0">
              <a:spcBef>
                <a:spcPts val="2545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ПНИПУ, ООО «АльфаТех», Пермь</a:t>
            </a:r>
            <a:endParaRPr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72195" y="205621"/>
            <a:ext cx="4932143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ПРОБЛЕМА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02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1030" name="AutoShape 6" descr="http://sc02.alicdn.com/kf/UT82wMKXUJXXXagOFbXm/224780496/UT82wMKXUJXXXagOFbX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://sc02.alicdn.com/kf/UT82wMKXUJXXXagOFbXm/224780496/UT82wMKXUJXXXagOFbX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://sc02.alicdn.com/kf/UT82wMKXUJXXXagOFbXm/224780496/UT82wMKXUJXXXagOFbX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D27566-4B0B-4A1E-9EE3-372DD2CAB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2" y="1438491"/>
            <a:ext cx="7291694" cy="3909951"/>
          </a:xfrm>
          <a:prstGeom prst="rect">
            <a:avLst/>
          </a:prstGeom>
        </p:spPr>
      </p:pic>
      <p:sp>
        <p:nvSpPr>
          <p:cNvPr id="18" name="Google Shape;71;p3">
            <a:extLst>
              <a:ext uri="{FF2B5EF4-FFF2-40B4-BE49-F238E27FC236}">
                <a16:creationId xmlns:a16="http://schemas.microsoft.com/office/drawing/2014/main" id="{ABED3310-DF17-4184-A46F-3695E4128C90}"/>
              </a:ext>
            </a:extLst>
          </p:cNvPr>
          <p:cNvSpPr txBox="1"/>
          <p:nvPr/>
        </p:nvSpPr>
        <p:spPr>
          <a:xfrm>
            <a:off x="8795215" y="333658"/>
            <a:ext cx="8010963" cy="332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sz="4000" b="1" i="1" u="sng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опорная часть </a:t>
            </a:r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– это</a:t>
            </a:r>
          </a:p>
          <a:p>
            <a:pPr lvl="0"/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подшипник скольжения </a:t>
            </a:r>
            <a:r>
              <a:rPr lang="ru-RU" sz="4000" b="1" i="1" u="sng" dirty="0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основной рабочий элемент</a:t>
            </a:r>
          </a:p>
          <a:p>
            <a:pPr lvl="0"/>
            <a:r>
              <a:rPr lang="ru-RU" sz="4000" b="1" dirty="0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слой скольжения – полимер, композит на основе полимера</a:t>
            </a:r>
            <a:endParaRPr sz="4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9764FC-7D9F-45F5-AC34-40E4CFAE1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441" y="4262511"/>
            <a:ext cx="8207950" cy="313709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A2AB64-8DC7-4230-A476-40268DF65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409" y="7630724"/>
            <a:ext cx="2912013" cy="23226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B8609C-0992-4D57-A63F-E2FAB70F8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644" y="6527011"/>
            <a:ext cx="7361669" cy="33648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РЕШЕНИЕ ПРОБЛЕМЫ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03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7" name="Google Shape;82;p4"/>
          <p:cNvSpPr txBox="1"/>
          <p:nvPr/>
        </p:nvSpPr>
        <p:spPr>
          <a:xfrm>
            <a:off x="628426" y="1220664"/>
            <a:ext cx="1552128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2700" algn="just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3200" dirty="0">
                <a:solidFill>
                  <a:srgbClr val="4674C9"/>
                </a:solidFill>
                <a:latin typeface="+mj-lt"/>
                <a:cs typeface="Times New Roman" pitchFamily="18" charset="0"/>
                <a:sym typeface="Montserrat SemiBold"/>
              </a:rPr>
              <a:t>Создать установку с учетом международного опыта и опыта ООО «</a:t>
            </a:r>
            <a:r>
              <a:rPr lang="ru-RU" sz="3200" dirty="0" err="1">
                <a:solidFill>
                  <a:srgbClr val="4674C9"/>
                </a:solidFill>
                <a:latin typeface="+mj-lt"/>
                <a:cs typeface="Times New Roman" pitchFamily="18" charset="0"/>
                <a:sym typeface="Montserrat SemiBold"/>
              </a:rPr>
              <a:t>АльфаТех</a:t>
            </a:r>
            <a:r>
              <a:rPr lang="ru-RU" sz="3200" dirty="0">
                <a:solidFill>
                  <a:srgbClr val="4674C9"/>
                </a:solidFill>
                <a:latin typeface="+mj-lt"/>
                <a:cs typeface="Times New Roman" pitchFamily="18" charset="0"/>
                <a:sym typeface="Montserrat SemiBold"/>
              </a:rPr>
              <a:t>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1194" y="2052343"/>
            <a:ext cx="9473365" cy="771298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Установка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9884685" y="4879880"/>
            <a:ext cx="1323789" cy="1016000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05724C-645D-4B8F-B96C-2910B9740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58" y="2147383"/>
            <a:ext cx="9284035" cy="748040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B75ED54-2069-485F-8CE8-52CFEF32085C}"/>
              </a:ext>
            </a:extLst>
          </p:cNvPr>
          <p:cNvSpPr/>
          <p:nvPr/>
        </p:nvSpPr>
        <p:spPr>
          <a:xfrm>
            <a:off x="11208475" y="2025748"/>
            <a:ext cx="6860070" cy="775129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Установка</a:t>
            </a:r>
          </a:p>
        </p:txBody>
      </p:sp>
      <p:sp>
        <p:nvSpPr>
          <p:cNvPr id="14" name="Google Shape;82;p4">
            <a:extLst>
              <a:ext uri="{FF2B5EF4-FFF2-40B4-BE49-F238E27FC236}">
                <a16:creationId xmlns:a16="http://schemas.microsoft.com/office/drawing/2014/main" id="{B1E247F7-EAE6-4203-98D2-B391BB87CEED}"/>
              </a:ext>
            </a:extLst>
          </p:cNvPr>
          <p:cNvSpPr txBox="1"/>
          <p:nvPr/>
        </p:nvSpPr>
        <p:spPr>
          <a:xfrm>
            <a:off x="11936198" y="6752496"/>
            <a:ext cx="6022794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500" marR="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cs typeface="Times New Roman" pitchFamily="18" charset="0"/>
                <a:sym typeface="Montserrat SemiBold"/>
              </a:rPr>
              <a:t>Автоматика</a:t>
            </a:r>
          </a:p>
          <a:p>
            <a:pPr marL="571500" indent="-571500" algn="just">
              <a:lnSpc>
                <a:spcPct val="150000"/>
              </a:lnSpc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cs typeface="Times New Roman" pitchFamily="18" charset="0"/>
                <a:sym typeface="Montserrat SemiBold"/>
              </a:rPr>
              <a:t>-70 ⁰С … +70 ⁰С</a:t>
            </a:r>
          </a:p>
          <a:p>
            <a:pPr marL="571500" indent="-571500" algn="just">
              <a:lnSpc>
                <a:spcPct val="150000"/>
              </a:lnSpc>
              <a:buClr>
                <a:srgbClr val="4674C9"/>
              </a:buClr>
              <a:buSzPts val="2800"/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cs typeface="Times New Roman" pitchFamily="18" charset="0"/>
                <a:sym typeface="Montserrat SemiBold"/>
              </a:rPr>
              <a:t>15 мм/с </a:t>
            </a:r>
            <a:endParaRPr lang="ru-RU" sz="3600" dirty="0">
              <a:solidFill>
                <a:srgbClr val="4674C9"/>
              </a:solidFill>
              <a:latin typeface="+mj-lt"/>
              <a:cs typeface="Times New Roman" pitchFamily="18" charset="0"/>
              <a:sym typeface="Montserrat Semi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88EA89-B0A6-409A-8FEE-748627F89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0535" y="2122683"/>
            <a:ext cx="6135949" cy="44284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ТЕХНОЛОГИЯ</a:t>
            </a:r>
          </a:p>
        </p:txBody>
      </p:sp>
      <p:sp>
        <p:nvSpPr>
          <p:cNvPr id="91" name="Google Shape;91;p5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04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25" name="Стрелка: влево-вправо 24">
            <a:extLst>
              <a:ext uri="{FF2B5EF4-FFF2-40B4-BE49-F238E27FC236}">
                <a16:creationId xmlns:a16="http://schemas.microsoft.com/office/drawing/2014/main" id="{0137F114-C9FF-41FF-991C-D25981776544}"/>
              </a:ext>
            </a:extLst>
          </p:cNvPr>
          <p:cNvSpPr/>
          <p:nvPr/>
        </p:nvSpPr>
        <p:spPr>
          <a:xfrm>
            <a:off x="2542489" y="2052953"/>
            <a:ext cx="2215960" cy="608221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9C5C83C-1E94-450C-808D-5AC7F74942A3}"/>
              </a:ext>
            </a:extLst>
          </p:cNvPr>
          <p:cNvSpPr/>
          <p:nvPr/>
        </p:nvSpPr>
        <p:spPr>
          <a:xfrm>
            <a:off x="2459371" y="3666087"/>
            <a:ext cx="2373011" cy="56811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669CD9B8-37A3-4249-A1C7-BAF0255FB287}"/>
              </a:ext>
            </a:extLst>
          </p:cNvPr>
          <p:cNvSpPr/>
          <p:nvPr/>
        </p:nvSpPr>
        <p:spPr>
          <a:xfrm>
            <a:off x="3428999" y="2795943"/>
            <a:ext cx="433754" cy="833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0B8C5E9-FBC7-4BA7-A91F-FD2C3B69435F}"/>
              </a:ext>
            </a:extLst>
          </p:cNvPr>
          <p:cNvSpPr/>
          <p:nvPr/>
        </p:nvSpPr>
        <p:spPr>
          <a:xfrm>
            <a:off x="1774717" y="4260576"/>
            <a:ext cx="3875808" cy="44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Google Shape;71;p3">
            <a:extLst>
              <a:ext uri="{FF2B5EF4-FFF2-40B4-BE49-F238E27FC236}">
                <a16:creationId xmlns:a16="http://schemas.microsoft.com/office/drawing/2014/main" id="{2A6F5BCC-5685-46AC-A1FF-67BB65B134AC}"/>
              </a:ext>
            </a:extLst>
          </p:cNvPr>
          <p:cNvSpPr txBox="1"/>
          <p:nvPr/>
        </p:nvSpPr>
        <p:spPr>
          <a:xfrm>
            <a:off x="3862753" y="2551403"/>
            <a:ext cx="668005" cy="86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F</a:t>
            </a:r>
            <a:endParaRPr sz="4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B2E3A4-DA03-44B3-A6AC-4E520A4F6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86" y="4947115"/>
            <a:ext cx="5252734" cy="49984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00AF24-6403-44A4-8585-50FCBA685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757" y="477261"/>
            <a:ext cx="6222481" cy="44488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13A72D-DB0F-4A52-82C9-C0B63F22A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5308" y="5221908"/>
            <a:ext cx="6846276" cy="44488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472195" y="205621"/>
            <a:ext cx="6221682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ПОТРЕБИТЕЛИ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16418860" y="757724"/>
            <a:ext cx="1334962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05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13" name="Рисунок 12" descr="Банер АльфаТех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7397" y="2118865"/>
            <a:ext cx="2457466" cy="7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99;p6">
            <a:extLst>
              <a:ext uri="{FF2B5EF4-FFF2-40B4-BE49-F238E27FC236}">
                <a16:creationId xmlns:a16="http://schemas.microsoft.com/office/drawing/2014/main" id="{A486DB55-3F44-4382-8D9C-BE2F92A74830}"/>
              </a:ext>
            </a:extLst>
          </p:cNvPr>
          <p:cNvSpPr txBox="1"/>
          <p:nvPr/>
        </p:nvSpPr>
        <p:spPr>
          <a:xfrm>
            <a:off x="791744" y="1221680"/>
            <a:ext cx="5222194" cy="86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u="sng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Базовый сегмент:</a:t>
            </a:r>
            <a:endParaRPr sz="4000" b="1" u="sng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BE6B63-4CE0-48A9-9CB5-944D8992D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59" y="3071376"/>
            <a:ext cx="2000265" cy="11551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78C324-0C92-4E53-8F4C-B01F07E16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44" y="4208174"/>
            <a:ext cx="2414248" cy="1825305"/>
          </a:xfrm>
          <a:prstGeom prst="rect">
            <a:avLst/>
          </a:prstGeom>
        </p:spPr>
      </p:pic>
      <p:sp>
        <p:nvSpPr>
          <p:cNvPr id="18" name="Google Shape;99;p6">
            <a:extLst>
              <a:ext uri="{FF2B5EF4-FFF2-40B4-BE49-F238E27FC236}">
                <a16:creationId xmlns:a16="http://schemas.microsoft.com/office/drawing/2014/main" id="{883711CC-1073-4AC5-ACFC-CF258F6DF634}"/>
              </a:ext>
            </a:extLst>
          </p:cNvPr>
          <p:cNvSpPr txBox="1"/>
          <p:nvPr/>
        </p:nvSpPr>
        <p:spPr>
          <a:xfrm>
            <a:off x="3634154" y="2157922"/>
            <a:ext cx="5709138" cy="74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- финансирует разработку</a:t>
            </a:r>
            <a:endParaRPr sz="32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20" name="Google Shape;99;p6">
            <a:extLst>
              <a:ext uri="{FF2B5EF4-FFF2-40B4-BE49-F238E27FC236}">
                <a16:creationId xmlns:a16="http://schemas.microsoft.com/office/drawing/2014/main" id="{354E9F34-3005-4059-949D-B438338EBEC4}"/>
              </a:ext>
            </a:extLst>
          </p:cNvPr>
          <p:cNvSpPr txBox="1"/>
          <p:nvPr/>
        </p:nvSpPr>
        <p:spPr>
          <a:xfrm>
            <a:off x="3634154" y="3108228"/>
            <a:ext cx="5509846" cy="123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- заинтересованы в приобретении установки</a:t>
            </a:r>
            <a:endParaRPr sz="32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21" name="Google Shape;99;p6">
            <a:extLst>
              <a:ext uri="{FF2B5EF4-FFF2-40B4-BE49-F238E27FC236}">
                <a16:creationId xmlns:a16="http://schemas.microsoft.com/office/drawing/2014/main" id="{8F495CF1-8A45-4DC2-8FF1-2BE843E1440F}"/>
              </a:ext>
            </a:extLst>
          </p:cNvPr>
          <p:cNvSpPr txBox="1"/>
          <p:nvPr/>
        </p:nvSpPr>
        <p:spPr>
          <a:xfrm>
            <a:off x="3625240" y="4632657"/>
            <a:ext cx="5509846" cy="123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- заинтересованы в проведении испытаний</a:t>
            </a:r>
            <a:endParaRPr sz="32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23" name="Google Shape;99;p6">
            <a:extLst>
              <a:ext uri="{FF2B5EF4-FFF2-40B4-BE49-F238E27FC236}">
                <a16:creationId xmlns:a16="http://schemas.microsoft.com/office/drawing/2014/main" id="{F9AEB10F-1C72-4812-AC60-325630338FE2}"/>
              </a:ext>
            </a:extLst>
          </p:cNvPr>
          <p:cNvSpPr txBox="1"/>
          <p:nvPr/>
        </p:nvSpPr>
        <p:spPr>
          <a:xfrm>
            <a:off x="791744" y="6275966"/>
            <a:ext cx="5222194" cy="86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u="sng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В перспективе:</a:t>
            </a:r>
            <a:endParaRPr sz="4000" b="1" u="sng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24" name="Google Shape;99;p6">
            <a:extLst>
              <a:ext uri="{FF2B5EF4-FFF2-40B4-BE49-F238E27FC236}">
                <a16:creationId xmlns:a16="http://schemas.microsoft.com/office/drawing/2014/main" id="{29D10EF9-D7C6-44D3-91C3-A4872146CF44}"/>
              </a:ext>
            </a:extLst>
          </p:cNvPr>
          <p:cNvSpPr txBox="1"/>
          <p:nvPr/>
        </p:nvSpPr>
        <p:spPr>
          <a:xfrm>
            <a:off x="10223650" y="1335735"/>
            <a:ext cx="5222194" cy="86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u="sng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Наука:</a:t>
            </a:r>
            <a:endParaRPr sz="4000" b="1" u="sng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6380CE-024D-4B0C-B90C-4A2E057A4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390" y="7089098"/>
            <a:ext cx="4016946" cy="2815476"/>
          </a:xfrm>
          <a:prstGeom prst="rect">
            <a:avLst/>
          </a:prstGeom>
        </p:spPr>
      </p:pic>
      <p:sp>
        <p:nvSpPr>
          <p:cNvPr id="25" name="Google Shape;99;p6">
            <a:extLst>
              <a:ext uri="{FF2B5EF4-FFF2-40B4-BE49-F238E27FC236}">
                <a16:creationId xmlns:a16="http://schemas.microsoft.com/office/drawing/2014/main" id="{5599AAD8-BEFC-48E0-AF49-96844CD0518A}"/>
              </a:ext>
            </a:extLst>
          </p:cNvPr>
          <p:cNvSpPr txBox="1"/>
          <p:nvPr/>
        </p:nvSpPr>
        <p:spPr>
          <a:xfrm>
            <a:off x="9578879" y="6275966"/>
            <a:ext cx="7401219" cy="2528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u="sng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Потенциальные сегменты: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Машиностроение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Авиастроение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ПГС</a:t>
            </a:r>
            <a:endParaRPr sz="36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21778A-D0D2-4A67-90E4-1B08F5D773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3650" y="3777461"/>
            <a:ext cx="6495428" cy="653276"/>
          </a:xfrm>
          <a:prstGeom prst="rect">
            <a:avLst/>
          </a:prstGeom>
        </p:spPr>
      </p:pic>
      <p:sp>
        <p:nvSpPr>
          <p:cNvPr id="27" name="Google Shape;99;p6">
            <a:extLst>
              <a:ext uri="{FF2B5EF4-FFF2-40B4-BE49-F238E27FC236}">
                <a16:creationId xmlns:a16="http://schemas.microsoft.com/office/drawing/2014/main" id="{8B8F1CC1-0846-4E5B-8E74-0F09CC7D142F}"/>
              </a:ext>
            </a:extLst>
          </p:cNvPr>
          <p:cNvSpPr txBox="1"/>
          <p:nvPr/>
        </p:nvSpPr>
        <p:spPr>
          <a:xfrm>
            <a:off x="10405866" y="4344292"/>
            <a:ext cx="5509846" cy="172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32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заинтересована в проведении испытаний в научных целях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F7342B-2416-4D08-9EA3-3039AF310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94381" y="2257982"/>
            <a:ext cx="4480731" cy="12360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КОНКУРЕНТЫ</a:t>
            </a:r>
          </a:p>
        </p:txBody>
      </p:sp>
      <p:sp>
        <p:nvSpPr>
          <p:cNvPr id="109" name="Google Shape;109;p7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06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graphicFrame>
        <p:nvGraphicFramePr>
          <p:cNvPr id="111" name="Google Shape;111;p7"/>
          <p:cNvGraphicFramePr/>
          <p:nvPr>
            <p:extLst>
              <p:ext uri="{D42A27DB-BD31-4B8C-83A1-F6EECF244321}">
                <p14:modId xmlns:p14="http://schemas.microsoft.com/office/powerpoint/2010/main" val="3003542896"/>
              </p:ext>
            </p:extLst>
          </p:nvPr>
        </p:nvGraphicFramePr>
        <p:xfrm>
          <a:off x="403410" y="2209563"/>
          <a:ext cx="17225685" cy="5911573"/>
        </p:xfrm>
        <a:graphic>
          <a:graphicData uri="http://schemas.openxmlformats.org/drawingml/2006/table">
            <a:tbl>
              <a:tblPr firstRow="1" bandRow="1">
                <a:noFill/>
                <a:tableStyleId>{EF45C47A-3232-4DBE-B793-6562DDC6B729}</a:tableStyleId>
              </a:tblPr>
              <a:tblGrid>
                <a:gridCol w="3445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5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5137">
                  <a:extLst>
                    <a:ext uri="{9D8B030D-6E8A-4147-A177-3AD203B41FA5}">
                      <a16:colId xmlns:a16="http://schemas.microsoft.com/office/drawing/2014/main" val="1548194696"/>
                    </a:ext>
                  </a:extLst>
                </a:gridCol>
                <a:gridCol w="3445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308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+mj-lt"/>
                          <a:cs typeface="Times New Roman" pitchFamily="18" charset="0"/>
                        </a:rPr>
                        <a:t>Характеристики продукта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НИИ «Мостов СПб»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ООО «</a:t>
                      </a:r>
                      <a:r>
                        <a:rPr lang="ru-RU" sz="2800" u="none" strike="noStrike" cap="none" dirty="0" err="1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АльфаТех</a:t>
                      </a:r>
                      <a:r>
                        <a:rPr lang="ru-RU" sz="2800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»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Arial"/>
                        </a:rPr>
                        <a:t>University</a:t>
                      </a:r>
                      <a:r>
                        <a:rPr lang="en-US" sz="2800" u="none" strike="noStrike" cap="none" baseline="0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Arial"/>
                        </a:rPr>
                        <a:t> of Stuttgart (Germany)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Наш проект</a:t>
                      </a:r>
                      <a:endParaRPr sz="2800" b="1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308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Температурный режим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+20 ⁰С 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-70 ⁰С … +20 ⁰С 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-50 ⁰С … +50 ⁰С 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i="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-70 ⁰С … +70 ⁰С </a:t>
                      </a:r>
                      <a:endParaRPr sz="2800" b="1" i="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0708">
                <a:tc>
                  <a:txBody>
                    <a:bodyPr/>
                    <a:lstStyle/>
                    <a:p>
                      <a:pPr marL="0" marR="0" lvl="1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Скорость проведения испытаний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Calibri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до 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2 мм/с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Calibri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до </a:t>
                      </a: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2 мм/с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до 15 мм/с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до 15 мм/с</a:t>
                      </a:r>
                      <a:endParaRPr sz="2800" b="1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308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Уровень автоматизации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50%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50%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100%</a:t>
                      </a:r>
                      <a:endParaRPr sz="2800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b="1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100%</a:t>
                      </a:r>
                      <a:endParaRPr sz="2800" b="1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3085"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Срок проведения испытаний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+mj-lt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6 мес.</a:t>
                      </a:r>
                      <a:endParaRPr sz="2800" b="0" i="0" u="none" strike="noStrike" cap="none" dirty="0">
                        <a:solidFill>
                          <a:srgbClr val="124AB2"/>
                        </a:solidFill>
                        <a:latin typeface="+mj-lt"/>
                        <a:ea typeface="Montserrat SemiBold"/>
                        <a:cs typeface="Times New Roman" pitchFamily="18" charset="0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Calibri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6 мес.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Calibri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1 мес.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0" i="0" u="none" strike="noStrike" cap="none" dirty="0">
                          <a:solidFill>
                            <a:srgbClr val="124AB2"/>
                          </a:solidFill>
                          <a:latin typeface="Calibri"/>
                          <a:ea typeface="Montserrat SemiBold"/>
                          <a:cs typeface="Times New Roman" pitchFamily="18" charset="0"/>
                          <a:sym typeface="Montserrat SemiBold"/>
                        </a:rPr>
                        <a:t>1 мес.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963667"/>
                  </a:ext>
                </a:extLst>
              </a:tr>
            </a:tbl>
          </a:graphicData>
        </a:graphic>
      </p:graphicFrame>
      <p:sp>
        <p:nvSpPr>
          <p:cNvPr id="7" name="Google Shape;82;p4"/>
          <p:cNvSpPr txBox="1"/>
          <p:nvPr/>
        </p:nvSpPr>
        <p:spPr>
          <a:xfrm>
            <a:off x="472195" y="8756459"/>
            <a:ext cx="1750807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-12700" algn="ctr" rtl="0"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3600" u="sng" dirty="0">
                <a:solidFill>
                  <a:srgbClr val="4674C9"/>
                </a:solidFill>
                <a:latin typeface="+mj-lt"/>
                <a:cs typeface="Times New Roman" pitchFamily="18" charset="0"/>
                <a:sym typeface="Montserrat SemiBold"/>
              </a:rPr>
              <a:t>Задача проекта реализовать установку мирового уровня для условий России.</a:t>
            </a:r>
            <a:endParaRPr lang="en-US" sz="3600" u="sng" dirty="0">
              <a:solidFill>
                <a:srgbClr val="4674C9"/>
              </a:solidFill>
              <a:latin typeface="+mj-lt"/>
              <a:cs typeface="Times New Roman" pitchFamily="18" charset="0"/>
              <a:sym typeface="Montserra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КОМАНДА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07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4098" name="AutoShape 2" descr="blob:https://web.telegram.org/c59fb1e8-4262-47aa-952c-bddad8204c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3765208" y="1681791"/>
            <a:ext cx="3373202" cy="6773846"/>
            <a:chOff x="3814482" y="1800953"/>
            <a:chExt cx="3528000" cy="6787004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3814482" y="1800953"/>
              <a:ext cx="3528000" cy="6787004"/>
              <a:chOff x="3814482" y="1800953"/>
              <a:chExt cx="3528000" cy="6787004"/>
            </a:xfrm>
          </p:grpSpPr>
          <p:sp>
            <p:nvSpPr>
              <p:cNvPr id="130" name="Google Shape;130;p8"/>
              <p:cNvSpPr txBox="1"/>
              <p:nvPr/>
            </p:nvSpPr>
            <p:spPr>
              <a:xfrm>
                <a:off x="3814482" y="3885247"/>
                <a:ext cx="3528000" cy="47027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12700" lvl="0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ea typeface="Montserrat ExtraBold"/>
                    <a:cs typeface="Times New Roman" pitchFamily="18" charset="0"/>
                    <a:sym typeface="Montserrat ExtraBold"/>
                  </a:rPr>
                  <a:t>Каменских Анна Александровна</a:t>
                </a:r>
              </a:p>
              <a:p>
                <a:pPr marL="12700" lvl="0"/>
                <a:endParaRPr lang="en-US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 lvl="0"/>
                <a:endParaRPr lang="ru-RU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 lvl="0" algn="just"/>
                <a:r>
                  <a:rPr lang="ru-RU" sz="1900" b="1" i="1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Научный консультант по решению задач в рамках компьютерного инжиниринга</a:t>
                </a:r>
              </a:p>
              <a:p>
                <a:pPr marL="12700" lvl="0" algn="just"/>
                <a:endParaRPr lang="ru-RU" sz="1900" b="1" i="1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3556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К.Т.Н., доцент каф. ВММБ, ПНИПУ</a:t>
                </a:r>
              </a:p>
              <a:p>
                <a:pPr marL="3556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Тема кандидатской: «работа слоев скольжения опорных частей»</a:t>
                </a:r>
                <a:endParaRPr lang="en-US" sz="1900" dirty="0">
                  <a:solidFill>
                    <a:srgbClr val="4674C9"/>
                  </a:solidFill>
                  <a:latin typeface="+mj-lt"/>
                  <a:cs typeface="Times New Roman" pitchFamily="18" charset="0"/>
                  <a:sym typeface="Montserrat SemiBold"/>
                </a:endParaRPr>
              </a:p>
            </p:txBody>
          </p:sp>
          <p:sp>
            <p:nvSpPr>
              <p:cNvPr id="131" name="Google Shape;131;p8"/>
              <p:cNvSpPr/>
              <p:nvPr/>
            </p:nvSpPr>
            <p:spPr>
              <a:xfrm>
                <a:off x="4531410" y="1800953"/>
                <a:ext cx="2091600" cy="2090057"/>
              </a:xfrm>
              <a:prstGeom prst="roundRect">
                <a:avLst>
                  <a:gd name="adj" fmla="val 4199"/>
                </a:avLst>
              </a:prstGeom>
              <a:solidFill>
                <a:schemeClr val="lt1"/>
              </a:solidFill>
              <a:ln w="25400" cap="flat" cmpd="sng">
                <a:solidFill>
                  <a:srgbClr val="4674C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rgbClr val="124AB2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Фото</a:t>
                </a:r>
                <a:endParaRPr/>
              </a:p>
            </p:txBody>
          </p:sp>
        </p:grpSp>
        <p:pic>
          <p:nvPicPr>
            <p:cNvPr id="21" name="Picture 7" descr="G:\Users\nosovyu\Downloads\030.jpg"/>
            <p:cNvPicPr>
              <a:picLocks noChangeAspect="1" noChangeArrowheads="1"/>
            </p:cNvPicPr>
            <p:nvPr/>
          </p:nvPicPr>
          <p:blipFill>
            <a:blip r:embed="rId3"/>
            <a:srcRect t="7741" b="25640"/>
            <a:stretch>
              <a:fillRect/>
            </a:stretch>
          </p:blipFill>
          <p:spPr bwMode="auto">
            <a:xfrm>
              <a:off x="4556913" y="1827233"/>
              <a:ext cx="2042731" cy="2041345"/>
            </a:xfrm>
            <a:prstGeom prst="roundRect">
              <a:avLst/>
            </a:prstGeom>
            <a:noFill/>
          </p:spPr>
        </p:pic>
      </p:grpSp>
      <p:grpSp>
        <p:nvGrpSpPr>
          <p:cNvPr id="34" name="Группа 33"/>
          <p:cNvGrpSpPr/>
          <p:nvPr/>
        </p:nvGrpSpPr>
        <p:grpSpPr>
          <a:xfrm>
            <a:off x="381917" y="1669115"/>
            <a:ext cx="3209506" cy="7516550"/>
            <a:chOff x="197212" y="1689616"/>
            <a:chExt cx="3422539" cy="7516550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197212" y="1689616"/>
              <a:ext cx="3422539" cy="7516550"/>
              <a:chOff x="197212" y="1689616"/>
              <a:chExt cx="3422539" cy="7516550"/>
            </a:xfrm>
          </p:grpSpPr>
          <p:sp>
            <p:nvSpPr>
              <p:cNvPr id="23" name="Google Shape;130;p8"/>
              <p:cNvSpPr txBox="1"/>
              <p:nvPr/>
            </p:nvSpPr>
            <p:spPr>
              <a:xfrm>
                <a:off x="197212" y="3773910"/>
                <a:ext cx="3422539" cy="5432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12700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cs typeface="Times New Roman" pitchFamily="18" charset="0"/>
                    <a:sym typeface="Montserrat ExtraBold"/>
                  </a:rPr>
                  <a:t> Патраков </a:t>
                </a:r>
                <a:endParaRPr lang="en-US" sz="2400" b="1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12700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cs typeface="Times New Roman" pitchFamily="18" charset="0"/>
                    <a:sym typeface="Montserrat ExtraBold"/>
                  </a:rPr>
                  <a:t> Иван Михайлович</a:t>
                </a:r>
                <a:endParaRPr lang="en-US" sz="2400" b="1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12700"/>
                <a:endParaRPr lang="en-US" sz="2400" b="1" i="1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12700"/>
                <a:endParaRPr lang="ru-RU" sz="2400" b="1" i="1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12700" algn="just"/>
                <a:r>
                  <a:rPr lang="ru-RU" sz="1900" b="1" i="1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 Руководитель проекта</a:t>
                </a:r>
              </a:p>
              <a:p>
                <a:pPr marL="12700" algn="just"/>
                <a:endParaRPr lang="en-US" sz="1900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12700" algn="just"/>
                <a:endParaRPr lang="en-US" sz="1900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12700" algn="just"/>
                <a:endParaRPr lang="en-US" sz="1900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12700" algn="just"/>
                <a:endParaRPr lang="ru-RU" sz="1900" dirty="0">
                  <a:solidFill>
                    <a:srgbClr val="124AB2"/>
                  </a:solidFill>
                  <a:latin typeface="+mj-lt"/>
                  <a:cs typeface="Times New Roman" pitchFamily="18" charset="0"/>
                  <a:sym typeface="Montserrat ExtraBold"/>
                </a:endParaRPr>
              </a:p>
              <a:p>
                <a:pPr marL="298450" indent="-285750" algn="just"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Специалист по НИОКР;</a:t>
                </a:r>
              </a:p>
              <a:p>
                <a:pPr marL="298450" indent="-285750"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Эксперт в области разработки опорных частей;</a:t>
                </a:r>
                <a:endParaRPr lang="en-US" sz="1800" dirty="0">
                  <a:solidFill>
                    <a:srgbClr val="4674C9"/>
                  </a:solidFill>
                  <a:latin typeface="+mj-lt"/>
                  <a:cs typeface="Times New Roman" pitchFamily="18" charset="0"/>
                  <a:sym typeface="Montserrat SemiBold"/>
                </a:endParaRPr>
              </a:p>
              <a:p>
                <a:pPr marL="298450" indent="-285750"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Студент ВМ-21-1м, ПНИПУ;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Технический директор </a:t>
                </a:r>
                <a:endParaRPr lang="en-US" sz="18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algn="just"/>
                <a:r>
                  <a:rPr lang="en-US" sz="18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       </a:t>
                </a:r>
                <a:r>
                  <a:rPr lang="ru-RU" sz="18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ООО «АльфаТех».</a:t>
                </a:r>
                <a:endParaRPr lang="en-US" sz="18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8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5 </a:t>
                </a:r>
                <a:r>
                  <a:rPr lang="ru-RU" sz="18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лет занимается испытаниями полимеров</a:t>
                </a:r>
              </a:p>
              <a:p>
                <a:pPr algn="just"/>
                <a:endParaRPr lang="ru-RU" sz="18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</p:txBody>
          </p:sp>
          <p:sp>
            <p:nvSpPr>
              <p:cNvPr id="24" name="Google Shape;131;p8"/>
              <p:cNvSpPr/>
              <p:nvPr/>
            </p:nvSpPr>
            <p:spPr>
              <a:xfrm>
                <a:off x="748137" y="1689616"/>
                <a:ext cx="2091600" cy="2090057"/>
              </a:xfrm>
              <a:prstGeom prst="roundRect">
                <a:avLst>
                  <a:gd name="adj" fmla="val 4199"/>
                </a:avLst>
              </a:prstGeom>
              <a:solidFill>
                <a:schemeClr val="lt1"/>
              </a:solidFill>
              <a:ln w="25400" cap="flat" cmpd="sng">
                <a:solidFill>
                  <a:srgbClr val="4674C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 dirty="0">
                    <a:solidFill>
                      <a:srgbClr val="124AB2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Фото</a:t>
                </a:r>
                <a:endParaRPr dirty="0"/>
              </a:p>
            </p:txBody>
          </p:sp>
        </p:grpSp>
        <p:pic>
          <p:nvPicPr>
            <p:cNvPr id="4102" name="Picture 6" descr="G:\Users\nosovyu\Downloads\IMG_20221012_123342.jpg"/>
            <p:cNvPicPr>
              <a:picLocks noChangeAspect="1" noChangeArrowheads="1"/>
            </p:cNvPicPr>
            <p:nvPr/>
          </p:nvPicPr>
          <p:blipFill>
            <a:blip r:embed="rId4"/>
            <a:srcRect t="30820" r="26261" b="14376"/>
            <a:stretch>
              <a:fillRect/>
            </a:stretch>
          </p:blipFill>
          <p:spPr bwMode="auto">
            <a:xfrm>
              <a:off x="734690" y="1694331"/>
              <a:ext cx="2091600" cy="2071955"/>
            </a:xfrm>
            <a:prstGeom prst="roundRect">
              <a:avLst/>
            </a:prstGeom>
            <a:noFill/>
          </p:spPr>
        </p:pic>
      </p:grpSp>
      <p:grpSp>
        <p:nvGrpSpPr>
          <p:cNvPr id="40" name="Группа 39"/>
          <p:cNvGrpSpPr/>
          <p:nvPr/>
        </p:nvGrpSpPr>
        <p:grpSpPr>
          <a:xfrm>
            <a:off x="11102792" y="1617785"/>
            <a:ext cx="3245074" cy="6536932"/>
            <a:chOff x="11129686" y="1750244"/>
            <a:chExt cx="3420000" cy="6536932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11129686" y="1750244"/>
              <a:ext cx="3420000" cy="6536932"/>
              <a:chOff x="11129686" y="1750244"/>
              <a:chExt cx="3420000" cy="6536932"/>
            </a:xfrm>
          </p:grpSpPr>
          <p:sp>
            <p:nvSpPr>
              <p:cNvPr id="30" name="Google Shape;130;p8"/>
              <p:cNvSpPr txBox="1"/>
              <p:nvPr/>
            </p:nvSpPr>
            <p:spPr>
              <a:xfrm>
                <a:off x="11129686" y="3885971"/>
                <a:ext cx="3420000" cy="44012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12700" lvl="0" algn="just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ea typeface="Montserrat ExtraBold"/>
                    <a:cs typeface="Times New Roman" pitchFamily="18" charset="0"/>
                    <a:sym typeface="Montserrat ExtraBold"/>
                  </a:rPr>
                  <a:t>Богданова </a:t>
                </a:r>
              </a:p>
              <a:p>
                <a:pPr marL="12700" lvl="0" algn="just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ea typeface="Montserrat ExtraBold"/>
                    <a:cs typeface="Times New Roman" pitchFamily="18" charset="0"/>
                    <a:sym typeface="Montserrat ExtraBold"/>
                  </a:rPr>
                  <a:t>Анастасия Петровна</a:t>
                </a:r>
              </a:p>
              <a:p>
                <a:pPr marL="12700" lvl="0" algn="just"/>
                <a:endParaRPr lang="en-US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 lvl="0" algn="just"/>
                <a:endParaRPr lang="ru-RU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/>
                <a:r>
                  <a:rPr lang="ru-RU" sz="1900" b="1" i="1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Специалист в области моделирования систем и процессов разного назначения.</a:t>
                </a:r>
              </a:p>
              <a:p>
                <a:pPr marL="12700" lvl="0" algn="just"/>
                <a:endPara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355600" lvl="0" indent="-342900" algn="just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М.Н.С., аспирант 2-го курса </a:t>
                </a:r>
                <a:r>
                  <a:rPr lang="ru-RU" sz="19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ПНИПУ</a:t>
                </a:r>
                <a:endPara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Целевой аспирант, аспирант полного дня ПНИПУ</a:t>
                </a:r>
              </a:p>
            </p:txBody>
          </p:sp>
          <p:sp>
            <p:nvSpPr>
              <p:cNvPr id="31" name="Google Shape;131;p8"/>
              <p:cNvSpPr/>
              <p:nvPr/>
            </p:nvSpPr>
            <p:spPr>
              <a:xfrm>
                <a:off x="11645031" y="1750244"/>
                <a:ext cx="2194251" cy="2166423"/>
              </a:xfrm>
              <a:prstGeom prst="roundRect">
                <a:avLst>
                  <a:gd name="adj" fmla="val 4199"/>
                </a:avLst>
              </a:prstGeom>
              <a:solidFill>
                <a:schemeClr val="lt1"/>
              </a:solidFill>
              <a:ln w="25400" cap="flat" cmpd="sng">
                <a:solidFill>
                  <a:srgbClr val="4674C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rgbClr val="124AB2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Фото</a:t>
                </a:r>
                <a:endParaRPr/>
              </a:p>
            </p:txBody>
          </p:sp>
        </p:grpSp>
        <p:pic>
          <p:nvPicPr>
            <p:cNvPr id="4099" name="Picture 3" descr="G:\Users\nosovyu\Downloads\c59fb1e8-4262-47aa-952c-bddad8204c57.jfif"/>
            <p:cNvPicPr>
              <a:picLocks noChangeAspect="1" noChangeArrowheads="1"/>
            </p:cNvPicPr>
            <p:nvPr/>
          </p:nvPicPr>
          <p:blipFill>
            <a:blip r:embed="rId5"/>
            <a:srcRect t="9835" b="23032"/>
            <a:stretch>
              <a:fillRect/>
            </a:stretch>
          </p:blipFill>
          <p:spPr bwMode="auto">
            <a:xfrm>
              <a:off x="11674684" y="1795258"/>
              <a:ext cx="2142329" cy="2077165"/>
            </a:xfrm>
            <a:prstGeom prst="roundRect">
              <a:avLst/>
            </a:prstGeom>
            <a:noFill/>
          </p:spPr>
        </p:pic>
      </p:grpSp>
      <p:grpSp>
        <p:nvGrpSpPr>
          <p:cNvPr id="38" name="Группа 37"/>
          <p:cNvGrpSpPr/>
          <p:nvPr/>
        </p:nvGrpSpPr>
        <p:grpSpPr>
          <a:xfrm>
            <a:off x="7463118" y="1669448"/>
            <a:ext cx="3013053" cy="7362662"/>
            <a:chOff x="7490011" y="1656000"/>
            <a:chExt cx="3528000" cy="7362662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7490011" y="1656000"/>
              <a:ext cx="3528000" cy="7362662"/>
              <a:chOff x="7490011" y="1656000"/>
              <a:chExt cx="3528000" cy="7362662"/>
            </a:xfrm>
          </p:grpSpPr>
          <p:sp>
            <p:nvSpPr>
              <p:cNvPr id="26" name="Google Shape;130;p8"/>
              <p:cNvSpPr txBox="1"/>
              <p:nvPr/>
            </p:nvSpPr>
            <p:spPr>
              <a:xfrm>
                <a:off x="7490011" y="3740294"/>
                <a:ext cx="3528000" cy="5278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12700" lvl="0" algn="just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ea typeface="Montserrat ExtraBold"/>
                    <a:cs typeface="Times New Roman" pitchFamily="18" charset="0"/>
                    <a:sym typeface="Montserrat ExtraBold"/>
                  </a:rPr>
                  <a:t>Носов </a:t>
                </a:r>
              </a:p>
              <a:p>
                <a:pPr marL="12700" lvl="0" algn="just"/>
                <a:r>
                  <a:rPr lang="ru-RU" sz="2400" b="1" dirty="0">
                    <a:solidFill>
                      <a:srgbClr val="124AB2"/>
                    </a:solidFill>
                    <a:latin typeface="+mj-lt"/>
                    <a:ea typeface="Montserrat ExtraBold"/>
                    <a:cs typeface="Times New Roman" pitchFamily="18" charset="0"/>
                    <a:sym typeface="Montserrat ExtraBold"/>
                  </a:rPr>
                  <a:t>Юрий Олегович</a:t>
                </a:r>
              </a:p>
              <a:p>
                <a:pPr marL="12700" lvl="0" algn="just"/>
                <a:endParaRPr lang="en-US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 lvl="0" algn="just"/>
                <a:endParaRPr lang="ru-RU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endParaRPr>
              </a:p>
              <a:p>
                <a:pPr marL="12700"/>
                <a:r>
                  <a:rPr lang="ru-RU" sz="1900" b="1" i="1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Специалист в области моделирования систем и процессов разного назначения.</a:t>
                </a:r>
              </a:p>
              <a:p>
                <a:pPr marL="12700" lvl="0" algn="just"/>
                <a:endPara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marL="355600" lvl="0" indent="-342900" algn="just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М.Н.С., аспирант 3-го курса </a:t>
                </a:r>
                <a:r>
                  <a:rPr lang="ru-RU" sz="1900" dirty="0">
                    <a:solidFill>
                      <a:srgbClr val="4674C9"/>
                    </a:solidFill>
                    <a:latin typeface="+mj-lt"/>
                    <a:cs typeface="Times New Roman" pitchFamily="18" charset="0"/>
                    <a:sym typeface="Montserrat SemiBold"/>
                  </a:rPr>
                  <a:t>ПНИПУ</a:t>
                </a:r>
                <a:endPara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endParaRPr>
              </a:p>
              <a:p>
                <a:pPr indent="447675" algn="just">
                  <a:buFont typeface="Arial" pitchFamily="34" charset="0"/>
                  <a:buChar char="•"/>
                </a:pPr>
                <a:r>
                  <a:rPr lang="ru-RU" sz="1900" dirty="0">
                    <a:solidFill>
                      <a:srgbClr val="4674C9"/>
                    </a:solidFill>
                    <a:latin typeface="+mj-lt"/>
                    <a:ea typeface="Montserrat SemiBold"/>
                    <a:cs typeface="Times New Roman" pitchFamily="18" charset="0"/>
                    <a:sym typeface="Montserrat SemiBold"/>
                  </a:rPr>
                  <a:t>Член Совета молодых ученых и специалистов Пермского края при Министерстве образования и науки Пермского края.</a:t>
                </a:r>
              </a:p>
            </p:txBody>
          </p:sp>
          <p:sp>
            <p:nvSpPr>
              <p:cNvPr id="27" name="Google Shape;131;p8"/>
              <p:cNvSpPr/>
              <p:nvPr/>
            </p:nvSpPr>
            <p:spPr>
              <a:xfrm>
                <a:off x="7956931" y="1656000"/>
                <a:ext cx="2393465" cy="2090057"/>
              </a:xfrm>
              <a:prstGeom prst="roundRect">
                <a:avLst>
                  <a:gd name="adj" fmla="val 4199"/>
                </a:avLst>
              </a:prstGeom>
              <a:solidFill>
                <a:schemeClr val="lt1"/>
              </a:solidFill>
              <a:ln w="25400" cap="flat" cmpd="sng">
                <a:solidFill>
                  <a:srgbClr val="4674C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 dirty="0">
                    <a:solidFill>
                      <a:srgbClr val="124AB2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Фото</a:t>
                </a:r>
                <a:endParaRPr dirty="0"/>
              </a:p>
            </p:txBody>
          </p:sp>
        </p:grpSp>
        <p:pic>
          <p:nvPicPr>
            <p:cNvPr id="4101" name="Picture 5" descr="G:\Users\nosovyu\Downloads\untitled-37 (2).jpg"/>
            <p:cNvPicPr>
              <a:picLocks noChangeAspect="1" noChangeArrowheads="1"/>
            </p:cNvPicPr>
            <p:nvPr/>
          </p:nvPicPr>
          <p:blipFill>
            <a:blip r:embed="rId6"/>
            <a:srcRect t="3703" b="29427"/>
            <a:stretch>
              <a:fillRect/>
            </a:stretch>
          </p:blipFill>
          <p:spPr bwMode="auto">
            <a:xfrm>
              <a:off x="7982927" y="1680052"/>
              <a:ext cx="2334804" cy="2050560"/>
            </a:xfrm>
            <a:prstGeom prst="roundRect">
              <a:avLst/>
            </a:prstGeom>
            <a:noFill/>
          </p:spPr>
        </p:pic>
      </p:grpSp>
      <p:grpSp>
        <p:nvGrpSpPr>
          <p:cNvPr id="42" name="Группа 41"/>
          <p:cNvGrpSpPr/>
          <p:nvPr/>
        </p:nvGrpSpPr>
        <p:grpSpPr>
          <a:xfrm>
            <a:off x="14638129" y="1656000"/>
            <a:ext cx="3320344" cy="7795757"/>
            <a:chOff x="14638129" y="1671689"/>
            <a:chExt cx="3528000" cy="7457496"/>
          </a:xfrm>
        </p:grpSpPr>
        <p:sp>
          <p:nvSpPr>
            <p:cNvPr id="29" name="Google Shape;130;p8"/>
            <p:cNvSpPr txBox="1"/>
            <p:nvPr/>
          </p:nvSpPr>
          <p:spPr>
            <a:xfrm>
              <a:off x="14638129" y="3755983"/>
              <a:ext cx="3528000" cy="53732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lvl="0"/>
              <a:r>
                <a:rPr lang="ru-RU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rPr>
                <a:t>Адамов </a:t>
              </a:r>
            </a:p>
            <a:p>
              <a:pPr marL="12700" lvl="0"/>
              <a:r>
                <a:rPr lang="ru-RU" sz="2400" b="1" dirty="0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rPr>
                <a:t>Анатолий </a:t>
              </a:r>
              <a:r>
                <a:rPr lang="ru-RU" sz="2400" b="1" dirty="0" err="1">
                  <a:solidFill>
                    <a:srgbClr val="124AB2"/>
                  </a:solidFill>
                  <a:latin typeface="+mj-lt"/>
                  <a:ea typeface="Montserrat ExtraBold"/>
                  <a:cs typeface="Times New Roman" pitchFamily="18" charset="0"/>
                  <a:sym typeface="Montserrat ExtraBold"/>
                </a:rPr>
                <a:t>Арсангалеевич</a:t>
              </a:r>
              <a:endParaRPr lang="ru-RU" sz="2400" b="1" dirty="0">
                <a:solidFill>
                  <a:srgbClr val="124AB2"/>
                </a:solidFill>
                <a:latin typeface="+mj-lt"/>
                <a:ea typeface="Montserrat ExtraBold"/>
                <a:cs typeface="Times New Roman" pitchFamily="18" charset="0"/>
                <a:sym typeface="Montserrat ExtraBold"/>
              </a:endParaRPr>
            </a:p>
            <a:p>
              <a:pPr marL="12700" lvl="0"/>
              <a:endParaRPr lang="ru-RU" sz="2400" b="1" dirty="0">
                <a:solidFill>
                  <a:srgbClr val="124AB2"/>
                </a:solidFill>
                <a:latin typeface="+mj-lt"/>
                <a:ea typeface="Montserrat ExtraBold"/>
                <a:cs typeface="Times New Roman" pitchFamily="18" charset="0"/>
                <a:sym typeface="Montserrat ExtraBold"/>
              </a:endParaRPr>
            </a:p>
            <a:p>
              <a:pPr marL="12700"/>
              <a:r>
                <a:rPr lang="ru-RU" sz="1900" b="1" i="1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rPr>
                <a:t>Специалист в области экспериментальных исследований полимерных и композиционных материалов.</a:t>
              </a:r>
              <a:endParaRPr lang="en-US" sz="1900" b="1" i="1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endParaRPr>
            </a:p>
            <a:p>
              <a:pPr marL="12700" algn="just"/>
              <a:endParaRPr lang="ru-RU" sz="1900" b="1" i="1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endParaRPr>
            </a:p>
            <a:p>
              <a:pPr marL="355600" indent="-342900" algn="just">
                <a:buFont typeface="Arial" panose="020B0604020202020204" pitchFamily="34" charset="0"/>
                <a:buChar char="•"/>
              </a:pPr>
              <a:r>
                <a: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rPr>
                <a:t>Д.Ф.-М.Н., старший научный сотрудник ИМСС </a:t>
              </a:r>
              <a:r>
                <a:rPr lang="ru-RU" sz="1900" dirty="0" err="1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rPr>
                <a:t>УрО</a:t>
              </a:r>
              <a:r>
                <a:rPr lang="ru-RU" sz="1900" dirty="0">
                  <a:solidFill>
                    <a:srgbClr val="4674C9"/>
                  </a:solidFill>
                  <a:latin typeface="+mj-lt"/>
                  <a:ea typeface="Montserrat SemiBold"/>
                  <a:cs typeface="Times New Roman" pitchFamily="18" charset="0"/>
                  <a:sym typeface="Montserrat SemiBold"/>
                </a:rPr>
                <a:t> РАН</a:t>
              </a:r>
            </a:p>
            <a:p>
              <a:pPr marL="355600" indent="-342900" algn="just">
                <a:buFont typeface="Arial" panose="020B0604020202020204" pitchFamily="34" charset="0"/>
                <a:buChar char="•"/>
              </a:pPr>
              <a:r>
                <a:rPr lang="ru-RU" sz="2000" dirty="0">
                  <a:solidFill>
                    <a:srgbClr val="4674C9"/>
                  </a:solidFill>
                  <a:ea typeface="Montserrat SemiBold"/>
                  <a:cs typeface="Times New Roman" pitchFamily="18" charset="0"/>
                  <a:sym typeface="Montserrat SemiBold"/>
                </a:rPr>
                <a:t>45</a:t>
              </a:r>
              <a:r>
                <a:rPr lang="en-US" sz="2000" dirty="0">
                  <a:solidFill>
                    <a:srgbClr val="4674C9"/>
                  </a:solidFill>
                  <a:ea typeface="Montserrat SemiBold"/>
                  <a:cs typeface="Times New Roman" pitchFamily="18" charset="0"/>
                  <a:sym typeface="Montserrat SemiBold"/>
                </a:rPr>
                <a:t> </a:t>
              </a:r>
              <a:r>
                <a:rPr lang="ru-RU" sz="2000" dirty="0">
                  <a:solidFill>
                    <a:srgbClr val="4674C9"/>
                  </a:solidFill>
                  <a:ea typeface="Montserrat SemiBold"/>
                  <a:cs typeface="Times New Roman" pitchFamily="18" charset="0"/>
                  <a:sym typeface="Montserrat SemiBold"/>
                </a:rPr>
                <a:t>лет занимается исследованиями и испытаниями полимеров</a:t>
              </a:r>
            </a:p>
            <a:p>
              <a:pPr marL="355600" indent="-342900" algn="just">
                <a:buFont typeface="Arial" panose="020B0604020202020204" pitchFamily="34" charset="0"/>
                <a:buChar char="•"/>
              </a:pPr>
              <a:endParaRPr lang="ru-RU" sz="1900" dirty="0">
                <a:solidFill>
                  <a:srgbClr val="4674C9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endParaRPr>
            </a:p>
          </p:txBody>
        </p:sp>
        <p:sp>
          <p:nvSpPr>
            <p:cNvPr id="32" name="Google Shape;131;p8"/>
            <p:cNvSpPr/>
            <p:nvPr/>
          </p:nvSpPr>
          <p:spPr>
            <a:xfrm>
              <a:off x="15239742" y="1671689"/>
              <a:ext cx="2220363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/>
            </a:p>
          </p:txBody>
        </p:sp>
        <p:pic>
          <p:nvPicPr>
            <p:cNvPr id="41" name="Picture 8" descr="G:\Users\nosovyu\Downloads\a_7fedb6c7.jpg"/>
            <p:cNvPicPr>
              <a:picLocks noChangeAspect="1" noChangeArrowheads="1"/>
            </p:cNvPicPr>
            <p:nvPr/>
          </p:nvPicPr>
          <p:blipFill>
            <a:blip r:embed="rId7"/>
            <a:srcRect b="23301"/>
            <a:stretch>
              <a:fillRect/>
            </a:stretch>
          </p:blipFill>
          <p:spPr bwMode="auto">
            <a:xfrm>
              <a:off x="15320906" y="1719793"/>
              <a:ext cx="2074427" cy="1971269"/>
            </a:xfrm>
            <a:prstGeom prst="round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089766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503187" y="176236"/>
            <a:ext cx="10073885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УРОВЕНЬ ГОТОВНОСТИ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08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4098" name="AutoShape 2" descr="blob:https://web.telegram.org/c59fb1e8-4262-47aa-952c-bddad8204c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Google Shape;118;p8">
            <a:extLst>
              <a:ext uri="{FF2B5EF4-FFF2-40B4-BE49-F238E27FC236}">
                <a16:creationId xmlns:a16="http://schemas.microsoft.com/office/drawing/2014/main" id="{9C16201F-1319-4B38-8142-88835212834B}"/>
              </a:ext>
            </a:extLst>
          </p:cNvPr>
          <p:cNvSpPr txBox="1"/>
          <p:nvPr/>
        </p:nvSpPr>
        <p:spPr>
          <a:xfrm>
            <a:off x="661434" y="5109671"/>
            <a:ext cx="6415773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ПЛАН НА 2023 г.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46" name="Google Shape;118;p8">
            <a:extLst>
              <a:ext uri="{FF2B5EF4-FFF2-40B4-BE49-F238E27FC236}">
                <a16:creationId xmlns:a16="http://schemas.microsoft.com/office/drawing/2014/main" id="{56546039-456D-4EA8-8BD5-94D420FC5C1D}"/>
              </a:ext>
            </a:extLst>
          </p:cNvPr>
          <p:cNvSpPr txBox="1"/>
          <p:nvPr/>
        </p:nvSpPr>
        <p:spPr>
          <a:xfrm>
            <a:off x="984771" y="1423256"/>
            <a:ext cx="5064337" cy="209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Разработана КМД: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силовая часть;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err="1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термокамера</a:t>
            </a: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.</a:t>
            </a:r>
            <a:endParaRPr sz="4000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47" name="Google Shape;118;p8">
            <a:extLst>
              <a:ext uri="{FF2B5EF4-FFF2-40B4-BE49-F238E27FC236}">
                <a16:creationId xmlns:a16="http://schemas.microsoft.com/office/drawing/2014/main" id="{941FFF8E-7225-4555-B5E2-A7456EC52836}"/>
              </a:ext>
            </a:extLst>
          </p:cNvPr>
          <p:cNvSpPr txBox="1"/>
          <p:nvPr/>
        </p:nvSpPr>
        <p:spPr>
          <a:xfrm>
            <a:off x="866604" y="6155240"/>
            <a:ext cx="6732765" cy="332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Разработать КМД: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гидравлика;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автоматика;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система измерений;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терморегулирование.</a:t>
            </a:r>
            <a:endParaRPr sz="4000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48" name="Google Shape;118;p8">
            <a:extLst>
              <a:ext uri="{FF2B5EF4-FFF2-40B4-BE49-F238E27FC236}">
                <a16:creationId xmlns:a16="http://schemas.microsoft.com/office/drawing/2014/main" id="{959BE093-46F8-42D6-A8FE-7EF1326F0953}"/>
              </a:ext>
            </a:extLst>
          </p:cNvPr>
          <p:cNvSpPr txBox="1"/>
          <p:nvPr/>
        </p:nvSpPr>
        <p:spPr>
          <a:xfrm>
            <a:off x="7804539" y="6905517"/>
            <a:ext cx="5531853" cy="2713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Создать в «железе»: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силовая часть;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4000" dirty="0" err="1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термокамера</a:t>
            </a:r>
            <a:r>
              <a:rPr lang="ru-RU" sz="4000" dirty="0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.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гидравлика.</a:t>
            </a:r>
            <a:endParaRPr sz="4000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50" name="Google Shape;118;p8">
            <a:extLst>
              <a:ext uri="{FF2B5EF4-FFF2-40B4-BE49-F238E27FC236}">
                <a16:creationId xmlns:a16="http://schemas.microsoft.com/office/drawing/2014/main" id="{B2660F2D-E5E5-4CE5-B181-92AB4689074B}"/>
              </a:ext>
            </a:extLst>
          </p:cNvPr>
          <p:cNvSpPr txBox="1"/>
          <p:nvPr/>
        </p:nvSpPr>
        <p:spPr>
          <a:xfrm>
            <a:off x="13541562" y="6906128"/>
            <a:ext cx="4243251" cy="1482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Тестирование: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rgbClr val="124AB2"/>
                </a:solidFill>
                <a:ea typeface="Montserrat Black"/>
                <a:cs typeface="Times New Roman" pitchFamily="18" charset="0"/>
                <a:sym typeface="Montserrat Black"/>
              </a:rPr>
              <a:t>отладка</a:t>
            </a:r>
            <a:r>
              <a:rPr lang="ru-RU" sz="4000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.</a:t>
            </a:r>
            <a:endParaRPr sz="4000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11" name="Google Shape;118;p8">
            <a:extLst>
              <a:ext uri="{FF2B5EF4-FFF2-40B4-BE49-F238E27FC236}">
                <a16:creationId xmlns:a16="http://schemas.microsoft.com/office/drawing/2014/main" id="{85F327E5-1AC5-41E6-AD5B-D18F38AD95B3}"/>
              </a:ext>
            </a:extLst>
          </p:cNvPr>
          <p:cNvSpPr txBox="1"/>
          <p:nvPr/>
        </p:nvSpPr>
        <p:spPr>
          <a:xfrm>
            <a:off x="9230906" y="5893777"/>
            <a:ext cx="6415773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ПЛАН НА 2024 г.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177F26-C16B-4CA6-B002-C5FAE4579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181" y="1350745"/>
            <a:ext cx="6321769" cy="456251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CD194ED-BED3-4C2F-910D-527A8D6C7795}"/>
              </a:ext>
            </a:extLst>
          </p:cNvPr>
          <p:cNvSpPr/>
          <p:nvPr/>
        </p:nvSpPr>
        <p:spPr>
          <a:xfrm>
            <a:off x="7680645" y="1273490"/>
            <a:ext cx="6727017" cy="47043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7900416" y="7371903"/>
            <a:ext cx="7240976" cy="2713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Наши контакты:</a:t>
            </a:r>
            <a:endParaRPr sz="4000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Патраков</a:t>
            </a: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 Иван Михайлович</a:t>
            </a:r>
            <a:endParaRPr sz="4000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pPr lvl="0"/>
            <a:r>
              <a:rPr lang="en-US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patrakov.ivan@gmail.com	</a:t>
            </a:r>
            <a:endParaRPr sz="4000" dirty="0">
              <a:solidFill>
                <a:srgbClr val="0070C0"/>
              </a:solidFill>
              <a:latin typeface="+mj-lt"/>
              <a:ea typeface="Montserrat SemiBold"/>
              <a:cs typeface="Times New Roman" pitchFamily="18" charset="0"/>
              <a:sym typeface="Montserrat SemiBold"/>
            </a:endParaRPr>
          </a:p>
          <a:p>
            <a:pPr lvl="0"/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+7</a:t>
            </a:r>
            <a:r>
              <a:rPr lang="en-US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-</a:t>
            </a: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922</a:t>
            </a:r>
            <a:r>
              <a:rPr lang="en-US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-</a:t>
            </a: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354</a:t>
            </a:r>
            <a:r>
              <a:rPr lang="en-US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-</a:t>
            </a: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07</a:t>
            </a:r>
            <a:r>
              <a:rPr lang="en-US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-</a:t>
            </a:r>
            <a:r>
              <a:rPr lang="ru-RU" sz="4000" dirty="0">
                <a:solidFill>
                  <a:srgbClr val="0070C0"/>
                </a:solidFill>
                <a:latin typeface="+mj-lt"/>
                <a:ea typeface="Montserrat SemiBold"/>
                <a:cs typeface="Times New Roman" pitchFamily="18" charset="0"/>
                <a:sym typeface="Montserrat SemiBold"/>
              </a:rPr>
              <a:t>59</a:t>
            </a:r>
            <a:endParaRPr sz="4000" dirty="0">
              <a:solidFill>
                <a:srgbClr val="0070C0"/>
              </a:solidFill>
              <a:latin typeface="+mj-lt"/>
              <a:ea typeface="Montserrat SemiBold"/>
              <a:cs typeface="Times New Roman" pitchFamily="18" charset="0"/>
              <a:sym typeface="Montserrat SemiBold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16449425" y="757725"/>
            <a:ext cx="1304400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>
                <a:solidFill>
                  <a:srgbClr val="124AB2"/>
                </a:solidFill>
                <a:latin typeface="+mj-lt"/>
                <a:ea typeface="Montserrat Black"/>
                <a:cs typeface="Times New Roman" pitchFamily="18" charset="0"/>
                <a:sym typeface="Montserrat Black"/>
              </a:rPr>
              <a:t>09</a:t>
            </a:r>
            <a:endParaRPr sz="6000" b="1" dirty="0">
              <a:solidFill>
                <a:srgbClr val="124AB2"/>
              </a:solidFill>
              <a:latin typeface="+mj-lt"/>
              <a:ea typeface="Montserrat Black"/>
              <a:cs typeface="Times New Roman" pitchFamily="18" charset="0"/>
              <a:sym typeface="Montserrat Black"/>
            </a:endParaRPr>
          </a:p>
        </p:txBody>
      </p:sp>
      <p:sp>
        <p:nvSpPr>
          <p:cNvPr id="5" name="Google Shape;153;p10"/>
          <p:cNvSpPr txBox="1"/>
          <p:nvPr/>
        </p:nvSpPr>
        <p:spPr>
          <a:xfrm>
            <a:off x="4214996" y="2927909"/>
            <a:ext cx="10279417" cy="295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6000" b="1" dirty="0">
                <a:solidFill>
                  <a:srgbClr val="0070C0"/>
                </a:solidFill>
                <a:cs typeface="Times New Roman" pitchFamily="18" charset="0"/>
                <a:sym typeface="Montserrat Black"/>
              </a:rPr>
              <a:t>СПАСИБО ЗА ВНИМАНИЕ!</a:t>
            </a:r>
          </a:p>
          <a:p>
            <a:pPr algn="ctr"/>
            <a:r>
              <a:rPr lang="ru-RU" sz="3200" dirty="0">
                <a:solidFill>
                  <a:srgbClr val="0070C0"/>
                </a:solidFill>
                <a:cs typeface="Times New Roman" pitchFamily="18" charset="0"/>
                <a:sym typeface="Montserrat Black"/>
              </a:rPr>
              <a:t>(спасибо за акселератор)</a:t>
            </a:r>
            <a:endParaRPr lang="ru-RU" sz="32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3074" name="AutoShape 2" descr="https://www.stqr.ru/qrcodes/QR-code_email_22_May_2023_18-5-52.svg?168476795486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9" name="Picture 1" descr="G:\Users\nosovyu\Downloads\QR-code_email_23_May_2023_18-17-56.jpg"/>
          <p:cNvPicPr>
            <a:picLocks noChangeAspect="1" noChangeArrowheads="1"/>
          </p:cNvPicPr>
          <p:nvPr/>
        </p:nvPicPr>
        <p:blipFill>
          <a:blip r:embed="rId3"/>
          <a:srcRect l="12093" t="11906" r="12080" b="12267"/>
          <a:stretch>
            <a:fillRect/>
          </a:stretch>
        </p:blipFill>
        <p:spPr bwMode="auto">
          <a:xfrm>
            <a:off x="14966577" y="6965577"/>
            <a:ext cx="3321424" cy="3321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2609</TotalTime>
  <Words>481</Words>
  <Application>Microsoft Office PowerPoint</Application>
  <PresentationFormat>Произвольный</PresentationFormat>
  <Paragraphs>138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Montserrat SemiBold</vt:lpstr>
      <vt:lpstr>Montserrat Black</vt:lpstr>
      <vt:lpstr>Montserrat Light</vt:lpstr>
      <vt:lpstr>Arial</vt:lpstr>
      <vt:lpstr>Times New Roman</vt:lpstr>
      <vt:lpstr>Montserrat ExtraBold</vt:lpstr>
      <vt:lpstr>Calibri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Андреева</dc:creator>
  <cp:lastModifiedBy>IVAN</cp:lastModifiedBy>
  <cp:revision>168</cp:revision>
  <dcterms:created xsi:type="dcterms:W3CDTF">2021-04-08T11:32:16Z</dcterms:created>
  <dcterms:modified xsi:type="dcterms:W3CDTF">2023-11-09T08:09:13Z</dcterms:modified>
</cp:coreProperties>
</file>