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5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8" r:id="rId12"/>
    <p:sldId id="269" r:id="rId13"/>
    <p:sldId id="270" r:id="rId14"/>
  </p:sldIdLst>
  <p:sldSz cx="9144000" cy="5143500" type="screen16x9"/>
  <p:notesSz cx="9144000" cy="51435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Helvetica Neue" panose="020B0604020202020204" charset="0"/>
      <p:regular r:id="rId20"/>
      <p:bold r:id="rId21"/>
      <p:italic r:id="rId22"/>
      <p:boldItalic r:id="rId23"/>
    </p:embeddedFont>
    <p:embeddedFont>
      <p:font typeface="Raleway" pitchFamily="2" charset="-52"/>
      <p:regular r:id="rId24"/>
      <p:bold r:id="rId25"/>
      <p:italic r:id="rId26"/>
      <p:boldItalic r:id="rId27"/>
    </p:embeddedFont>
    <p:embeddedFont>
      <p:font typeface="Raleway SemiBold" pitchFamily="2" charset="-52"/>
      <p:regular r:id="rId28"/>
      <p:bold r:id="rId29"/>
      <p:italic r:id="rId30"/>
      <p:boldItalic r:id="rId31"/>
    </p:embeddedFont>
    <p:embeddedFont>
      <p:font typeface="Verdana" panose="020B0604030504040204" pitchFamily="3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59E2085-0D3A-4604-B828-7A935E888742}">
  <a:tblStyle styleId="{759E2085-0D3A-4604-B828-7A935E888742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2E7E3A9-6ECE-43BE-A7E3-68B612362980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78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ableStyles" Target="tableStyles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4886325"/>
            <a:ext cx="39624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7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8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9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1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3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4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1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46707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Название раздела 1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23" name="Google Shape;23;p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" name="Google Shape;27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6"/>
          <p:cNvPicPr preferRelativeResize="0"/>
          <p:nvPr/>
        </p:nvPicPr>
        <p:blipFill rotWithShape="1">
          <a:blip r:embed="rId2">
            <a:alphaModFix/>
          </a:blip>
          <a:srcRect t="1754" r="2179" b="4318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6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34" name="Google Shape;34;p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40" name="Google Shape;40;p7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4999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2"/>
          </p:nvPr>
        </p:nvSpPr>
        <p:spPr>
          <a:xfrm>
            <a:off x="4832399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4999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46" name="Google Shape;46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title"/>
          </p:nvPr>
        </p:nvSpPr>
        <p:spPr>
          <a:xfrm>
            <a:off x="71581" y="-255203"/>
            <a:ext cx="5152960" cy="3040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SzPts val="2700"/>
              <a:buNone/>
            </a:pPr>
            <a:br>
              <a:rPr lang="ru-RU" sz="24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ru-RU" sz="24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“Инновационные датчики контроля угла поворота солнечных панелей на основе измерения фоточувствительности”</a:t>
            </a:r>
            <a:endParaRPr sz="16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2" name="Google Shape;52;p9"/>
          <p:cNvSpPr txBox="1">
            <a:spLocks noGrp="1"/>
          </p:cNvSpPr>
          <p:nvPr>
            <p:ph type="body" idx="1"/>
          </p:nvPr>
        </p:nvSpPr>
        <p:spPr>
          <a:xfrm>
            <a:off x="0" y="2948262"/>
            <a:ext cx="5329915" cy="1140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800" dirty="0">
                <a:latin typeface="Verdana"/>
                <a:ea typeface="Verdana"/>
                <a:cs typeface="Verdana"/>
                <a:sym typeface="Verdana"/>
              </a:rPr>
              <a:t>Иващенко София Александровна</a:t>
            </a:r>
            <a:endParaRPr sz="1800" dirty="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800" dirty="0">
                <a:latin typeface="Verdana"/>
                <a:ea typeface="Verdana"/>
                <a:cs typeface="Verdana"/>
                <a:sym typeface="Verdana"/>
              </a:rPr>
              <a:t>Почта: sai11@tpu.ru</a:t>
            </a:r>
            <a:endParaRPr sz="1800" dirty="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800" dirty="0">
                <a:latin typeface="Verdana"/>
                <a:ea typeface="Verdana"/>
                <a:cs typeface="Verdana"/>
                <a:sym typeface="Verdana"/>
              </a:rPr>
              <a:t>Телефон:8-983-103-34-81</a:t>
            </a:r>
            <a:endParaRPr dirty="0"/>
          </a:p>
        </p:txBody>
      </p:sp>
      <p:sp>
        <p:nvSpPr>
          <p:cNvPr id="53" name="Google Shape;53;p9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9"/>
          <p:cNvSpPr/>
          <p:nvPr/>
        </p:nvSpPr>
        <p:spPr>
          <a:xfrm>
            <a:off x="5224660" y="1098600"/>
            <a:ext cx="2832599" cy="403185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9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9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" name="Google Shape;60;p9" descr="логотип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29915" y="365389"/>
            <a:ext cx="2622091" cy="367822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9"/>
          <p:cNvSpPr/>
          <p:nvPr/>
        </p:nvSpPr>
        <p:spPr>
          <a:xfrm rot="10800000" flipH="1">
            <a:off x="8057400" y="1098600"/>
            <a:ext cx="1086600" cy="23712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" name="Google Shape;62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22598" y="1316182"/>
            <a:ext cx="1436724" cy="1330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94853" y="2863800"/>
            <a:ext cx="1692211" cy="1566552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9"/>
          <p:cNvSpPr/>
          <p:nvPr/>
        </p:nvSpPr>
        <p:spPr>
          <a:xfrm>
            <a:off x="5224422" y="1098600"/>
            <a:ext cx="2832599" cy="4055504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" name="Google Shape;65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643501" y="1557951"/>
            <a:ext cx="1994918" cy="18467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0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0"/>
          <p:cNvSpPr txBox="1"/>
          <p:nvPr/>
        </p:nvSpPr>
        <p:spPr>
          <a:xfrm>
            <a:off x="1467900" y="406315"/>
            <a:ext cx="6208200" cy="526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АКТУАЛЬНОСТЬ ПРОЕКТА</a:t>
            </a:r>
            <a:endParaRPr sz="2400" b="1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77" name="Google Shape;77;p10"/>
          <p:cNvGrpSpPr/>
          <p:nvPr/>
        </p:nvGrpSpPr>
        <p:grpSpPr>
          <a:xfrm>
            <a:off x="0" y="1009688"/>
            <a:ext cx="4728303" cy="97200"/>
            <a:chOff x="0" y="692501"/>
            <a:chExt cx="2624940" cy="97200"/>
          </a:xfrm>
        </p:grpSpPr>
        <p:sp>
          <p:nvSpPr>
            <p:cNvPr id="78" name="Google Shape;78;p10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9" name="Google Shape;79;p10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" name="Google Shape;80;p10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1" name="Google Shape;81;p10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2" name="Google Shape;82;p10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87" name="Google Shape;87;p10"/>
          <p:cNvSpPr txBox="1"/>
          <p:nvPr/>
        </p:nvSpPr>
        <p:spPr>
          <a:xfrm>
            <a:off x="4294963" y="1564100"/>
            <a:ext cx="4849037" cy="330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>
                <a:latin typeface="Verdana"/>
                <a:ea typeface="Verdana"/>
                <a:cs typeface="Verdana"/>
                <a:sym typeface="Verdana"/>
              </a:rPr>
              <a:t>Солнечные панели, оснащенные фотоэлектрическими датчиками, благодаря своей способности к точной и быстрой коррекции ориентации на солнце, будут иметь </a:t>
            </a:r>
            <a:r>
              <a:rPr lang="ru-RU" sz="1100" b="1" dirty="0">
                <a:latin typeface="Verdana"/>
                <a:ea typeface="Verdana"/>
                <a:cs typeface="Verdana"/>
                <a:sym typeface="Verdana"/>
              </a:rPr>
              <a:t>ряд значительных преимуществ:</a:t>
            </a:r>
            <a:endParaRPr sz="1100" b="1" dirty="0"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Verdana"/>
              <a:ea typeface="Verdana"/>
              <a:cs typeface="Verdana"/>
              <a:sym typeface="Verdana"/>
            </a:endParaRPr>
          </a:p>
          <a:p>
            <a: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Verdana"/>
              <a:buChar char="●"/>
            </a:pPr>
            <a:r>
              <a:rPr lang="ru-RU" sz="1100" dirty="0"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Значительное повышение выработки электроэнергии – ожидаемое </a:t>
            </a:r>
            <a:r>
              <a:rPr lang="ru-RU" sz="1100" b="1" dirty="0"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увеличение КПД </a:t>
            </a:r>
            <a:r>
              <a:rPr lang="ru-RU" sz="1100" dirty="0"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не менее чем в 2 раза (с 18% до 36%) </a:t>
            </a:r>
          </a:p>
          <a:p>
            <a: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Verdana"/>
              <a:buChar char="●"/>
            </a:pPr>
            <a:endParaRPr sz="1100" dirty="0"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Verdana"/>
              <a:buChar char="●"/>
            </a:pPr>
            <a:r>
              <a:rPr lang="ru-RU" sz="1100" b="1" dirty="0"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Уменьшение углеродного следа</a:t>
            </a: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Verdana"/>
              <a:buChar char="●"/>
            </a:pPr>
            <a:endParaRPr sz="1100" dirty="0"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Verdana"/>
              <a:buChar char="●"/>
            </a:pPr>
            <a:r>
              <a:rPr lang="ru-RU" sz="1100" b="1" dirty="0"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Удовлетворение растущего спроса </a:t>
            </a:r>
            <a:r>
              <a:rPr lang="ru-RU" sz="1100" dirty="0"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на возобновляемые источники энергии в условиях растущих цен на традиционные энергоносители</a:t>
            </a: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Verdana"/>
              <a:buChar char="●"/>
            </a:pPr>
            <a:endParaRPr lang="ru-RU" sz="1100" dirty="0"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Verdana"/>
              <a:buChar char="●"/>
            </a:pPr>
            <a:r>
              <a:rPr lang="ru-RU" sz="1100" b="1" dirty="0"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Самоочищение от осадков </a:t>
            </a:r>
            <a:r>
              <a:rPr lang="ru-RU" sz="1100" dirty="0"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и загрязнений за счёт движения панелей</a:t>
            </a:r>
          </a:p>
          <a:p>
            <a:pPr marL="158750" lvl="0" algn="l" rtl="0">
              <a:spcBef>
                <a:spcPts val="0"/>
              </a:spcBef>
              <a:spcAft>
                <a:spcPts val="0"/>
              </a:spcAft>
              <a:buSzPts val="1100"/>
            </a:pPr>
            <a:endParaRPr sz="1100" dirty="0"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333333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88" name="Google Shape;88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575" y="1298013"/>
            <a:ext cx="3683150" cy="1865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0875" y="3222689"/>
            <a:ext cx="3683150" cy="1701411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58;p9">
            <a:extLst>
              <a:ext uri="{FF2B5EF4-FFF2-40B4-BE49-F238E27FC236}">
                <a16:creationId xmlns:a16="http://schemas.microsoft.com/office/drawing/2014/main" id="{7559337F-4546-4A3A-A981-206B5C3AB74A}"/>
              </a:ext>
            </a:extLst>
          </p:cNvPr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" name="Google Shape;59;p9">
            <a:extLst>
              <a:ext uri="{FF2B5EF4-FFF2-40B4-BE49-F238E27FC236}">
                <a16:creationId xmlns:a16="http://schemas.microsoft.com/office/drawing/2014/main" id="{5598D2D2-388C-4DE2-A288-60D87B43F2E7}"/>
              </a:ext>
            </a:extLst>
          </p:cNvPr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2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1"/>
          <p:cNvSpPr txBox="1">
            <a:spLocks noGrp="1"/>
          </p:cNvSpPr>
          <p:nvPr>
            <p:ph type="title"/>
          </p:nvPr>
        </p:nvSpPr>
        <p:spPr>
          <a:xfrm>
            <a:off x="2651341" y="138432"/>
            <a:ext cx="4116603" cy="48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24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ЦЕЛЕВАЯ АУДИТОРИЯ</a:t>
            </a:r>
            <a:endParaRPr sz="24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5" name="Google Shape;95;p11"/>
          <p:cNvSpPr/>
          <p:nvPr/>
        </p:nvSpPr>
        <p:spPr>
          <a:xfrm>
            <a:off x="-5085" y="4786575"/>
            <a:ext cx="2517883" cy="36752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6" name="Google Shape;96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2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1"/>
          <p:cNvSpPr/>
          <p:nvPr/>
        </p:nvSpPr>
        <p:spPr>
          <a:xfrm rot="-5400000">
            <a:off x="2961451" y="4337926"/>
            <a:ext cx="354899" cy="1252197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8" name="Google Shape;98;p11"/>
          <p:cNvSpPr/>
          <p:nvPr/>
        </p:nvSpPr>
        <p:spPr>
          <a:xfrm rot="-5400000">
            <a:off x="8555550" y="4555050"/>
            <a:ext cx="354899" cy="822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9" name="Google Shape;99;p11"/>
          <p:cNvSpPr/>
          <p:nvPr/>
        </p:nvSpPr>
        <p:spPr>
          <a:xfrm rot="-5400000">
            <a:off x="4631853" y="3919726"/>
            <a:ext cx="354899" cy="2088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0" name="Google Shape;100;p11"/>
          <p:cNvSpPr/>
          <p:nvPr/>
        </p:nvSpPr>
        <p:spPr>
          <a:xfrm rot="-5400000">
            <a:off x="6910352" y="3731851"/>
            <a:ext cx="354899" cy="2468397"/>
          </a:xfrm>
          <a:prstGeom prst="rect">
            <a:avLst/>
          </a:prstGeom>
          <a:solidFill>
            <a:srgbClr val="FBB3C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1" name="Google Shape;101;p11"/>
          <p:cNvSpPr txBox="1"/>
          <p:nvPr/>
        </p:nvSpPr>
        <p:spPr>
          <a:xfrm>
            <a:off x="401725" y="540000"/>
            <a:ext cx="4615500" cy="40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                         </a:t>
            </a:r>
            <a:r>
              <a:rPr lang="ru-RU" sz="1800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B2B</a:t>
            </a:r>
            <a:r>
              <a:rPr lang="ru-RU" sz="180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180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Энергетические компании</a:t>
            </a:r>
            <a:r>
              <a:rPr lang="ru-RU" sz="180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Специализируются на установке и обслуживании солнечных панелей. Характеризуются высоким уровнем инвестиций и стремлением к инновациям.</a:t>
            </a:r>
            <a:endParaRPr sz="180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Строительные компании</a:t>
            </a:r>
            <a:endParaRPr sz="1800" b="1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Строят «умные» дома с использованием возобновляемых источников энергии. Заинтересованы в оптимизации своих проектов.</a:t>
            </a:r>
            <a:endParaRPr sz="180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2" name="Google Shape;102;p11"/>
          <p:cNvSpPr txBox="1"/>
          <p:nvPr/>
        </p:nvSpPr>
        <p:spPr>
          <a:xfrm>
            <a:off x="5017225" y="540000"/>
            <a:ext cx="3801600" cy="40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B2C </a:t>
            </a:r>
            <a:endParaRPr sz="1800" b="1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Владельцы загородных домов</a:t>
            </a:r>
            <a:endParaRPr sz="1800" b="1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Возраст 30-60 лет, средний и высокий уровень дохода, интересуются устойчивыми технологиями.</a:t>
            </a:r>
            <a:endParaRPr sz="180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Эко-активисты</a:t>
            </a:r>
            <a:endParaRPr sz="1800" b="1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Молодежь и взрослые, активно следящие за экологическими трендами, желающие уменьшить углеродный след.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id="11" name="Picture 2" descr="Picture background">
            <a:extLst>
              <a:ext uri="{FF2B5EF4-FFF2-40B4-BE49-F238E27FC236}">
                <a16:creationId xmlns:a16="http://schemas.microsoft.com/office/drawing/2014/main" id="{A1AC9EE5-07C0-44B1-9ADE-3832003B5F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7269" y="4599588"/>
            <a:ext cx="1026731" cy="541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id="{4AD15864-F89F-4EA0-B007-C710E1612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26731" cy="541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2"/>
          <p:cNvSpPr/>
          <p:nvPr/>
        </p:nvSpPr>
        <p:spPr>
          <a:xfrm>
            <a:off x="2593" y="-22024"/>
            <a:ext cx="4530248" cy="5165524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8" name="Google Shape;108;p12"/>
          <p:cNvSpPr txBox="1">
            <a:spLocks noGrp="1"/>
          </p:cNvSpPr>
          <p:nvPr>
            <p:ph type="title"/>
          </p:nvPr>
        </p:nvSpPr>
        <p:spPr>
          <a:xfrm>
            <a:off x="1072058" y="167464"/>
            <a:ext cx="2422800" cy="48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24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ПРОБЛЕМА</a:t>
            </a:r>
            <a:endParaRPr sz="2400" b="1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9" name="Google Shape;109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0" name="Google Shape;110;p12"/>
          <p:cNvSpPr txBox="1"/>
          <p:nvPr/>
        </p:nvSpPr>
        <p:spPr>
          <a:xfrm>
            <a:off x="-5084" y="4865024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2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2"/>
          <p:cNvSpPr txBox="1"/>
          <p:nvPr/>
        </p:nvSpPr>
        <p:spPr>
          <a:xfrm>
            <a:off x="220959" y="788424"/>
            <a:ext cx="40467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Основная проблема:</a:t>
            </a:r>
            <a:br>
              <a:rPr lang="ru-RU"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ru-RU"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Солнечные панели имеют низкую эффективность из-за не</a:t>
            </a:r>
            <a:r>
              <a:rPr lang="ru-RU"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изменяющегося</a:t>
            </a:r>
            <a:r>
              <a:rPr lang="ru-RU"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 угла наклона</a:t>
            </a:r>
            <a:endParaRPr/>
          </a:p>
        </p:txBody>
      </p:sp>
      <p:sp>
        <p:nvSpPr>
          <p:cNvPr id="112" name="Google Shape;112;p12"/>
          <p:cNvSpPr/>
          <p:nvPr/>
        </p:nvSpPr>
        <p:spPr>
          <a:xfrm>
            <a:off x="4695534" y="412146"/>
            <a:ext cx="4302993" cy="4247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На данный момент энергетические компании используют систему с солнечными концентраторами, что представляет из себя систему линз и зеркал, которые фокусируют солнечный свет на определ</a:t>
            </a:r>
            <a:r>
              <a:rPr lang="ru-RU" sz="1800" dirty="0">
                <a:latin typeface="Verdana"/>
                <a:ea typeface="Verdana"/>
                <a:cs typeface="Verdana"/>
                <a:sym typeface="Verdana"/>
              </a:rPr>
              <a:t>е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нную область.</a:t>
            </a:r>
            <a:br>
              <a:rPr lang="ru-RU" sz="1800" b="0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sz="18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Также некоторые компании проводят анализ местности и климатических условий для определения оптимального угла наклона солнечных панелей на этапе проектирования</a:t>
            </a:r>
            <a:endParaRPr dirty="0"/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F6038983-9119-4EB6-9AA8-6B0307295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16" y="2219093"/>
            <a:ext cx="4361084" cy="1867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A02A8193-040C-49CE-98AB-6D3060613F49}"/>
              </a:ext>
            </a:extLst>
          </p:cNvPr>
          <p:cNvSpPr/>
          <p:nvPr/>
        </p:nvSpPr>
        <p:spPr>
          <a:xfrm>
            <a:off x="900000" y="2056845"/>
            <a:ext cx="2260800" cy="2102400"/>
          </a:xfrm>
          <a:prstGeom prst="mathMultiply">
            <a:avLst>
              <a:gd name="adj1" fmla="val 7954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3"/>
          <p:cNvSpPr txBox="1">
            <a:spLocks noGrp="1"/>
          </p:cNvSpPr>
          <p:nvPr>
            <p:ph type="title"/>
          </p:nvPr>
        </p:nvSpPr>
        <p:spPr>
          <a:xfrm>
            <a:off x="3572973" y="94845"/>
            <a:ext cx="2060400" cy="48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24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РЕШЕНИЕ</a:t>
            </a:r>
            <a:endParaRPr sz="24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9" name="Google Shape;119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3"/>
          <p:cNvSpPr txBox="1"/>
          <p:nvPr/>
        </p:nvSpPr>
        <p:spPr>
          <a:xfrm>
            <a:off x="117714" y="540095"/>
            <a:ext cx="89709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Verdana"/>
                <a:ea typeface="Verdana"/>
                <a:cs typeface="Verdana"/>
                <a:sym typeface="Verdana"/>
              </a:rPr>
              <a:t>У</a:t>
            </a:r>
            <a:r>
              <a:rPr lang="ru-RU"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добное и дешёвое устройство</a:t>
            </a:r>
            <a:r>
              <a:rPr lang="ru-RU" sz="1800">
                <a:latin typeface="Verdana"/>
                <a:ea typeface="Verdana"/>
                <a:cs typeface="Verdana"/>
                <a:sym typeface="Verdana"/>
              </a:rPr>
              <a:t> -</a:t>
            </a:r>
            <a:r>
              <a:rPr lang="ru-RU"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ru-RU" sz="1800" b="1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датчик изменения угла наклона солнечных панелей</a:t>
            </a:r>
            <a:r>
              <a:rPr lang="ru-RU"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3"/>
          <p:cNvSpPr txBox="1"/>
          <p:nvPr/>
        </p:nvSpPr>
        <p:spPr>
          <a:xfrm>
            <a:off x="4449525" y="2469113"/>
            <a:ext cx="2142300" cy="22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Работа в 3х плоскостях</a:t>
            </a:r>
            <a:endParaRPr sz="1800" dirty="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1800" dirty="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Verdana"/>
              <a:buChar char="●"/>
            </a:pPr>
            <a:r>
              <a:rPr lang="ru-RU" sz="1300" dirty="0">
                <a:solidFill>
                  <a:schemeClr val="dk2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Минимальное обслуживание</a:t>
            </a:r>
            <a:endParaRPr sz="1300" dirty="0">
              <a:solidFill>
                <a:schemeClr val="dk2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●"/>
            </a:pPr>
            <a:r>
              <a:rPr lang="ru-RU" sz="1300" dirty="0">
                <a:solidFill>
                  <a:schemeClr val="dk2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Более дорогой вариант</a:t>
            </a:r>
            <a:r>
              <a:rPr lang="ru-RU" sz="1100" dirty="0">
                <a:solidFill>
                  <a:schemeClr val="dk2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 </a:t>
            </a:r>
            <a:endParaRPr sz="1300" dirty="0">
              <a:solidFill>
                <a:schemeClr val="dk2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/>
          </a:p>
        </p:txBody>
      </p:sp>
      <p:sp>
        <p:nvSpPr>
          <p:cNvPr id="122" name="Google Shape;122;p13"/>
          <p:cNvSpPr txBox="1"/>
          <p:nvPr/>
        </p:nvSpPr>
        <p:spPr>
          <a:xfrm>
            <a:off x="6878302" y="2446137"/>
            <a:ext cx="23286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Работа в 1 плоскости</a:t>
            </a:r>
            <a:endParaRPr sz="1800" dirty="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dk2"/>
              </a:solidFill>
            </a:endParaRPr>
          </a:p>
        </p:txBody>
      </p:sp>
      <p:pic>
        <p:nvPicPr>
          <p:cNvPr id="123" name="Google Shape;123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725" y="1613775"/>
            <a:ext cx="3171249" cy="2612175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3"/>
          <p:cNvSpPr txBox="1"/>
          <p:nvPr/>
        </p:nvSpPr>
        <p:spPr>
          <a:xfrm>
            <a:off x="5262350" y="1249938"/>
            <a:ext cx="3000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Различие датчиков по функционалу:</a:t>
            </a:r>
            <a:endParaRPr sz="1800" b="1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5" name="Google Shape;125;p13"/>
          <p:cNvSpPr/>
          <p:nvPr/>
        </p:nvSpPr>
        <p:spPr>
          <a:xfrm rot="1597887">
            <a:off x="6022530" y="1970278"/>
            <a:ext cx="115784" cy="410945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6" name="Google Shape;126;p13"/>
          <p:cNvSpPr/>
          <p:nvPr/>
        </p:nvSpPr>
        <p:spPr>
          <a:xfrm rot="-1322959">
            <a:off x="6974862" y="1972316"/>
            <a:ext cx="115875" cy="426065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7" name="Google Shape;127;p13"/>
          <p:cNvSpPr/>
          <p:nvPr/>
        </p:nvSpPr>
        <p:spPr>
          <a:xfrm>
            <a:off x="-5085" y="4786575"/>
            <a:ext cx="2517900" cy="3675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13"/>
          <p:cNvSpPr/>
          <p:nvPr/>
        </p:nvSpPr>
        <p:spPr>
          <a:xfrm rot="-5400000">
            <a:off x="2961452" y="4337924"/>
            <a:ext cx="354900" cy="12522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13"/>
          <p:cNvSpPr/>
          <p:nvPr/>
        </p:nvSpPr>
        <p:spPr>
          <a:xfrm rot="-5400000">
            <a:off x="8555550" y="4555050"/>
            <a:ext cx="354900" cy="822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13"/>
          <p:cNvSpPr/>
          <p:nvPr/>
        </p:nvSpPr>
        <p:spPr>
          <a:xfrm rot="-5400000">
            <a:off x="4631853" y="3919726"/>
            <a:ext cx="354900" cy="2088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13"/>
          <p:cNvSpPr/>
          <p:nvPr/>
        </p:nvSpPr>
        <p:spPr>
          <a:xfrm rot="-5400000">
            <a:off x="6910353" y="3731849"/>
            <a:ext cx="354900" cy="2468400"/>
          </a:xfrm>
          <a:prstGeom prst="rect">
            <a:avLst/>
          </a:prstGeom>
          <a:solidFill>
            <a:srgbClr val="FBB3C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" name="Google Shape;132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2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3"/>
          <p:cNvSpPr txBox="1"/>
          <p:nvPr/>
        </p:nvSpPr>
        <p:spPr>
          <a:xfrm>
            <a:off x="6591825" y="3289512"/>
            <a:ext cx="2468399" cy="984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Verdana"/>
              <a:buChar char="●"/>
            </a:pPr>
            <a:r>
              <a:rPr lang="ru-RU" sz="1300" dirty="0">
                <a:solidFill>
                  <a:schemeClr val="dk2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Необходима ручная настройка панели</a:t>
            </a:r>
            <a:endParaRPr sz="1300" dirty="0">
              <a:solidFill>
                <a:schemeClr val="dk2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Verdana"/>
              <a:buChar char="●"/>
            </a:pPr>
            <a:r>
              <a:rPr lang="ru-RU" sz="1300" dirty="0">
                <a:solidFill>
                  <a:schemeClr val="dk2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Более экономный вариант 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4"/>
          <p:cNvSpPr txBox="1">
            <a:spLocks noGrp="1"/>
          </p:cNvSpPr>
          <p:nvPr>
            <p:ph type="title"/>
          </p:nvPr>
        </p:nvSpPr>
        <p:spPr>
          <a:xfrm>
            <a:off x="295931" y="338596"/>
            <a:ext cx="7976100" cy="48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2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ЦЕННОСТЬ, ЦЕННОСТНОЕ ПРЕДЛОЖЕНИЕ</a:t>
            </a:r>
            <a:endParaRPr sz="2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9" name="Google Shape;139;p1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0" name="Google Shape;140;p1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2000" b="0" i="0" u="none" strike="noStrike" cap="none">
                <a:solidFill>
                  <a:schemeClr val="tx2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2000" b="0" i="0" u="none" strike="noStrike" cap="none" dirty="0">
              <a:solidFill>
                <a:schemeClr val="tx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4"/>
          <p:cNvSpPr/>
          <p:nvPr/>
        </p:nvSpPr>
        <p:spPr>
          <a:xfrm>
            <a:off x="8337601" y="0"/>
            <a:ext cx="805534" cy="20886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" name="Google Shape;142;p14"/>
          <p:cNvSpPr/>
          <p:nvPr/>
        </p:nvSpPr>
        <p:spPr>
          <a:xfrm>
            <a:off x="8337489" y="4333388"/>
            <a:ext cx="805590" cy="822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14"/>
          <p:cNvSpPr/>
          <p:nvPr/>
        </p:nvSpPr>
        <p:spPr>
          <a:xfrm>
            <a:off x="8337545" y="2088579"/>
            <a:ext cx="805533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14"/>
          <p:cNvSpPr/>
          <p:nvPr/>
        </p:nvSpPr>
        <p:spPr>
          <a:xfrm>
            <a:off x="8337489" y="3248117"/>
            <a:ext cx="805590" cy="10851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14"/>
          <p:cNvSpPr txBox="1"/>
          <p:nvPr/>
        </p:nvSpPr>
        <p:spPr>
          <a:xfrm>
            <a:off x="295931" y="826715"/>
            <a:ext cx="8264100" cy="2523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Verdana"/>
              <a:buChar char="●"/>
            </a:pPr>
            <a:r>
              <a:rPr lang="ru-RU" sz="1700" b="0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Наш стартап</a:t>
            </a:r>
            <a:r>
              <a:rPr lang="ru-RU" sz="1700" dirty="0">
                <a:latin typeface="Verdana"/>
                <a:ea typeface="Verdana"/>
                <a:cs typeface="Verdana"/>
                <a:sym typeface="Verdana"/>
              </a:rPr>
              <a:t> - это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уникальное решение для </a:t>
            </a:r>
            <a:r>
              <a:rPr lang="ru-RU" sz="1700" b="1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повышения эффективности солнечных панелей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, которое не только увеличивает их производительность, но и </a:t>
            </a:r>
            <a:r>
              <a:rPr lang="ru-RU" sz="1700" b="1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снижает затраты на электроэнергию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. </a:t>
            </a:r>
            <a:endParaRPr sz="17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700" dirty="0">
              <a:latin typeface="Verdana"/>
              <a:ea typeface="Verdana"/>
              <a:cs typeface="Verdana"/>
              <a:sym typeface="Verdana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700" dirty="0">
              <a:latin typeface="Verdana"/>
              <a:ea typeface="Verdana"/>
              <a:cs typeface="Verdana"/>
              <a:sym typeface="Verdana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accent3"/>
                </a:solidFill>
                <a:latin typeface="Verdana"/>
                <a:ea typeface="Verdana"/>
                <a:cs typeface="Verdana"/>
                <a:sym typeface="Verdana"/>
              </a:rPr>
              <a:t>"Максимум энергии, минимум затрат — умные панели для каждого!"</a:t>
            </a:r>
            <a:endParaRPr sz="2800" dirty="0">
              <a:solidFill>
                <a:schemeClr val="accent3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id="{F47C7866-FC9B-4E52-8883-60B81E441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8086" y="3239175"/>
            <a:ext cx="2399400" cy="179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5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1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" name="Google Shape;152;p1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2000" b="0" i="0" u="none" strike="noStrike" cap="none">
                <a:solidFill>
                  <a:schemeClr val="tx2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2000" b="0" i="0" u="none" strike="noStrike" cap="none" dirty="0">
              <a:solidFill>
                <a:schemeClr val="tx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5"/>
          <p:cNvSpPr txBox="1"/>
          <p:nvPr/>
        </p:nvSpPr>
        <p:spPr>
          <a:xfrm>
            <a:off x="1473476" y="177100"/>
            <a:ext cx="16272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</a:pPr>
            <a:r>
              <a:rPr lang="ru-RU" sz="3000" b="0" i="0" u="none" strike="noStrike" cap="none">
                <a:solidFill>
                  <a:srgbClr val="B5D8E1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/>
          </a:p>
        </p:txBody>
      </p:sp>
      <p:sp>
        <p:nvSpPr>
          <p:cNvPr id="154" name="Google Shape;154;p15"/>
          <p:cNvSpPr/>
          <p:nvPr/>
        </p:nvSpPr>
        <p:spPr>
          <a:xfrm>
            <a:off x="132007" y="756700"/>
            <a:ext cx="4373093" cy="4385809"/>
          </a:xfrm>
          <a:prstGeom prst="ellipse">
            <a:avLst/>
          </a:prstGeom>
          <a:solidFill>
            <a:schemeClr val="accent1"/>
          </a:solidFill>
          <a:ln w="25400" cap="flat" cmpd="sng">
            <a:solidFill>
              <a:srgbClr val="FBB3C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5"/>
          <p:cNvSpPr/>
          <p:nvPr/>
        </p:nvSpPr>
        <p:spPr>
          <a:xfrm>
            <a:off x="611421" y="1452789"/>
            <a:ext cx="3750874" cy="3585936"/>
          </a:xfrm>
          <a:prstGeom prst="ellipse">
            <a:avLst/>
          </a:prstGeom>
          <a:solidFill>
            <a:srgbClr val="B5D8E1"/>
          </a:solidFill>
          <a:ln w="25400" cap="flat" cmpd="sng">
            <a:solidFill>
              <a:srgbClr val="B5D8E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ru-RU">
                <a:solidFill>
                  <a:schemeClr val="dk2"/>
                </a:solidFill>
              </a:rPr>
              <a:t>PAM, TAM, SAM, SOM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15"/>
          <p:cNvSpPr/>
          <p:nvPr/>
        </p:nvSpPr>
        <p:spPr>
          <a:xfrm>
            <a:off x="1095743" y="2135704"/>
            <a:ext cx="2976828" cy="2921546"/>
          </a:xfrm>
          <a:prstGeom prst="ellipse">
            <a:avLst/>
          </a:prstGeom>
          <a:solidFill>
            <a:srgbClr val="8F00FF"/>
          </a:solidFill>
          <a:ln w="25400" cap="flat" cmpd="sng">
            <a:solidFill>
              <a:srgbClr val="8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15"/>
          <p:cNvSpPr txBox="1"/>
          <p:nvPr/>
        </p:nvSpPr>
        <p:spPr>
          <a:xfrm>
            <a:off x="4923750" y="312163"/>
            <a:ext cx="3868500" cy="50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8" name="Google Shape;158;p15"/>
          <p:cNvSpPr txBox="1"/>
          <p:nvPr/>
        </p:nvSpPr>
        <p:spPr>
          <a:xfrm>
            <a:off x="4856850" y="312175"/>
            <a:ext cx="4002300" cy="10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TAM </a:t>
            </a:r>
            <a:r>
              <a:rPr lang="ru-RU" sz="15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 общий объем рынка (Россия) Количество </a:t>
            </a:r>
            <a:r>
              <a:rPr lang="ru-RU" sz="1500" b="1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около 300-500 компаний</a:t>
            </a:r>
            <a:r>
              <a:rPr lang="ru-RU" sz="15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. Самые крупные из них - "</a:t>
            </a:r>
            <a:r>
              <a:rPr lang="ru-RU" sz="1500" dirty="0" err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Россети</a:t>
            </a:r>
            <a:r>
              <a:rPr lang="ru-RU" sz="15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", "Газпром", "ТГК", "Интер РАО", "Энел Россия" и др.</a:t>
            </a:r>
            <a:endParaRPr sz="15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9" name="Google Shape;159;p15"/>
          <p:cNvSpPr txBox="1"/>
          <p:nvPr/>
        </p:nvSpPr>
        <p:spPr>
          <a:xfrm>
            <a:off x="1262305" y="273062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dk2"/>
                </a:solidFill>
              </a:rPr>
              <a:t>SOM</a:t>
            </a:r>
            <a:endParaRPr b="1" dirty="0"/>
          </a:p>
        </p:txBody>
      </p:sp>
      <p:sp>
        <p:nvSpPr>
          <p:cNvPr id="160" name="Google Shape;160;p15"/>
          <p:cNvSpPr txBox="1"/>
          <p:nvPr/>
        </p:nvSpPr>
        <p:spPr>
          <a:xfrm>
            <a:off x="935483" y="2097399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dk2"/>
                </a:solidFill>
              </a:rPr>
              <a:t>SAM</a:t>
            </a:r>
            <a:endParaRPr b="1" dirty="0"/>
          </a:p>
        </p:txBody>
      </p:sp>
      <p:sp>
        <p:nvSpPr>
          <p:cNvPr id="161" name="Google Shape;161;p15"/>
          <p:cNvSpPr txBox="1"/>
          <p:nvPr/>
        </p:nvSpPr>
        <p:spPr>
          <a:xfrm>
            <a:off x="787076" y="134915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dk2"/>
                </a:solidFill>
              </a:rPr>
              <a:t>TAM</a:t>
            </a:r>
            <a:endParaRPr b="1" dirty="0"/>
          </a:p>
        </p:txBody>
      </p:sp>
      <p:sp>
        <p:nvSpPr>
          <p:cNvPr id="162" name="Google Shape;162;p15"/>
          <p:cNvSpPr txBox="1"/>
          <p:nvPr/>
        </p:nvSpPr>
        <p:spPr>
          <a:xfrm>
            <a:off x="4856850" y="1542325"/>
            <a:ext cx="39354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SAM </a:t>
            </a:r>
            <a:r>
              <a:rPr lang="ru-RU" sz="15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 доступный объем рынка (Томская область)</a:t>
            </a:r>
            <a:endParaRPr sz="15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Количество </a:t>
            </a:r>
            <a:r>
              <a:rPr lang="ru-RU" sz="1500" b="1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около 10-50 компаний</a:t>
            </a:r>
            <a:r>
              <a:rPr lang="ru-RU" sz="15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. </a:t>
            </a:r>
            <a:endParaRPr sz="15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Основным игроком в сфере электроэнергетики является "Томскэнерго", "</a:t>
            </a:r>
            <a:r>
              <a:rPr lang="ru-RU" sz="1500" dirty="0" err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Россети</a:t>
            </a:r>
            <a:r>
              <a:rPr lang="ru-RU" sz="15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Сибирь" и др.</a:t>
            </a:r>
            <a:endParaRPr sz="15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3" name="Google Shape;163;p15"/>
          <p:cNvSpPr txBox="1"/>
          <p:nvPr/>
        </p:nvSpPr>
        <p:spPr>
          <a:xfrm>
            <a:off x="4923750" y="3112225"/>
            <a:ext cx="3868500" cy="1800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SOM </a:t>
            </a:r>
            <a:r>
              <a:rPr lang="ru-RU" sz="15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 реально достижимый объем рынка </a:t>
            </a:r>
            <a:endParaRPr sz="15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Количество </a:t>
            </a:r>
            <a:r>
              <a:rPr lang="ru-RU" sz="1500" b="1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около 2-5 компании</a:t>
            </a:r>
            <a:r>
              <a:rPr lang="ru-RU" sz="15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. </a:t>
            </a:r>
            <a:endParaRPr sz="15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"Томскэнерго", "Газпром" и др.</a:t>
            </a:r>
            <a:endParaRPr sz="15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Приблизительная стоимость датчика = </a:t>
            </a:r>
            <a:r>
              <a:rPr lang="ru-RU" sz="1500" b="1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70000 руб.</a:t>
            </a:r>
            <a:endParaRPr sz="1500" b="1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" name="Google Shape;159;p15">
            <a:extLst>
              <a:ext uri="{FF2B5EF4-FFF2-40B4-BE49-F238E27FC236}">
                <a16:creationId xmlns:a16="http://schemas.microsoft.com/office/drawing/2014/main" id="{EE56CB56-D2D1-4E11-A7A5-3FEF471B4B98}"/>
              </a:ext>
            </a:extLst>
          </p:cNvPr>
          <p:cNvSpPr txBox="1"/>
          <p:nvPr/>
        </p:nvSpPr>
        <p:spPr>
          <a:xfrm>
            <a:off x="1361783" y="3245757"/>
            <a:ext cx="2573700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2"/>
                </a:solidFill>
              </a:rPr>
              <a:t>5 * 70 тыс. </a:t>
            </a:r>
            <a:r>
              <a:rPr lang="ru-RU" dirty="0" err="1">
                <a:solidFill>
                  <a:schemeClr val="dk2"/>
                </a:solidFill>
              </a:rPr>
              <a:t>руб</a:t>
            </a:r>
            <a:r>
              <a:rPr lang="ru-RU" dirty="0">
                <a:solidFill>
                  <a:schemeClr val="dk2"/>
                </a:solidFill>
              </a:rPr>
              <a:t> = 350 </a:t>
            </a:r>
            <a:r>
              <a:rPr lang="ru-RU" dirty="0" err="1">
                <a:solidFill>
                  <a:schemeClr val="dk2"/>
                </a:solidFill>
              </a:rPr>
              <a:t>тыс</a:t>
            </a:r>
            <a:r>
              <a:rPr lang="ru-RU" dirty="0">
                <a:solidFill>
                  <a:schemeClr val="dk2"/>
                </a:solidFill>
              </a:rPr>
              <a:t> </a:t>
            </a:r>
            <a:r>
              <a:rPr lang="ru-RU" dirty="0" err="1">
                <a:solidFill>
                  <a:schemeClr val="dk2"/>
                </a:solidFill>
              </a:rPr>
              <a:t>руб</a:t>
            </a:r>
            <a:endParaRPr lang="ru-RU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" name="Google Shape;159;p15">
            <a:extLst>
              <a:ext uri="{FF2B5EF4-FFF2-40B4-BE49-F238E27FC236}">
                <a16:creationId xmlns:a16="http://schemas.microsoft.com/office/drawing/2014/main" id="{85813D7E-E8CF-4FE0-85E9-62DDC9C1249E}"/>
              </a:ext>
            </a:extLst>
          </p:cNvPr>
          <p:cNvSpPr txBox="1"/>
          <p:nvPr/>
        </p:nvSpPr>
        <p:spPr>
          <a:xfrm>
            <a:off x="1017886" y="1783607"/>
            <a:ext cx="2986141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2"/>
                </a:solidFill>
              </a:rPr>
              <a:t>50 * 10 * 70 тыс. </a:t>
            </a:r>
            <a:r>
              <a:rPr lang="ru-RU" dirty="0" err="1">
                <a:solidFill>
                  <a:schemeClr val="dk2"/>
                </a:solidFill>
              </a:rPr>
              <a:t>руб</a:t>
            </a:r>
            <a:r>
              <a:rPr lang="ru-RU" dirty="0">
                <a:solidFill>
                  <a:schemeClr val="dk2"/>
                </a:solidFill>
              </a:rPr>
              <a:t> = 35 млн </a:t>
            </a:r>
            <a:r>
              <a:rPr lang="ru-RU" dirty="0" err="1">
                <a:solidFill>
                  <a:schemeClr val="dk2"/>
                </a:solidFill>
              </a:rPr>
              <a:t>руб</a:t>
            </a:r>
            <a:endParaRPr dirty="0"/>
          </a:p>
        </p:txBody>
      </p:sp>
      <p:sp>
        <p:nvSpPr>
          <p:cNvPr id="18" name="Google Shape;159;p15">
            <a:extLst>
              <a:ext uri="{FF2B5EF4-FFF2-40B4-BE49-F238E27FC236}">
                <a16:creationId xmlns:a16="http://schemas.microsoft.com/office/drawing/2014/main" id="{B522B8D6-6DEF-46F3-9CF6-E9BBD9BE2810}"/>
              </a:ext>
            </a:extLst>
          </p:cNvPr>
          <p:cNvSpPr txBox="1"/>
          <p:nvPr/>
        </p:nvSpPr>
        <p:spPr>
          <a:xfrm>
            <a:off x="800494" y="1001134"/>
            <a:ext cx="3272077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2"/>
                </a:solidFill>
              </a:rPr>
              <a:t>500 * 10 * 70 тыс. </a:t>
            </a:r>
            <a:r>
              <a:rPr lang="ru-RU" dirty="0" err="1">
                <a:solidFill>
                  <a:schemeClr val="dk2"/>
                </a:solidFill>
              </a:rPr>
              <a:t>руб</a:t>
            </a:r>
            <a:r>
              <a:rPr lang="ru-RU" dirty="0">
                <a:solidFill>
                  <a:schemeClr val="dk2"/>
                </a:solidFill>
              </a:rPr>
              <a:t> = 350 млн </a:t>
            </a:r>
            <a:r>
              <a:rPr lang="ru-RU" dirty="0" err="1">
                <a:solidFill>
                  <a:schemeClr val="dk2"/>
                </a:solidFill>
              </a:rPr>
              <a:t>руб</a:t>
            </a:r>
            <a:endParaRPr dirty="0"/>
          </a:p>
        </p:txBody>
      </p:sp>
      <p:sp>
        <p:nvSpPr>
          <p:cNvPr id="19" name="Google Shape;159;p15">
            <a:extLst>
              <a:ext uri="{FF2B5EF4-FFF2-40B4-BE49-F238E27FC236}">
                <a16:creationId xmlns:a16="http://schemas.microsoft.com/office/drawing/2014/main" id="{E62069B0-AC14-4EFD-9B52-67651EB711D1}"/>
              </a:ext>
            </a:extLst>
          </p:cNvPr>
          <p:cNvSpPr txBox="1"/>
          <p:nvPr/>
        </p:nvSpPr>
        <p:spPr>
          <a:xfrm>
            <a:off x="1193505" y="3756893"/>
            <a:ext cx="313760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2"/>
                </a:solidFill>
              </a:rPr>
              <a:t>5 * 10 * 70 тыс. </a:t>
            </a:r>
            <a:r>
              <a:rPr lang="ru-RU" dirty="0" err="1">
                <a:solidFill>
                  <a:schemeClr val="dk2"/>
                </a:solidFill>
              </a:rPr>
              <a:t>руб</a:t>
            </a:r>
            <a:r>
              <a:rPr lang="ru-RU" dirty="0">
                <a:solidFill>
                  <a:schemeClr val="dk2"/>
                </a:solidFill>
              </a:rPr>
              <a:t> = 3,5 млн </a:t>
            </a:r>
            <a:r>
              <a:rPr lang="ru-RU" dirty="0" err="1">
                <a:solidFill>
                  <a:schemeClr val="dk2"/>
                </a:solidFill>
              </a:rPr>
              <a:t>руб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F1125DF-DBE8-4E26-9BB3-A9B88F93F250}"/>
              </a:ext>
            </a:extLst>
          </p:cNvPr>
          <p:cNvSpPr/>
          <p:nvPr/>
        </p:nvSpPr>
        <p:spPr>
          <a:xfrm>
            <a:off x="1584000" y="668100"/>
            <a:ext cx="1490400" cy="40527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8" name="Google Shape;168;p16"/>
          <p:cNvSpPr/>
          <p:nvPr/>
        </p:nvSpPr>
        <p:spPr>
          <a:xfrm>
            <a:off x="-5075" y="0"/>
            <a:ext cx="9144000" cy="6681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" name="Google Shape;169;p1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" name="Google Shape;170;p1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2000" b="0" i="0" u="none" strike="noStrike" cap="none">
                <a:solidFill>
                  <a:schemeClr val="tx2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2000" b="0" i="0" u="none" strike="noStrike" cap="none" dirty="0">
              <a:solidFill>
                <a:schemeClr val="tx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16"/>
          <p:cNvSpPr txBox="1"/>
          <p:nvPr/>
        </p:nvSpPr>
        <p:spPr>
          <a:xfrm>
            <a:off x="578866" y="44354"/>
            <a:ext cx="79761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</a:pPr>
            <a:r>
              <a:rPr lang="ru-RU"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/>
          </a:p>
        </p:txBody>
      </p:sp>
      <p:sp>
        <p:nvSpPr>
          <p:cNvPr id="172" name="Google Shape;172;p16"/>
          <p:cNvSpPr txBox="1"/>
          <p:nvPr/>
        </p:nvSpPr>
        <p:spPr>
          <a:xfrm>
            <a:off x="163679" y="898103"/>
            <a:ext cx="696345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73" name="Google Shape;173;p16"/>
          <p:cNvGraphicFramePr/>
          <p:nvPr>
            <p:extLst>
              <p:ext uri="{D42A27DB-BD31-4B8C-83A1-F6EECF244321}">
                <p14:modId xmlns:p14="http://schemas.microsoft.com/office/powerpoint/2010/main" val="1641154876"/>
              </p:ext>
            </p:extLst>
          </p:nvPr>
        </p:nvGraphicFramePr>
        <p:xfrm>
          <a:off x="136416" y="689725"/>
          <a:ext cx="8871150" cy="4052750"/>
        </p:xfrm>
        <a:graphic>
          <a:graphicData uri="http://schemas.openxmlformats.org/drawingml/2006/table">
            <a:tbl>
              <a:tblPr firstRow="1" bandRow="1">
                <a:noFill/>
                <a:tableStyleId>{759E2085-0D3A-4604-B828-7A935E888742}</a:tableStyleId>
              </a:tblPr>
              <a:tblGrid>
                <a:gridCol w="1456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8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7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9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785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5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rgbClr val="333333"/>
                          </a:solidFill>
                        </a:rPr>
                        <a:t>Наш проект</a:t>
                      </a:r>
                      <a:endParaRPr sz="1000" dirty="0">
                        <a:solidFill>
                          <a:srgbClr val="333333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>
                        <a:lumMod val="40000"/>
                        <a:lumOff val="6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solidFill>
                            <a:srgbClr val="333333"/>
                          </a:solidFill>
                        </a:rPr>
                        <a:t>СоларТек (Россия)</a:t>
                      </a:r>
                      <a:endParaRPr sz="1000">
                        <a:solidFill>
                          <a:srgbClr val="333333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solidFill>
                            <a:srgbClr val="333333"/>
                          </a:solidFill>
                        </a:rPr>
                        <a:t>СоларПлюс (Казахстан)</a:t>
                      </a:r>
                      <a:endParaRPr sz="1000">
                        <a:solidFill>
                          <a:srgbClr val="333333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solidFill>
                            <a:srgbClr val="333333"/>
                          </a:solidFill>
                        </a:rPr>
                        <a:t>Солнечные системы (Россия)</a:t>
                      </a:r>
                      <a:endParaRPr sz="1000">
                        <a:solidFill>
                          <a:srgbClr val="333333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solidFill>
                            <a:srgbClr val="333333"/>
                          </a:solidFill>
                        </a:rPr>
                        <a:t>ТехноСолар (Россия)</a:t>
                      </a:r>
                      <a:endParaRPr sz="100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3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rgbClr val="333333"/>
                          </a:solidFill>
                        </a:rPr>
                        <a:t>Метод</a:t>
                      </a:r>
                      <a:endParaRPr sz="1000" dirty="0">
                        <a:solidFill>
                          <a:srgbClr val="333333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000" dirty="0">
                          <a:solidFill>
                            <a:srgbClr val="333333"/>
                          </a:solidFill>
                        </a:rPr>
                        <a:t>С помощью датчика изменять угол наклона панели относительно солнца</a:t>
                      </a:r>
                      <a:endParaRPr sz="1000" u="none" strike="noStrike" cap="none" dirty="0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>
                        <a:lumMod val="40000"/>
                        <a:lumOff val="6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solidFill>
                            <a:srgbClr val="333333"/>
                          </a:solidFill>
                        </a:rPr>
                        <a:t>Использование панелей с высокоэффективным солнечными элементами (монокристаллы)</a:t>
                      </a:r>
                      <a:endParaRPr sz="100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solidFill>
                            <a:srgbClr val="333333"/>
                          </a:solidFill>
                        </a:rPr>
                        <a:t>Использование микропроцессоров для контроля за каждой панелью отдельно</a:t>
                      </a:r>
                      <a:endParaRPr sz="100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solidFill>
                            <a:srgbClr val="333333"/>
                          </a:solidFill>
                        </a:rPr>
                        <a:t>Использование панелей с антибликовым покрытием</a:t>
                      </a:r>
                      <a:endParaRPr sz="100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solidFill>
                            <a:srgbClr val="333333"/>
                          </a:solidFill>
                        </a:rPr>
                        <a:t>Применение солнечных концентраторов для увеличения солнечного потока мощности на панели</a:t>
                      </a:r>
                      <a:endParaRPr sz="100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3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solidFill>
                            <a:srgbClr val="333333"/>
                          </a:solidFill>
                        </a:rPr>
                        <a:t>Достоинства</a:t>
                      </a:r>
                      <a:endParaRPr sz="1000">
                        <a:solidFill>
                          <a:srgbClr val="333333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rgbClr val="333333"/>
                          </a:solidFill>
                        </a:rPr>
                        <a:t>Высокая точность измерений</a:t>
                      </a:r>
                      <a:endParaRPr sz="1000" dirty="0">
                        <a:solidFill>
                          <a:srgbClr val="333333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rgbClr val="333333"/>
                          </a:solidFill>
                        </a:rPr>
                        <a:t>Интеграция с существующими системами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rgbClr val="333333"/>
                          </a:solidFill>
                        </a:rPr>
                        <a:t>Самоочищение</a:t>
                      </a:r>
                      <a:endParaRPr sz="1000" dirty="0">
                        <a:solidFill>
                          <a:srgbClr val="333333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>
                        <a:lumMod val="40000"/>
                        <a:lumOff val="6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rgbClr val="333333"/>
                          </a:solidFill>
                        </a:rPr>
                        <a:t>Увеличение выработки энергии на 35%</a:t>
                      </a:r>
                      <a:endParaRPr sz="1000" u="none" strike="noStrike" cap="none" dirty="0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solidFill>
                            <a:srgbClr val="333333"/>
                          </a:solidFill>
                        </a:rPr>
                        <a:t>Оптимизация работы для каждой панели отдельно</a:t>
                      </a:r>
                      <a:endParaRPr sz="100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rgbClr val="333333"/>
                          </a:solidFill>
                        </a:rPr>
                        <a:t>Повышенная эффективность в самые яркие дни, защита от загрязнений и повреждений</a:t>
                      </a:r>
                      <a:endParaRPr sz="1000" u="none" strike="noStrike" cap="none" dirty="0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solidFill>
                            <a:srgbClr val="333333"/>
                          </a:solidFill>
                        </a:rPr>
                        <a:t>Значительное увеличение выработки электроэнергии</a:t>
                      </a:r>
                      <a:endParaRPr sz="100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solidFill>
                            <a:srgbClr val="333333"/>
                          </a:solidFill>
                        </a:rPr>
                        <a:t>Недостатки </a:t>
                      </a:r>
                      <a:endParaRPr sz="1000">
                        <a:solidFill>
                          <a:srgbClr val="333333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rgbClr val="333333"/>
                          </a:solidFill>
                        </a:rPr>
                        <a:t>Начальные инвестиции</a:t>
                      </a:r>
                      <a:endParaRPr sz="1000" dirty="0">
                        <a:solidFill>
                          <a:srgbClr val="333333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>
                        <a:lumMod val="40000"/>
                        <a:lumOff val="6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rgbClr val="333333"/>
                          </a:solidFill>
                        </a:rPr>
                        <a:t>Дорогое обслуживание</a:t>
                      </a:r>
                      <a:endParaRPr sz="1000" u="none" strike="noStrike" cap="none" dirty="0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solidFill>
                            <a:srgbClr val="333333"/>
                          </a:solidFill>
                        </a:rPr>
                        <a:t>Сложность системы в использовании</a:t>
                      </a:r>
                      <a:endParaRPr sz="100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solidFill>
                            <a:srgbClr val="333333"/>
                          </a:solidFill>
                        </a:rPr>
                        <a:t>Частое техническое обслуживание</a:t>
                      </a:r>
                      <a:endParaRPr sz="100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solidFill>
                            <a:srgbClr val="333333"/>
                          </a:solidFill>
                        </a:rPr>
                        <a:t>Зависимость от погодных условий</a:t>
                      </a:r>
                      <a:endParaRPr sz="100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1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solidFill>
                            <a:srgbClr val="333333"/>
                          </a:solidFill>
                        </a:rPr>
                        <a:t>Надёжность</a:t>
                      </a:r>
                      <a:endParaRPr sz="1000">
                        <a:solidFill>
                          <a:srgbClr val="333333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rgbClr val="333333"/>
                          </a:solidFill>
                        </a:rPr>
                        <a:t>Регулярные тестирования и контроль качества на всех этапах производства </a:t>
                      </a:r>
                      <a:endParaRPr sz="1000" u="none" strike="noStrike" cap="none" dirty="0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>
                        <a:lumMod val="40000"/>
                        <a:lumOff val="6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rgbClr val="333333"/>
                          </a:solidFill>
                        </a:rPr>
                        <a:t>Высокая (25 лет срок службы)</a:t>
                      </a:r>
                      <a:endParaRPr sz="1000" u="none" strike="noStrike" cap="none" dirty="0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solidFill>
                            <a:srgbClr val="333333"/>
                          </a:solidFill>
                        </a:rPr>
                        <a:t>Высокая, так как контролируется каждая панель отдельно</a:t>
                      </a:r>
                      <a:endParaRPr sz="100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solidFill>
                            <a:srgbClr val="333333"/>
                          </a:solidFill>
                        </a:rPr>
                        <a:t>Самая высокая, так как имеется защита от большинства факторов</a:t>
                      </a:r>
                      <a:endParaRPr sz="100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solidFill>
                            <a:srgbClr val="333333"/>
                          </a:solidFill>
                        </a:rPr>
                        <a:t>Средняя, так как концентраторы чувствительны к погодным условиям</a:t>
                      </a:r>
                      <a:endParaRPr sz="100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5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solidFill>
                            <a:srgbClr val="333333"/>
                          </a:solidFill>
                        </a:rPr>
                        <a:t>Цена</a:t>
                      </a:r>
                      <a:endParaRPr sz="1000">
                        <a:solidFill>
                          <a:srgbClr val="333333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 dirty="0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Около </a:t>
                      </a:r>
                      <a:r>
                        <a:rPr lang="ru-RU" sz="1000" b="1" u="none" strike="noStrike" cap="none" dirty="0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70000 рублей</a:t>
                      </a:r>
                      <a:endParaRPr sz="1000" b="1" u="none" strike="noStrike" cap="none" dirty="0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>
                        <a:lumMod val="40000"/>
                        <a:lumOff val="6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solidFill>
                            <a:srgbClr val="333333"/>
                          </a:solidFill>
                        </a:rPr>
                        <a:t>около 70000 рублей</a:t>
                      </a:r>
                      <a:endParaRPr sz="100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solidFill>
                            <a:srgbClr val="333333"/>
                          </a:solidFill>
                        </a:rPr>
                        <a:t>около 15000 рублей</a:t>
                      </a:r>
                      <a:endParaRPr sz="100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solidFill>
                            <a:srgbClr val="333333"/>
                          </a:solidFill>
                        </a:rPr>
                        <a:t>около 65000 рублей</a:t>
                      </a:r>
                      <a:endParaRPr sz="1000" u="none" strike="noStrike" cap="non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rgbClr val="333333"/>
                          </a:solidFill>
                        </a:rPr>
                        <a:t>около 120000 рублей</a:t>
                      </a:r>
                      <a:endParaRPr sz="1000" u="none" strike="noStrike" cap="none" dirty="0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7"/>
          <p:cNvSpPr/>
          <p:nvPr/>
        </p:nvSpPr>
        <p:spPr>
          <a:xfrm>
            <a:off x="-5093" y="0"/>
            <a:ext cx="91491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7"/>
          <p:cNvSpPr/>
          <p:nvPr/>
        </p:nvSpPr>
        <p:spPr>
          <a:xfrm>
            <a:off x="-5081" y="4763400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17"/>
          <p:cNvSpPr txBox="1"/>
          <p:nvPr/>
        </p:nvSpPr>
        <p:spPr>
          <a:xfrm>
            <a:off x="517509" y="11"/>
            <a:ext cx="79761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</a:pPr>
            <a:r>
              <a:rPr lang="ru-RU"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/>
          </a:p>
        </p:txBody>
      </p:sp>
      <p:sp>
        <p:nvSpPr>
          <p:cNvPr id="181" name="Google Shape;181;p17"/>
          <p:cNvSpPr txBox="1"/>
          <p:nvPr/>
        </p:nvSpPr>
        <p:spPr>
          <a:xfrm>
            <a:off x="-5081" y="4878750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2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82" name="Google Shape;182;p17"/>
          <p:cNvGraphicFramePr/>
          <p:nvPr>
            <p:extLst>
              <p:ext uri="{D42A27DB-BD31-4B8C-83A1-F6EECF244321}">
                <p14:modId xmlns:p14="http://schemas.microsoft.com/office/powerpoint/2010/main" val="3482068257"/>
              </p:ext>
            </p:extLst>
          </p:nvPr>
        </p:nvGraphicFramePr>
        <p:xfrm>
          <a:off x="41602" y="488751"/>
          <a:ext cx="9149100" cy="4728090"/>
        </p:xfrm>
        <a:graphic>
          <a:graphicData uri="http://schemas.openxmlformats.org/drawingml/2006/table">
            <a:tbl>
              <a:tblPr>
                <a:noFill/>
                <a:tableStyleId>{62E7E3A9-6ECE-43BE-A7E3-68B612362980}</a:tableStyleId>
              </a:tblPr>
              <a:tblGrid>
                <a:gridCol w="1829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98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98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98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98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68782"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8F00FF"/>
                          </a:solidFill>
                        </a:rPr>
                        <a:t>Ключевые партнеры</a:t>
                      </a:r>
                      <a:endParaRPr sz="1200">
                        <a:solidFill>
                          <a:srgbClr val="8F00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chemeClr val="dk2"/>
                          </a:solidFill>
                        </a:rPr>
                        <a:t>Поставщики комплектующих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2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chemeClr val="dk2"/>
                          </a:solidFill>
                        </a:rPr>
                        <a:t>Научные и исследовательские организации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2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solidFill>
                            <a:schemeClr val="dk2"/>
                          </a:solidFill>
                        </a:rPr>
                        <a:t>Правительственные организации (для получения субсидий или поддержки)</a:t>
                      </a:r>
                      <a:endParaRPr sz="11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1"/>
                          </a:solidFill>
                        </a:rPr>
                        <a:t>Ключевые виды деятельности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2"/>
                          </a:solidFill>
                        </a:rPr>
                        <a:t>Исследование и разработка новых технологий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2"/>
                          </a:solidFill>
                        </a:rPr>
                        <a:t>Производство датчиков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/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8F00FF"/>
                          </a:solidFill>
                        </a:rPr>
                        <a:t>Ценностные предложения</a:t>
                      </a:r>
                      <a:endParaRPr sz="1200">
                        <a:solidFill>
                          <a:srgbClr val="8F00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2"/>
                          </a:solidFill>
                        </a:rPr>
                        <a:t>Высокая точность измерений угла поворота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2"/>
                          </a:solidFill>
                        </a:rPr>
                        <a:t>Эффективность в увеличении выхода энергии от солнечных панелей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2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chemeClr val="dk2"/>
                          </a:solidFill>
                        </a:rPr>
                        <a:t>Инновационная технология на основе измерения напряжения</a:t>
                      </a:r>
                      <a:endParaRPr sz="12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8F00FF"/>
                          </a:solidFill>
                        </a:rPr>
                        <a:t>Взаимоотношения с клиентами</a:t>
                      </a:r>
                      <a:endParaRPr sz="1200">
                        <a:solidFill>
                          <a:srgbClr val="8F00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333333"/>
                          </a:solidFill>
                        </a:rPr>
                        <a:t>Персонализированное обслуживание</a:t>
                      </a:r>
                      <a:endParaRPr sz="1200">
                        <a:solidFill>
                          <a:srgbClr val="333333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333333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333333"/>
                          </a:solidFill>
                        </a:rPr>
                        <a:t>Техническая поддержка и обучение</a:t>
                      </a:r>
                      <a:endParaRPr sz="1200">
                        <a:solidFill>
                          <a:srgbClr val="333333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333333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333333"/>
                          </a:solidFill>
                        </a:rPr>
                        <a:t>Обратная связь и консультации</a:t>
                      </a:r>
                      <a:endParaRPr sz="1200">
                        <a:solidFill>
                          <a:srgbClr val="333333"/>
                        </a:solidFill>
                      </a:endParaRPr>
                    </a:p>
                  </a:txBody>
                  <a:tcPr marL="91425" marR="91425" marT="91425" marB="91425"/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8F00FF"/>
                          </a:solidFill>
                        </a:rPr>
                        <a:t>Потребительские сегменты</a:t>
                      </a:r>
                      <a:endParaRPr sz="1200">
                        <a:solidFill>
                          <a:srgbClr val="8F00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333333"/>
                          </a:solidFill>
                        </a:rPr>
                        <a:t>Производители солнечных панелей</a:t>
                      </a:r>
                      <a:endParaRPr sz="1200">
                        <a:solidFill>
                          <a:srgbClr val="333333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333333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333333"/>
                          </a:solidFill>
                        </a:rPr>
                        <a:t>Энергетические компании </a:t>
                      </a:r>
                      <a:endParaRPr sz="1200">
                        <a:solidFill>
                          <a:srgbClr val="333333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333333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333333"/>
                          </a:solidFill>
                        </a:rPr>
                        <a:t>Установщики солнечных систем </a:t>
                      </a:r>
                      <a:endParaRPr sz="1200">
                        <a:solidFill>
                          <a:srgbClr val="333333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333333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333333"/>
                          </a:solidFill>
                        </a:rPr>
                        <a:t>Исследовательские организации </a:t>
                      </a:r>
                      <a:endParaRPr sz="1200">
                        <a:solidFill>
                          <a:srgbClr val="333333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333333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333333"/>
                          </a:solidFill>
                        </a:rPr>
                        <a:t>Частные пользователи (домашние системы)</a:t>
                      </a:r>
                      <a:endParaRPr sz="1200">
                        <a:solidFill>
                          <a:srgbClr val="333333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67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8F00FF"/>
                          </a:solidFill>
                        </a:rPr>
                        <a:t>Ключевые ресурсы</a:t>
                      </a:r>
                      <a:endParaRPr sz="1200">
                        <a:solidFill>
                          <a:srgbClr val="8F00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333333"/>
                          </a:solidFill>
                        </a:rPr>
                        <a:t>Команда инженеров и разработчиков</a:t>
                      </a:r>
                      <a:endParaRPr sz="1200">
                        <a:solidFill>
                          <a:srgbClr val="333333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333333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333333"/>
                          </a:solidFill>
                        </a:rPr>
                        <a:t>Оборудование для производства</a:t>
                      </a:r>
                      <a:endParaRPr sz="1200">
                        <a:solidFill>
                          <a:srgbClr val="333333"/>
                        </a:solidFill>
                      </a:endParaRPr>
                    </a:p>
                  </a:txBody>
                  <a:tcPr marL="91425" marR="91425" marT="91425" marB="91425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rgbClr val="8F00FF"/>
                          </a:solidFill>
                        </a:rPr>
                        <a:t>Каналы сбыта</a:t>
                      </a:r>
                      <a:endParaRPr sz="1200" dirty="0">
                        <a:solidFill>
                          <a:srgbClr val="8F00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rgbClr val="333333"/>
                          </a:solidFill>
                        </a:rPr>
                        <a:t>Прямые продажи через веб-сайт</a:t>
                      </a:r>
                      <a:endParaRPr sz="1200" dirty="0">
                        <a:solidFill>
                          <a:srgbClr val="333333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rgbClr val="333333"/>
                          </a:solidFill>
                        </a:rPr>
                        <a:t>Онлайн-платформы и маркетплейсы</a:t>
                      </a:r>
                      <a:endParaRPr sz="1200" dirty="0">
                        <a:solidFill>
                          <a:srgbClr val="333333"/>
                        </a:solidFill>
                      </a:endParaRPr>
                    </a:p>
                  </a:txBody>
                  <a:tcPr marL="91425" marR="91425" marT="91425" marB="91425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9178">
                <a:tc grid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rgbClr val="8F00FF"/>
                          </a:solidFill>
                        </a:rPr>
                        <a:t>Структура издержек</a:t>
                      </a:r>
                      <a:endParaRPr sz="1200" dirty="0">
                        <a:solidFill>
                          <a:srgbClr val="8F00FF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rgbClr val="333333"/>
                          </a:solidFill>
                        </a:rPr>
                        <a:t>Затраты на разработку и производство</a:t>
                      </a:r>
                      <a:endParaRPr sz="1200" dirty="0">
                        <a:solidFill>
                          <a:srgbClr val="333333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rgbClr val="333333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rgbClr val="333333"/>
                          </a:solidFill>
                        </a:rPr>
                        <a:t>Расходы на маркетинг и продажи</a:t>
                      </a:r>
                      <a:endParaRPr sz="1200" dirty="0">
                        <a:solidFill>
                          <a:srgbClr val="333333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rgbClr val="333333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rgbClr val="333333"/>
                          </a:solidFill>
                        </a:rPr>
                        <a:t>Затраты на обслуживание клиентов</a:t>
                      </a:r>
                      <a:endParaRPr sz="1200" dirty="0">
                        <a:solidFill>
                          <a:srgbClr val="333333"/>
                        </a:solidFill>
                      </a:endParaRPr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rgbClr val="8F00FF"/>
                          </a:solidFill>
                        </a:rPr>
                        <a:t>Потоки поступления доходов</a:t>
                      </a:r>
                      <a:endParaRPr sz="1200" dirty="0">
                        <a:solidFill>
                          <a:srgbClr val="8F00FF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2"/>
                          </a:solidFill>
                        </a:rPr>
                        <a:t>Прямые продажи датчиков</a:t>
                      </a:r>
                      <a:endParaRPr sz="1200" dirty="0">
                        <a:solidFill>
                          <a:schemeClr val="dk2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2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2"/>
                          </a:solidFill>
                        </a:rPr>
                        <a:t>Подписка на сервисы мониторинга и аналитики</a:t>
                      </a:r>
                      <a:endParaRPr sz="1200" dirty="0">
                        <a:solidFill>
                          <a:schemeClr val="dk2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2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dk2"/>
                          </a:solidFill>
                        </a:rPr>
                        <a:t>Лицензирование технологий</a:t>
                      </a:r>
                      <a:endParaRPr sz="1200" dirty="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3" name="Google Shape;183;p17"/>
          <p:cNvSpPr/>
          <p:nvPr/>
        </p:nvSpPr>
        <p:spPr>
          <a:xfrm>
            <a:off x="5178200" y="3780575"/>
            <a:ext cx="354900" cy="14658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" name="Google Shape;184;p17"/>
          <p:cNvSpPr/>
          <p:nvPr/>
        </p:nvSpPr>
        <p:spPr>
          <a:xfrm>
            <a:off x="7012098" y="2096457"/>
            <a:ext cx="354900" cy="4047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17"/>
          <p:cNvSpPr/>
          <p:nvPr/>
        </p:nvSpPr>
        <p:spPr>
          <a:xfrm rot="5400000">
            <a:off x="449004" y="30233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17"/>
          <p:cNvSpPr/>
          <p:nvPr/>
        </p:nvSpPr>
        <p:spPr>
          <a:xfrm>
            <a:off x="3349400" y="488757"/>
            <a:ext cx="354900" cy="20118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333D64-9F27-42C2-A023-6AC1D02382B0}"/>
              </a:ext>
            </a:extLst>
          </p:cNvPr>
          <p:cNvSpPr txBox="1"/>
          <p:nvPr/>
        </p:nvSpPr>
        <p:spPr>
          <a:xfrm>
            <a:off x="7430401" y="72974"/>
            <a:ext cx="1847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70000 рублей</a:t>
            </a:r>
            <a:endParaRPr lang="ru-RU" sz="1800" dirty="0"/>
          </a:p>
        </p:txBody>
      </p:sp>
      <p:sp>
        <p:nvSpPr>
          <p:cNvPr id="3" name="Стрелка: вниз 2">
            <a:extLst>
              <a:ext uri="{FF2B5EF4-FFF2-40B4-BE49-F238E27FC236}">
                <a16:creationId xmlns:a16="http://schemas.microsoft.com/office/drawing/2014/main" id="{96B6CD5F-9641-4574-9F86-B4861632D9C9}"/>
              </a:ext>
            </a:extLst>
          </p:cNvPr>
          <p:cNvSpPr/>
          <p:nvPr/>
        </p:nvSpPr>
        <p:spPr>
          <a:xfrm>
            <a:off x="8807411" y="442306"/>
            <a:ext cx="208800" cy="45001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9"/>
          <p:cNvSpPr txBox="1">
            <a:spLocks noGrp="1"/>
          </p:cNvSpPr>
          <p:nvPr>
            <p:ph type="title"/>
          </p:nvPr>
        </p:nvSpPr>
        <p:spPr>
          <a:xfrm>
            <a:off x="1612800" y="74835"/>
            <a:ext cx="75312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b="1" dirty="0">
                <a:latin typeface="Arial"/>
                <a:ea typeface="Arial"/>
                <a:cs typeface="Arial"/>
                <a:sym typeface="Arial"/>
              </a:rPr>
              <a:t>Текущие результаты и планы развития</a:t>
            </a:r>
            <a:endParaRPr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19"/>
          <p:cNvSpPr txBox="1"/>
          <p:nvPr/>
        </p:nvSpPr>
        <p:spPr>
          <a:xfrm>
            <a:off x="480150" y="4241375"/>
            <a:ext cx="4190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2" name="Google Shape;202;p19"/>
          <p:cNvSpPr/>
          <p:nvPr/>
        </p:nvSpPr>
        <p:spPr>
          <a:xfrm>
            <a:off x="-5084" y="3564000"/>
            <a:ext cx="1648500" cy="1590104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1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b="0" i="0" u="none" strike="noStrike" cap="none">
                <a:solidFill>
                  <a:schemeClr val="tx2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b="0" i="0" u="none" strike="noStrike" cap="none" dirty="0">
              <a:solidFill>
                <a:schemeClr val="tx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19"/>
          <p:cNvSpPr/>
          <p:nvPr/>
        </p:nvSpPr>
        <p:spPr>
          <a:xfrm>
            <a:off x="-5084" y="0"/>
            <a:ext cx="16485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19"/>
          <p:cNvSpPr/>
          <p:nvPr/>
        </p:nvSpPr>
        <p:spPr>
          <a:xfrm>
            <a:off x="-5084" y="369600"/>
            <a:ext cx="1648500" cy="15699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19"/>
          <p:cNvSpPr/>
          <p:nvPr/>
        </p:nvSpPr>
        <p:spPr>
          <a:xfrm>
            <a:off x="-5084" y="1922399"/>
            <a:ext cx="1648500" cy="1651201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19"/>
          <p:cNvSpPr/>
          <p:nvPr/>
        </p:nvSpPr>
        <p:spPr>
          <a:xfrm>
            <a:off x="1361296" y="369600"/>
            <a:ext cx="282120" cy="4773900"/>
          </a:xfrm>
          <a:prstGeom prst="rect">
            <a:avLst/>
          </a:prstGeom>
          <a:solidFill>
            <a:srgbClr val="8F00FF"/>
          </a:solidFill>
          <a:ln w="9525" cap="flat" cmpd="sng">
            <a:solidFill>
              <a:srgbClr val="8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954C0BC-2E4F-4233-86DC-D85699C25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758" y="674969"/>
            <a:ext cx="7302242" cy="4595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вал 2">
            <a:extLst>
              <a:ext uri="{FF2B5EF4-FFF2-40B4-BE49-F238E27FC236}">
                <a16:creationId xmlns:a16="http://schemas.microsoft.com/office/drawing/2014/main" id="{C1AE5CD5-4A75-4C0E-9CA9-6C3BDA55FFF7}"/>
              </a:ext>
            </a:extLst>
          </p:cNvPr>
          <p:cNvSpPr/>
          <p:nvPr/>
        </p:nvSpPr>
        <p:spPr>
          <a:xfrm>
            <a:off x="1893600" y="3581264"/>
            <a:ext cx="7250400" cy="717331"/>
          </a:xfrm>
          <a:prstGeom prst="ellipse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1"/>
          <p:cNvSpPr txBox="1">
            <a:spLocks noGrp="1"/>
          </p:cNvSpPr>
          <p:nvPr>
            <p:ph type="title"/>
          </p:nvPr>
        </p:nvSpPr>
        <p:spPr>
          <a:xfrm>
            <a:off x="2244150" y="113874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КОМАНДА СТАРТАПА</a:t>
            </a:r>
            <a:endParaRPr sz="3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21"/>
          <p:cNvSpPr/>
          <p:nvPr/>
        </p:nvSpPr>
        <p:spPr>
          <a:xfrm>
            <a:off x="0" y="4775288"/>
            <a:ext cx="406800" cy="3801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2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b="0" i="0" u="none" strike="noStrike" cap="none">
                <a:solidFill>
                  <a:schemeClr val="tx2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b="0" i="0" u="none" strike="noStrike" cap="none" dirty="0">
              <a:solidFill>
                <a:schemeClr val="tx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21"/>
          <p:cNvSpPr/>
          <p:nvPr/>
        </p:nvSpPr>
        <p:spPr>
          <a:xfrm>
            <a:off x="-5081" y="1353600"/>
            <a:ext cx="416962" cy="7350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21"/>
          <p:cNvSpPr/>
          <p:nvPr/>
        </p:nvSpPr>
        <p:spPr>
          <a:xfrm>
            <a:off x="-5081" y="1540838"/>
            <a:ext cx="416962" cy="20886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21"/>
          <p:cNvSpPr/>
          <p:nvPr/>
        </p:nvSpPr>
        <p:spPr>
          <a:xfrm>
            <a:off x="0" y="3629438"/>
            <a:ext cx="411881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21"/>
          <p:cNvSpPr/>
          <p:nvPr/>
        </p:nvSpPr>
        <p:spPr>
          <a:xfrm>
            <a:off x="0" y="0"/>
            <a:ext cx="411881" cy="1366051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21"/>
          <p:cNvSpPr txBox="1"/>
          <p:nvPr/>
        </p:nvSpPr>
        <p:spPr>
          <a:xfrm>
            <a:off x="381421" y="2993444"/>
            <a:ext cx="205997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Иващенко София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Руководитель</a:t>
            </a:r>
            <a:endParaRPr/>
          </a:p>
        </p:txBody>
      </p:sp>
      <p:sp>
        <p:nvSpPr>
          <p:cNvPr id="235" name="Google Shape;235;p21"/>
          <p:cNvSpPr txBox="1"/>
          <p:nvPr/>
        </p:nvSpPr>
        <p:spPr>
          <a:xfrm>
            <a:off x="2435606" y="2993444"/>
            <a:ext cx="205997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Бурдаков Артём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Проектировщик</a:t>
            </a:r>
            <a:endParaRPr/>
          </a:p>
        </p:txBody>
      </p:sp>
      <p:sp>
        <p:nvSpPr>
          <p:cNvPr id="236" name="Google Shape;236;p21"/>
          <p:cNvSpPr txBox="1"/>
          <p:nvPr/>
        </p:nvSpPr>
        <p:spPr>
          <a:xfrm>
            <a:off x="4216705" y="2666357"/>
            <a:ext cx="2989934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ru-RU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4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Пасюков Владислав</a:t>
            </a:r>
            <a:endParaRPr sz="1400" b="1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14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ru-RU" sz="14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Дизайнер</a:t>
            </a:r>
            <a:endParaRPr sz="1000" b="1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7" name="Google Shape;237;p21"/>
          <p:cNvSpPr txBox="1"/>
          <p:nvPr/>
        </p:nvSpPr>
        <p:spPr>
          <a:xfrm>
            <a:off x="6920428" y="2660423"/>
            <a:ext cx="2168154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ru-RU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4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Слепенко Алексей</a:t>
            </a:r>
            <a:br>
              <a:rPr lang="ru-RU" sz="14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br>
              <a:rPr lang="ru-RU" sz="14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ru-RU" sz="14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Маркетолог </a:t>
            </a:r>
            <a:endParaRPr sz="1100" b="1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38" name="Google Shape;238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46239" y="773044"/>
            <a:ext cx="1573190" cy="2097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04145" y="760548"/>
            <a:ext cx="1415055" cy="2122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62055" y="760374"/>
            <a:ext cx="1415055" cy="2122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1"/>
          <p:cNvPicPr preferRelativeResize="0"/>
          <p:nvPr/>
        </p:nvPicPr>
        <p:blipFill rotWithShape="1">
          <a:blip r:embed="rId6">
            <a:alphaModFix/>
          </a:blip>
          <a:srcRect l="4140" r="4964"/>
          <a:stretch/>
        </p:blipFill>
        <p:spPr>
          <a:xfrm>
            <a:off x="687804" y="760383"/>
            <a:ext cx="1447212" cy="2122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2"/>
          <p:cNvSpPr txBox="1">
            <a:spLocks noGrp="1"/>
          </p:cNvSpPr>
          <p:nvPr>
            <p:ph type="title"/>
          </p:nvPr>
        </p:nvSpPr>
        <p:spPr>
          <a:xfrm>
            <a:off x="71581" y="134135"/>
            <a:ext cx="5152960" cy="2262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SzPts val="2700"/>
              <a:buNone/>
            </a:pPr>
            <a:r>
              <a:rPr lang="ru-RU" sz="16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“Инновационные датчики контроля угла поворота солнечных панелей на основе измерения фоточувствительности”</a:t>
            </a:r>
            <a:br>
              <a:rPr lang="en-US" sz="16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br>
              <a:rPr lang="ru-RU" sz="16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br>
              <a:rPr lang="en-US" sz="16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ru-RU" sz="20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СПАСИБО ЗА ВНИМАНИЕ!</a:t>
            </a:r>
            <a:endParaRPr sz="16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7" name="Google Shape;247;p22"/>
          <p:cNvSpPr txBox="1">
            <a:spLocks noGrp="1"/>
          </p:cNvSpPr>
          <p:nvPr>
            <p:ph type="body" idx="1"/>
          </p:nvPr>
        </p:nvSpPr>
        <p:spPr>
          <a:xfrm>
            <a:off x="0" y="2948262"/>
            <a:ext cx="5329915" cy="1140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800" dirty="0">
                <a:latin typeface="Verdana"/>
                <a:ea typeface="Verdana"/>
                <a:cs typeface="Verdana"/>
                <a:sym typeface="Verdana"/>
              </a:rPr>
              <a:t>Иващенко София Александровна</a:t>
            </a:r>
            <a:endParaRPr sz="1800" dirty="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800" dirty="0">
                <a:latin typeface="Verdana"/>
                <a:ea typeface="Verdana"/>
                <a:cs typeface="Verdana"/>
                <a:sym typeface="Verdana"/>
              </a:rPr>
              <a:t>Почта: sai11@tpu.ru</a:t>
            </a:r>
            <a:endParaRPr sz="1800" dirty="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800" dirty="0">
                <a:latin typeface="Verdana"/>
                <a:ea typeface="Verdana"/>
                <a:cs typeface="Verdana"/>
                <a:sym typeface="Verdana"/>
              </a:rPr>
              <a:t>Телефон:8-983-103-34-81</a:t>
            </a:r>
            <a:endParaRPr dirty="0"/>
          </a:p>
        </p:txBody>
      </p:sp>
      <p:sp>
        <p:nvSpPr>
          <p:cNvPr id="248" name="Google Shape;248;p22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22"/>
          <p:cNvSpPr/>
          <p:nvPr/>
        </p:nvSpPr>
        <p:spPr>
          <a:xfrm>
            <a:off x="5224660" y="1098600"/>
            <a:ext cx="2832599" cy="403185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22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22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2" name="Google Shape;252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2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b="0" i="0" u="none" strike="noStrike" cap="none">
                <a:solidFill>
                  <a:schemeClr val="tx2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b="0" i="0" u="none" strike="noStrike" cap="none" dirty="0">
              <a:solidFill>
                <a:schemeClr val="tx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5" name="Google Shape;255;p22" descr="логотип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29915" y="365389"/>
            <a:ext cx="2622091" cy="367822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22"/>
          <p:cNvSpPr/>
          <p:nvPr/>
        </p:nvSpPr>
        <p:spPr>
          <a:xfrm rot="10800000" flipH="1">
            <a:off x="8057400" y="1098600"/>
            <a:ext cx="1086600" cy="237120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7" name="Google Shape;257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22598" y="1316182"/>
            <a:ext cx="1436724" cy="1330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94853" y="2863800"/>
            <a:ext cx="1692211" cy="1566552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22"/>
          <p:cNvSpPr/>
          <p:nvPr/>
        </p:nvSpPr>
        <p:spPr>
          <a:xfrm>
            <a:off x="5224422" y="1098600"/>
            <a:ext cx="2832599" cy="4055504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0" name="Google Shape;260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27853" y="1163623"/>
            <a:ext cx="1994918" cy="18467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9"/>
          <p:cNvSpPr txBox="1">
            <a:spLocks noGrp="1"/>
          </p:cNvSpPr>
          <p:nvPr>
            <p:ph type="title"/>
          </p:nvPr>
        </p:nvSpPr>
        <p:spPr>
          <a:xfrm>
            <a:off x="2143350" y="83126"/>
            <a:ext cx="681345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b="1" dirty="0">
                <a:latin typeface="Arial"/>
                <a:ea typeface="Arial"/>
                <a:cs typeface="Arial"/>
                <a:sym typeface="Arial"/>
              </a:rPr>
              <a:t>Дополнительная информация</a:t>
            </a:r>
            <a:endParaRPr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19"/>
          <p:cNvSpPr txBox="1"/>
          <p:nvPr/>
        </p:nvSpPr>
        <p:spPr>
          <a:xfrm>
            <a:off x="480150" y="4241375"/>
            <a:ext cx="4190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2" name="Google Shape;202;p19"/>
          <p:cNvSpPr/>
          <p:nvPr/>
        </p:nvSpPr>
        <p:spPr>
          <a:xfrm>
            <a:off x="-5084" y="3564000"/>
            <a:ext cx="1648500" cy="1590104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1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-RU" b="0" i="0" u="none" strike="noStrike" cap="none">
                <a:solidFill>
                  <a:schemeClr val="tx2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b="0" i="0" u="none" strike="noStrike" cap="none" dirty="0">
              <a:solidFill>
                <a:schemeClr val="tx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19"/>
          <p:cNvSpPr/>
          <p:nvPr/>
        </p:nvSpPr>
        <p:spPr>
          <a:xfrm>
            <a:off x="-5084" y="0"/>
            <a:ext cx="16485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19"/>
          <p:cNvSpPr/>
          <p:nvPr/>
        </p:nvSpPr>
        <p:spPr>
          <a:xfrm>
            <a:off x="-5084" y="369600"/>
            <a:ext cx="1648500" cy="15699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19"/>
          <p:cNvSpPr/>
          <p:nvPr/>
        </p:nvSpPr>
        <p:spPr>
          <a:xfrm>
            <a:off x="-5084" y="1922399"/>
            <a:ext cx="1648500" cy="1651201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19"/>
          <p:cNvSpPr/>
          <p:nvPr/>
        </p:nvSpPr>
        <p:spPr>
          <a:xfrm>
            <a:off x="1361296" y="369600"/>
            <a:ext cx="282120" cy="4773900"/>
          </a:xfrm>
          <a:prstGeom prst="rect">
            <a:avLst/>
          </a:prstGeom>
          <a:solidFill>
            <a:srgbClr val="8F00FF"/>
          </a:solidFill>
          <a:ln w="9525" cap="flat" cmpd="sng">
            <a:solidFill>
              <a:srgbClr val="8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" name="Google Shape;145;p14">
            <a:extLst>
              <a:ext uri="{FF2B5EF4-FFF2-40B4-BE49-F238E27FC236}">
                <a16:creationId xmlns:a16="http://schemas.microsoft.com/office/drawing/2014/main" id="{5CBE58E1-ECC9-47C3-AD77-7309F46C12EB}"/>
              </a:ext>
            </a:extLst>
          </p:cNvPr>
          <p:cNvSpPr txBox="1"/>
          <p:nvPr/>
        </p:nvSpPr>
        <p:spPr>
          <a:xfrm>
            <a:off x="1643416" y="828001"/>
            <a:ext cx="7500584" cy="312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065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</a:pPr>
            <a:r>
              <a:rPr lang="ru-RU" sz="1050" u="sng" dirty="0">
                <a:solidFill>
                  <a:schemeClr val="tx2"/>
                </a:solidFill>
                <a:latin typeface="Verdana"/>
                <a:ea typeface="Verdana"/>
                <a:cs typeface="Verdana"/>
                <a:sym typeface="Verdana"/>
              </a:rPr>
              <a:t>Факторы, от которых защищают солнечные панели с антибликовым покрытием:</a:t>
            </a:r>
          </a:p>
          <a:p>
            <a:pPr marL="12065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</a:pPr>
            <a:endParaRPr lang="ru-RU" sz="800" dirty="0">
              <a:solidFill>
                <a:schemeClr val="tx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12065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</a:pPr>
            <a:r>
              <a:rPr lang="ru-RU" sz="1050" dirty="0">
                <a:solidFill>
                  <a:schemeClr val="tx2"/>
                </a:solidFill>
                <a:latin typeface="Verdana"/>
                <a:ea typeface="Verdana"/>
                <a:cs typeface="Verdana"/>
                <a:sym typeface="Verdana"/>
              </a:rPr>
              <a:t>1. Отражение света</a:t>
            </a:r>
          </a:p>
          <a:p>
            <a:pPr marL="12065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</a:pPr>
            <a:r>
              <a:rPr lang="ru-RU" sz="1050" dirty="0">
                <a:solidFill>
                  <a:schemeClr val="tx2"/>
                </a:solidFill>
                <a:latin typeface="Verdana"/>
                <a:ea typeface="Verdana"/>
                <a:cs typeface="Verdana"/>
                <a:sym typeface="Verdana"/>
              </a:rPr>
              <a:t>2. Пыль и загрязнения</a:t>
            </a:r>
          </a:p>
          <a:p>
            <a:pPr marL="12065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</a:pPr>
            <a:r>
              <a:rPr lang="ru-RU" sz="1050" dirty="0">
                <a:solidFill>
                  <a:schemeClr val="tx2"/>
                </a:solidFill>
                <a:latin typeface="Verdana"/>
                <a:ea typeface="Verdana"/>
                <a:cs typeface="Verdana"/>
                <a:sym typeface="Verdana"/>
              </a:rPr>
              <a:t>3. Влага и конденсат</a:t>
            </a:r>
          </a:p>
          <a:p>
            <a:pPr marL="12065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</a:pPr>
            <a:r>
              <a:rPr lang="ru-RU" sz="1050" dirty="0">
                <a:solidFill>
                  <a:schemeClr val="tx2"/>
                </a:solidFill>
                <a:latin typeface="Verdana"/>
                <a:ea typeface="Verdana"/>
                <a:cs typeface="Verdana"/>
                <a:sym typeface="Verdana"/>
              </a:rPr>
              <a:t>4. УФ-излучение</a:t>
            </a:r>
          </a:p>
          <a:p>
            <a:pPr marL="12065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</a:pPr>
            <a:r>
              <a:rPr lang="ru-RU" sz="1050" dirty="0">
                <a:solidFill>
                  <a:schemeClr val="tx2"/>
                </a:solidFill>
                <a:latin typeface="Verdana"/>
                <a:ea typeface="Verdana"/>
                <a:cs typeface="Verdana"/>
                <a:sym typeface="Verdana"/>
              </a:rPr>
              <a:t>5. Температурные колебания</a:t>
            </a:r>
          </a:p>
          <a:p>
            <a:pPr marL="12065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</a:pPr>
            <a:r>
              <a:rPr lang="ru-RU" sz="1050" dirty="0">
                <a:solidFill>
                  <a:schemeClr val="tx2"/>
                </a:solidFill>
                <a:latin typeface="Verdana"/>
                <a:ea typeface="Verdana"/>
                <a:cs typeface="Verdana"/>
                <a:sym typeface="Verdana"/>
              </a:rPr>
              <a:t>6. Механические повреждения</a:t>
            </a:r>
          </a:p>
          <a:p>
            <a:pPr marL="12065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</a:pPr>
            <a:endParaRPr lang="ru-RU" sz="1050" dirty="0">
              <a:solidFill>
                <a:schemeClr val="tx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12065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</a:pPr>
            <a:r>
              <a:rPr lang="ru-RU" sz="1050" u="sng" dirty="0">
                <a:solidFill>
                  <a:schemeClr val="tx2"/>
                </a:solidFill>
                <a:latin typeface="Verdana"/>
                <a:ea typeface="Verdana"/>
                <a:cs typeface="Verdana"/>
                <a:sym typeface="Verdana"/>
              </a:rPr>
              <a:t>Частота технического обслуживания:</a:t>
            </a:r>
          </a:p>
          <a:p>
            <a:pPr marL="12065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</a:pPr>
            <a:endParaRPr lang="ru-RU" sz="1050" dirty="0">
              <a:solidFill>
                <a:schemeClr val="tx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12065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</a:pPr>
            <a:r>
              <a:rPr lang="ru-RU" sz="1050" dirty="0">
                <a:solidFill>
                  <a:schemeClr val="tx2"/>
                </a:solidFill>
                <a:latin typeface="Verdana"/>
                <a:ea typeface="Verdana"/>
                <a:cs typeface="Verdana"/>
                <a:sym typeface="Verdana"/>
              </a:rPr>
              <a:t>1. Проверка состояния панелей: Рекомендуется проводить визуальный осмотр </a:t>
            </a:r>
            <a:r>
              <a:rPr lang="ru-RU" sz="1050" b="1" dirty="0">
                <a:solidFill>
                  <a:schemeClr val="tx2"/>
                </a:solidFill>
                <a:latin typeface="Verdana"/>
                <a:ea typeface="Verdana"/>
                <a:cs typeface="Verdana"/>
                <a:sym typeface="Verdana"/>
              </a:rPr>
              <a:t>каждые 6-12 месяцев </a:t>
            </a:r>
            <a:r>
              <a:rPr lang="ru-RU" sz="1050" dirty="0">
                <a:solidFill>
                  <a:schemeClr val="tx2"/>
                </a:solidFill>
                <a:latin typeface="Verdana"/>
                <a:ea typeface="Verdana"/>
                <a:cs typeface="Verdana"/>
                <a:sym typeface="Verdana"/>
              </a:rPr>
              <a:t>для выявления возможных повреждений или загрязнений;</a:t>
            </a:r>
          </a:p>
          <a:p>
            <a:pPr marL="12065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</a:pPr>
            <a:endParaRPr lang="ru-RU" sz="1050" dirty="0">
              <a:solidFill>
                <a:schemeClr val="tx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12065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</a:pPr>
            <a:r>
              <a:rPr lang="ru-RU" sz="1050" dirty="0">
                <a:solidFill>
                  <a:schemeClr val="tx2"/>
                </a:solidFill>
                <a:latin typeface="Verdana"/>
                <a:ea typeface="Verdana"/>
                <a:cs typeface="Verdana"/>
                <a:sym typeface="Verdana"/>
              </a:rPr>
              <a:t>2. Чистка: В зависимости от условий эксплуатации (например, уровень пыли и загрязнений в районе установки) чистка может проводиться </a:t>
            </a:r>
            <a:r>
              <a:rPr lang="ru-RU" sz="1050" b="1" dirty="0">
                <a:solidFill>
                  <a:schemeClr val="tx2"/>
                </a:solidFill>
                <a:latin typeface="Verdana"/>
                <a:ea typeface="Verdana"/>
                <a:cs typeface="Verdana"/>
                <a:sym typeface="Verdana"/>
              </a:rPr>
              <a:t>от 1 до 4 раз в год</a:t>
            </a:r>
            <a:r>
              <a:rPr lang="ru-RU" sz="1050" dirty="0">
                <a:solidFill>
                  <a:schemeClr val="tx2"/>
                </a:solidFill>
                <a:latin typeface="Verdana"/>
                <a:ea typeface="Verdana"/>
                <a:cs typeface="Verdana"/>
                <a:sym typeface="Verdana"/>
              </a:rPr>
              <a:t>;</a:t>
            </a:r>
          </a:p>
          <a:p>
            <a:pPr marL="12065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</a:pPr>
            <a:endParaRPr lang="ru-RU" sz="1050" dirty="0">
              <a:solidFill>
                <a:schemeClr val="tx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12065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</a:pPr>
            <a:r>
              <a:rPr lang="ru-RU" sz="1050" dirty="0">
                <a:solidFill>
                  <a:schemeClr val="tx2"/>
                </a:solidFill>
                <a:latin typeface="Verdana"/>
                <a:ea typeface="Verdana"/>
                <a:cs typeface="Verdana"/>
                <a:sym typeface="Verdana"/>
              </a:rPr>
              <a:t>3. Проверка электрических соединений: Рекомендуется проверять соединения и контакты </a:t>
            </a:r>
            <a:r>
              <a:rPr lang="ru-RU" sz="1050" b="1" dirty="0">
                <a:solidFill>
                  <a:schemeClr val="tx2"/>
                </a:solidFill>
                <a:latin typeface="Verdana"/>
                <a:ea typeface="Verdana"/>
                <a:cs typeface="Verdana"/>
                <a:sym typeface="Verdana"/>
              </a:rPr>
              <a:t>хотя бы раз в год</a:t>
            </a:r>
            <a:r>
              <a:rPr lang="ru-RU" sz="1050" dirty="0">
                <a:solidFill>
                  <a:schemeClr val="tx2"/>
                </a:solidFill>
                <a:latin typeface="Verdana"/>
                <a:ea typeface="Verdana"/>
                <a:cs typeface="Verdana"/>
                <a:sym typeface="Verdana"/>
              </a:rPr>
              <a:t> для обеспечения надежной работы системы.</a:t>
            </a:r>
            <a:endParaRPr sz="1050" dirty="0">
              <a:solidFill>
                <a:schemeClr val="tx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75006926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1069</TotalTime>
  <Words>965</Words>
  <Application>Microsoft Office PowerPoint</Application>
  <PresentationFormat>Экран (16:9)</PresentationFormat>
  <Paragraphs>201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Helvetica Neue</vt:lpstr>
      <vt:lpstr>Raleway</vt:lpstr>
      <vt:lpstr>Calibri</vt:lpstr>
      <vt:lpstr>Verdana</vt:lpstr>
      <vt:lpstr>Raleway SemiBold</vt:lpstr>
      <vt:lpstr>Arial</vt:lpstr>
      <vt:lpstr>Simple Light</vt:lpstr>
      <vt:lpstr> “Инновационные датчики контроля угла поворота солнечных панелей на основе измерения фоточувствительности”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Презентация PowerPoint</vt:lpstr>
      <vt:lpstr>Презентация PowerPoint</vt:lpstr>
      <vt:lpstr>Презентация PowerPoint</vt:lpstr>
      <vt:lpstr>Текущие результаты и планы развития</vt:lpstr>
      <vt:lpstr>КОМАНДА СТАРТАПА</vt:lpstr>
      <vt:lpstr>“Инновационные датчики контроля угла поворота солнечных панелей на основе измерения фоточувствительности”   СПАСИБО ЗА ВНИМАНИЕ!</vt:lpstr>
      <vt:lpstr>Дополнительная информация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Проект 83 “Инновационные датчики контроля угла поворота солнечных панелей на основе измерения фоточувствительности”</dc:title>
  <cp:lastModifiedBy>A</cp:lastModifiedBy>
  <cp:revision>32</cp:revision>
  <dcterms:modified xsi:type="dcterms:W3CDTF">2024-11-01T12:17:22Z</dcterms:modified>
</cp:coreProperties>
</file>