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12192000" cy="6858000"/>
  <p:embeddedFontLst>
    <p:embeddedFont>
      <p:font typeface="Helvetica Neue"/>
      <p:regular r:id="rId25"/>
      <p:bold r:id="rId26"/>
      <p:italic r:id="rId27"/>
      <p:boldItalic r:id="rId28"/>
    </p:embeddedFont>
    <p:embeddedFont>
      <p:font typeface="Poppins SemiBold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iP52CH4/Gtr280YCM5tH1ZO+5d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-bold.fntdata"/><Relationship Id="rId25" Type="http://schemas.openxmlformats.org/officeDocument/2006/relationships/font" Target="fonts/HelveticaNeue-regular.fntdata"/><Relationship Id="rId28" Type="http://schemas.openxmlformats.org/officeDocument/2006/relationships/font" Target="fonts/HelveticaNeue-boldItalic.fntdata"/><Relationship Id="rId27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SemiBo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SemiBold-italic.fntdata"/><Relationship Id="rId30" Type="http://schemas.openxmlformats.org/officeDocument/2006/relationships/font" Target="fonts/PoppinsSemiBold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PoppinsSemiBold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Добрый день! На связи LiberLingva, и я, ее создатель, Вера Хамёнок, кандидидат филол. наук (МГУ), полиглот, клинический психолог и сертифированный коуч</a:t>
            </a:r>
            <a:endParaRPr/>
          </a:p>
        </p:txBody>
      </p:sp>
      <p:sp>
        <p:nvSpPr>
          <p:cNvPr id="177" name="Google Shape;177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Наша миссия – сделать мир лучше за счет бережной поддержки каждого отдельно взятого человека, соприкасающегося с нами. Мы действительно любим людей и в нашу команду могут попасть только те, кто разделяет наши ценности. </a:t>
            </a:r>
            <a:endParaRPr/>
          </a:p>
        </p:txBody>
      </p:sp>
      <p:sp>
        <p:nvSpPr>
          <p:cNvPr id="214" name="Google Shape;214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a17b78dc00_1_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2a17b78dc00_1_0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Все эксперты, с которыми мы консультировались за эти два месяца, говорят, что VR – дорого, долго и трудно. Нам говорят о венчурной зиме. Надеюсь, то же говорят и нашим конкурентам. Потому что мы точно туда идем – наши сегодняшние цели – это наши вчерашние мечты. </a:t>
            </a:r>
            <a:endParaRPr/>
          </a:p>
        </p:txBody>
      </p:sp>
      <p:sp>
        <p:nvSpPr>
          <p:cNvPr id="371" name="Google Shape;371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Но, как вы видите, русский рынок всегда с изюминкой. </a:t>
            </a:r>
            <a:endParaRPr/>
          </a:p>
        </p:txBody>
      </p:sp>
      <p:sp>
        <p:nvSpPr>
          <p:cNvPr id="396" name="Google Shape;396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Но ключевые игроки мирового масштаба вкладываются в данную сферу. Думаем, не без причин. </a:t>
            </a:r>
            <a:endParaRPr/>
          </a:p>
        </p:txBody>
      </p:sp>
      <p:sp>
        <p:nvSpPr>
          <p:cNvPr id="422" name="Google Shape;422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На данный момент наш основной конкурент - Варвара, а также вся система классического образования</a:t>
            </a:r>
            <a:endParaRPr/>
          </a:p>
        </p:txBody>
      </p:sp>
      <p:sp>
        <p:nvSpPr>
          <p:cNvPr id="451" name="Google Shape;451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Это наши потенциальные партнеры</a:t>
            </a:r>
            <a:endParaRPr/>
          </a:p>
        </p:txBody>
      </p:sp>
      <p:sp>
        <p:nvSpPr>
          <p:cNvPr id="490" name="Google Shape;490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Вы можете увидеть, что мы довольно много всего сделали за два месяца, но это – только начало</a:t>
            </a:r>
            <a:endParaRPr/>
          </a:p>
        </p:txBody>
      </p:sp>
      <p:sp>
        <p:nvSpPr>
          <p:cNvPr id="554" name="Google Shape;554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a13391d502_0_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Давайте посмотрим на маленький кусочек демо, на котором видны некоторые функции нашего софта. Мы продолжаем разработку, и с каждым днем он становится все круче. Мы внимательно изучаем не только возможности ИТ сферы, но применяем передовые наработки нейронаук. При поддержке межфакультетского VR центра МГУ сделать это гораздо проще. </a:t>
            </a:r>
            <a:endParaRPr/>
          </a:p>
        </p:txBody>
      </p:sp>
      <p:sp>
        <p:nvSpPr>
          <p:cNvPr id="595" name="Google Shape;595;g2a13391d502_0_3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/>
          <p:nvPr>
            <p:ph idx="2" type="pic"/>
          </p:nvPr>
        </p:nvSpPr>
        <p:spPr>
          <a:xfrm>
            <a:off x="5710135" y="-1"/>
            <a:ext cx="5170132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11;p19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/>
          <p:nvPr>
            <p:ph idx="2" type="pic"/>
          </p:nvPr>
        </p:nvSpPr>
        <p:spPr>
          <a:xfrm>
            <a:off x="5596821" y="1363446"/>
            <a:ext cx="3324931" cy="4512559"/>
          </a:xfrm>
          <a:prstGeom prst="rect">
            <a:avLst/>
          </a:prstGeom>
          <a:noFill/>
          <a:ln>
            <a:noFill/>
          </a:ln>
        </p:spPr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out Us">
  <p:cSld name="About U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/>
          <p:nvPr>
            <p:ph idx="2" type="pic"/>
          </p:nvPr>
        </p:nvSpPr>
        <p:spPr>
          <a:xfrm>
            <a:off x="6478587" y="0"/>
            <a:ext cx="5713414" cy="4484688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21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/>
          <p:nvPr>
            <p:ph idx="2" type="pic"/>
          </p:nvPr>
        </p:nvSpPr>
        <p:spPr>
          <a:xfrm>
            <a:off x="6682847" y="2053865"/>
            <a:ext cx="4755518" cy="4804135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">
  <p:cSld name="Welcom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/>
          <p:nvPr>
            <p:ph idx="2" type="pic"/>
          </p:nvPr>
        </p:nvSpPr>
        <p:spPr>
          <a:xfrm>
            <a:off x="6595587" y="1097280"/>
            <a:ext cx="3669780" cy="5249733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23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"/>
          <p:cNvSpPr/>
          <p:nvPr>
            <p:ph idx="2" type="pic"/>
          </p:nvPr>
        </p:nvSpPr>
        <p:spPr>
          <a:xfrm>
            <a:off x="7250652" y="2855586"/>
            <a:ext cx="1346201" cy="1346201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24"/>
          <p:cNvSpPr/>
          <p:nvPr>
            <p:ph idx="3" type="pic"/>
          </p:nvPr>
        </p:nvSpPr>
        <p:spPr>
          <a:xfrm>
            <a:off x="9532560" y="2855586"/>
            <a:ext cx="1346201" cy="1346201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24"/>
          <p:cNvSpPr/>
          <p:nvPr>
            <p:ph idx="4" type="pic"/>
          </p:nvPr>
        </p:nvSpPr>
        <p:spPr>
          <a:xfrm>
            <a:off x="4968745" y="2855586"/>
            <a:ext cx="1346201" cy="1346201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24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/>
          <p:nvPr>
            <p:ph idx="2" type="pic"/>
          </p:nvPr>
        </p:nvSpPr>
        <p:spPr>
          <a:xfrm>
            <a:off x="5722715" y="2141538"/>
            <a:ext cx="4862514" cy="3953668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25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/>
          <p:nvPr>
            <p:ph idx="2" type="pic"/>
          </p:nvPr>
        </p:nvSpPr>
        <p:spPr>
          <a:xfrm>
            <a:off x="6151361" y="3394841"/>
            <a:ext cx="1171575" cy="1171575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26"/>
          <p:cNvSpPr/>
          <p:nvPr>
            <p:ph idx="3" type="pic"/>
          </p:nvPr>
        </p:nvSpPr>
        <p:spPr>
          <a:xfrm>
            <a:off x="6151361" y="4695607"/>
            <a:ext cx="1171575" cy="1171575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26"/>
          <p:cNvSpPr/>
          <p:nvPr>
            <p:ph idx="4" type="pic"/>
          </p:nvPr>
        </p:nvSpPr>
        <p:spPr>
          <a:xfrm>
            <a:off x="6151361" y="2094076"/>
            <a:ext cx="1171575" cy="117157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26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">
  <p:cSld name="5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/>
          <p:nvPr>
            <p:ph idx="2" type="pic"/>
          </p:nvPr>
        </p:nvSpPr>
        <p:spPr>
          <a:xfrm>
            <a:off x="6979583" y="1796705"/>
            <a:ext cx="3412486" cy="3637118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9"/>
          <p:cNvSpPr/>
          <p:nvPr>
            <p:ph idx="2" type="pic"/>
          </p:nvPr>
        </p:nvSpPr>
        <p:spPr>
          <a:xfrm>
            <a:off x="6986565" y="2711302"/>
            <a:ext cx="4379701" cy="1765006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29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/>
          <p:nvPr>
            <p:ph idx="2" type="pic"/>
          </p:nvPr>
        </p:nvSpPr>
        <p:spPr>
          <a:xfrm>
            <a:off x="1154165" y="1038719"/>
            <a:ext cx="4780569" cy="4780562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30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/>
          <p:nvPr>
            <p:ph idx="2" type="pic"/>
          </p:nvPr>
        </p:nvSpPr>
        <p:spPr>
          <a:xfrm>
            <a:off x="3689350" y="2835728"/>
            <a:ext cx="2257425" cy="3040831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31"/>
          <p:cNvSpPr/>
          <p:nvPr>
            <p:ph idx="3" type="pic"/>
          </p:nvPr>
        </p:nvSpPr>
        <p:spPr>
          <a:xfrm>
            <a:off x="6245225" y="2835728"/>
            <a:ext cx="2257425" cy="3040831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31"/>
          <p:cNvSpPr/>
          <p:nvPr>
            <p:ph idx="4" type="pic"/>
          </p:nvPr>
        </p:nvSpPr>
        <p:spPr>
          <a:xfrm>
            <a:off x="8801100" y="2835728"/>
            <a:ext cx="2257425" cy="3040831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31"/>
          <p:cNvSpPr/>
          <p:nvPr>
            <p:ph idx="5" type="pic"/>
          </p:nvPr>
        </p:nvSpPr>
        <p:spPr>
          <a:xfrm>
            <a:off x="1133475" y="2835728"/>
            <a:ext cx="2257425" cy="3040831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/>
          <p:nvPr>
            <p:ph idx="2" type="pic"/>
          </p:nvPr>
        </p:nvSpPr>
        <p:spPr>
          <a:xfrm>
            <a:off x="5958738" y="3583852"/>
            <a:ext cx="2098446" cy="2098441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32"/>
          <p:cNvSpPr/>
          <p:nvPr>
            <p:ph idx="3" type="pic"/>
          </p:nvPr>
        </p:nvSpPr>
        <p:spPr>
          <a:xfrm>
            <a:off x="8861431" y="3551954"/>
            <a:ext cx="2098445" cy="209844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32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>
            <p:ph idx="2" type="pic"/>
          </p:nvPr>
        </p:nvSpPr>
        <p:spPr>
          <a:xfrm>
            <a:off x="7364735" y="1028700"/>
            <a:ext cx="3756296" cy="217732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/>
          <p:nvPr>
            <p:ph idx="2" type="pic"/>
          </p:nvPr>
        </p:nvSpPr>
        <p:spPr>
          <a:xfrm>
            <a:off x="6148620" y="1033586"/>
            <a:ext cx="4934311" cy="3283234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34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5"/>
          <p:cNvSpPr/>
          <p:nvPr>
            <p:ph idx="2" type="pic"/>
          </p:nvPr>
        </p:nvSpPr>
        <p:spPr>
          <a:xfrm>
            <a:off x="4684331" y="1073889"/>
            <a:ext cx="4253450" cy="231086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35"/>
          <p:cNvSpPr/>
          <p:nvPr>
            <p:ph idx="3" type="pic"/>
          </p:nvPr>
        </p:nvSpPr>
        <p:spPr>
          <a:xfrm>
            <a:off x="9071299" y="1073889"/>
            <a:ext cx="2102853" cy="483093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35"/>
          <p:cNvSpPr/>
          <p:nvPr>
            <p:ph idx="4" type="pic"/>
          </p:nvPr>
        </p:nvSpPr>
        <p:spPr>
          <a:xfrm>
            <a:off x="4684331" y="3510834"/>
            <a:ext cx="2102853" cy="2393984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/>
          <p:nvPr>
            <p:ph idx="5" type="pic"/>
          </p:nvPr>
        </p:nvSpPr>
        <p:spPr>
          <a:xfrm>
            <a:off x="6921793" y="3510834"/>
            <a:ext cx="2016700" cy="2393984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5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6"/>
          <p:cNvSpPr/>
          <p:nvPr>
            <p:ph idx="2" type="pic"/>
          </p:nvPr>
        </p:nvSpPr>
        <p:spPr>
          <a:xfrm>
            <a:off x="847725" y="847724"/>
            <a:ext cx="3788146" cy="5162549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36"/>
          <p:cNvSpPr/>
          <p:nvPr>
            <p:ph idx="3" type="pic"/>
          </p:nvPr>
        </p:nvSpPr>
        <p:spPr>
          <a:xfrm>
            <a:off x="4769389" y="847725"/>
            <a:ext cx="4338514" cy="2537031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36"/>
          <p:cNvSpPr/>
          <p:nvPr>
            <p:ph idx="4" type="pic"/>
          </p:nvPr>
        </p:nvSpPr>
        <p:spPr>
          <a:xfrm>
            <a:off x="9241422" y="847725"/>
            <a:ext cx="2102853" cy="5162547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6"/>
          <p:cNvSpPr/>
          <p:nvPr>
            <p:ph idx="5" type="pic"/>
          </p:nvPr>
        </p:nvSpPr>
        <p:spPr>
          <a:xfrm>
            <a:off x="4769391" y="3510834"/>
            <a:ext cx="2102853" cy="249944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36"/>
          <p:cNvSpPr/>
          <p:nvPr>
            <p:ph idx="6" type="pic"/>
          </p:nvPr>
        </p:nvSpPr>
        <p:spPr>
          <a:xfrm>
            <a:off x="7005764" y="3510834"/>
            <a:ext cx="2102853" cy="2499438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6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7"/>
          <p:cNvSpPr/>
          <p:nvPr>
            <p:ph idx="2" type="pic"/>
          </p:nvPr>
        </p:nvSpPr>
        <p:spPr>
          <a:xfrm>
            <a:off x="5500899" y="684510"/>
            <a:ext cx="3628573" cy="3628572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37"/>
          <p:cNvSpPr/>
          <p:nvPr>
            <p:ph idx="3" type="pic"/>
          </p:nvPr>
        </p:nvSpPr>
        <p:spPr>
          <a:xfrm>
            <a:off x="8594980" y="3591002"/>
            <a:ext cx="2513014" cy="2513013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37"/>
          <p:cNvSpPr/>
          <p:nvPr>
            <p:ph idx="4" type="pic"/>
          </p:nvPr>
        </p:nvSpPr>
        <p:spPr>
          <a:xfrm>
            <a:off x="6665121" y="4803887"/>
            <a:ext cx="1300131" cy="1300129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37"/>
          <p:cNvSpPr/>
          <p:nvPr>
            <p:ph idx="5" type="pic"/>
          </p:nvPr>
        </p:nvSpPr>
        <p:spPr>
          <a:xfrm>
            <a:off x="9622543" y="1848731"/>
            <a:ext cx="1300131" cy="1300129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37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Custom Layout">
  <p:cSld name="30_Custom Layou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8"/>
          <p:cNvSpPr/>
          <p:nvPr>
            <p:ph idx="2" type="pic"/>
          </p:nvPr>
        </p:nvSpPr>
        <p:spPr>
          <a:xfrm>
            <a:off x="8469838" y="3594899"/>
            <a:ext cx="2690249" cy="2193902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38"/>
          <p:cNvSpPr/>
          <p:nvPr>
            <p:ph idx="3" type="pic"/>
          </p:nvPr>
        </p:nvSpPr>
        <p:spPr>
          <a:xfrm>
            <a:off x="8469838" y="1069201"/>
            <a:ext cx="2690249" cy="2193901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38"/>
          <p:cNvSpPr/>
          <p:nvPr>
            <p:ph idx="4" type="pic"/>
          </p:nvPr>
        </p:nvSpPr>
        <p:spPr>
          <a:xfrm>
            <a:off x="5541485" y="3594899"/>
            <a:ext cx="2690249" cy="2193902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8"/>
          <p:cNvSpPr/>
          <p:nvPr>
            <p:ph idx="5" type="pic"/>
          </p:nvPr>
        </p:nvSpPr>
        <p:spPr>
          <a:xfrm>
            <a:off x="5541485" y="1069200"/>
            <a:ext cx="2690249" cy="2193902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38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9"/>
          <p:cNvSpPr/>
          <p:nvPr>
            <p:ph idx="2" type="pic"/>
          </p:nvPr>
        </p:nvSpPr>
        <p:spPr>
          <a:xfrm>
            <a:off x="6096001" y="2850127"/>
            <a:ext cx="3779521" cy="3211036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39"/>
          <p:cNvSpPr/>
          <p:nvPr>
            <p:ph idx="3" type="pic"/>
          </p:nvPr>
        </p:nvSpPr>
        <p:spPr>
          <a:xfrm>
            <a:off x="10110648" y="2850127"/>
            <a:ext cx="2081352" cy="3211036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39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0"/>
          <p:cNvSpPr/>
          <p:nvPr>
            <p:ph idx="2" type="pic"/>
          </p:nvPr>
        </p:nvSpPr>
        <p:spPr>
          <a:xfrm>
            <a:off x="2892554" y="3484112"/>
            <a:ext cx="1837693" cy="2532567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40"/>
          <p:cNvSpPr/>
          <p:nvPr>
            <p:ph idx="3" type="pic"/>
          </p:nvPr>
        </p:nvSpPr>
        <p:spPr>
          <a:xfrm>
            <a:off x="4911499" y="3484112"/>
            <a:ext cx="1837693" cy="2532567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40"/>
          <p:cNvSpPr/>
          <p:nvPr>
            <p:ph idx="4" type="pic"/>
          </p:nvPr>
        </p:nvSpPr>
        <p:spPr>
          <a:xfrm>
            <a:off x="873608" y="3484110"/>
            <a:ext cx="1837695" cy="2532567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40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1"/>
          <p:cNvSpPr/>
          <p:nvPr>
            <p:ph idx="2" type="pic"/>
          </p:nvPr>
        </p:nvSpPr>
        <p:spPr>
          <a:xfrm>
            <a:off x="6370168" y="2585938"/>
            <a:ext cx="4934311" cy="2900632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41"/>
          <p:cNvSpPr/>
          <p:nvPr>
            <p:ph idx="3" type="pic"/>
          </p:nvPr>
        </p:nvSpPr>
        <p:spPr>
          <a:xfrm>
            <a:off x="906773" y="2585938"/>
            <a:ext cx="4934311" cy="2900632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41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2"/>
          <p:cNvSpPr/>
          <p:nvPr>
            <p:ph idx="2" type="pic"/>
          </p:nvPr>
        </p:nvSpPr>
        <p:spPr>
          <a:xfrm>
            <a:off x="893134" y="2933400"/>
            <a:ext cx="4752749" cy="3031465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42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3"/>
          <p:cNvSpPr/>
          <p:nvPr>
            <p:ph idx="2" type="pic"/>
          </p:nvPr>
        </p:nvSpPr>
        <p:spPr>
          <a:xfrm>
            <a:off x="6125026" y="708837"/>
            <a:ext cx="3033488" cy="1555389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43"/>
          <p:cNvSpPr/>
          <p:nvPr>
            <p:ph idx="3" type="pic"/>
          </p:nvPr>
        </p:nvSpPr>
        <p:spPr>
          <a:xfrm>
            <a:off x="6125026" y="4593773"/>
            <a:ext cx="3033488" cy="1576654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43"/>
          <p:cNvSpPr/>
          <p:nvPr>
            <p:ph idx="4" type="pic"/>
          </p:nvPr>
        </p:nvSpPr>
        <p:spPr>
          <a:xfrm>
            <a:off x="9158513" y="2264226"/>
            <a:ext cx="2324650" cy="2329546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43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4"/>
          <p:cNvSpPr/>
          <p:nvPr>
            <p:ph idx="2" type="pic"/>
          </p:nvPr>
        </p:nvSpPr>
        <p:spPr>
          <a:xfrm>
            <a:off x="3610040" y="961236"/>
            <a:ext cx="4971922" cy="4971922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44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5"/>
          <p:cNvSpPr/>
          <p:nvPr>
            <p:ph idx="2" type="pic"/>
          </p:nvPr>
        </p:nvSpPr>
        <p:spPr>
          <a:xfrm>
            <a:off x="7958429" y="988822"/>
            <a:ext cx="3290821" cy="1669077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45"/>
          <p:cNvSpPr/>
          <p:nvPr>
            <p:ph idx="3" type="pic"/>
          </p:nvPr>
        </p:nvSpPr>
        <p:spPr>
          <a:xfrm>
            <a:off x="2038800" y="3290770"/>
            <a:ext cx="1006681" cy="1006681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45"/>
          <p:cNvSpPr/>
          <p:nvPr>
            <p:ph idx="4" type="pic"/>
          </p:nvPr>
        </p:nvSpPr>
        <p:spPr>
          <a:xfrm>
            <a:off x="9105861" y="3290770"/>
            <a:ext cx="1006681" cy="1006681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45"/>
          <p:cNvSpPr/>
          <p:nvPr>
            <p:ph idx="5" type="pic"/>
          </p:nvPr>
        </p:nvSpPr>
        <p:spPr>
          <a:xfrm>
            <a:off x="5592659" y="3290770"/>
            <a:ext cx="1006681" cy="1006681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45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Custom Layout">
  <p:cSld name="28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6"/>
          <p:cNvSpPr/>
          <p:nvPr>
            <p:ph idx="2" type="pic"/>
          </p:nvPr>
        </p:nvSpPr>
        <p:spPr>
          <a:xfrm>
            <a:off x="1183081" y="1248489"/>
            <a:ext cx="3103881" cy="4384676"/>
          </a:xfrm>
          <a:prstGeom prst="rect">
            <a:avLst/>
          </a:prstGeom>
          <a:noFill/>
          <a:ln>
            <a:noFill/>
          </a:ln>
        </p:spPr>
      </p:sp>
      <p:pic>
        <p:nvPicPr>
          <p:cNvPr descr="Picture 6" id="121" name="Google Shape;121;p46"/>
          <p:cNvPicPr preferRelativeResize="0"/>
          <p:nvPr/>
        </p:nvPicPr>
        <p:blipFill rotWithShape="1">
          <a:blip r:embed="rId2">
            <a:alphaModFix/>
          </a:blip>
          <a:srcRect b="0" l="0" r="1" t="0"/>
          <a:stretch/>
        </p:blipFill>
        <p:spPr>
          <a:xfrm>
            <a:off x="759353" y="770339"/>
            <a:ext cx="3951289" cy="572515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2380" y="1836"/>
                </a:moveTo>
                <a:lnTo>
                  <a:pt x="19220" y="1836"/>
                </a:lnTo>
                <a:lnTo>
                  <a:pt x="19220" y="18330"/>
                </a:lnTo>
                <a:lnTo>
                  <a:pt x="2380" y="18330"/>
                </a:lnTo>
                <a:lnTo>
                  <a:pt x="2380" y="1836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2" name="Google Shape;122;p46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Custom Layout">
  <p:cSld name="29_Custom Layou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7"/>
          <p:cNvSpPr/>
          <p:nvPr>
            <p:ph idx="2" type="pic"/>
          </p:nvPr>
        </p:nvSpPr>
        <p:spPr>
          <a:xfrm>
            <a:off x="5462590" y="978205"/>
            <a:ext cx="2357891" cy="2735154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47"/>
          <p:cNvSpPr/>
          <p:nvPr>
            <p:ph idx="3" type="pic"/>
          </p:nvPr>
        </p:nvSpPr>
        <p:spPr>
          <a:xfrm>
            <a:off x="6733092" y="3144644"/>
            <a:ext cx="2357891" cy="2735153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47"/>
          <p:cNvSpPr/>
          <p:nvPr>
            <p:ph idx="4" type="pic"/>
          </p:nvPr>
        </p:nvSpPr>
        <p:spPr>
          <a:xfrm>
            <a:off x="8003595" y="978205"/>
            <a:ext cx="2357891" cy="2735154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47"/>
          <p:cNvSpPr/>
          <p:nvPr>
            <p:ph idx="5" type="pic"/>
          </p:nvPr>
        </p:nvSpPr>
        <p:spPr>
          <a:xfrm>
            <a:off x="9274095" y="3144643"/>
            <a:ext cx="2357889" cy="2735155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47"/>
          <p:cNvSpPr/>
          <p:nvPr>
            <p:ph idx="6" type="pic"/>
          </p:nvPr>
        </p:nvSpPr>
        <p:spPr>
          <a:xfrm>
            <a:off x="10516392" y="978202"/>
            <a:ext cx="2357891" cy="2735155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47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Custom Layout">
  <p:cSld name="31_Custom Layou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8"/>
          <p:cNvSpPr/>
          <p:nvPr>
            <p:ph idx="2" type="pic"/>
          </p:nvPr>
        </p:nvSpPr>
        <p:spPr>
          <a:xfrm>
            <a:off x="884722" y="2194560"/>
            <a:ext cx="5680671" cy="378822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48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2.png"/><Relationship Id="rId4" Type="http://schemas.openxmlformats.org/officeDocument/2006/relationships/image" Target="../media/image7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Relationship Id="rId11" Type="http://schemas.openxmlformats.org/officeDocument/2006/relationships/image" Target="../media/image3.png"/><Relationship Id="rId10" Type="http://schemas.openxmlformats.org/officeDocument/2006/relationships/image" Target="../media/image28.png"/><Relationship Id="rId13" Type="http://schemas.openxmlformats.org/officeDocument/2006/relationships/image" Target="../media/image1.png"/><Relationship Id="rId12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2.png"/><Relationship Id="rId17" Type="http://schemas.openxmlformats.org/officeDocument/2006/relationships/image" Target="../media/image15.png"/><Relationship Id="rId16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33.png"/><Relationship Id="rId7" Type="http://schemas.openxmlformats.org/officeDocument/2006/relationships/image" Target="../media/image26.png"/><Relationship Id="rId8" Type="http://schemas.openxmlformats.org/officeDocument/2006/relationships/image" Target="../media/image13.png"/><Relationship Id="rId11" Type="http://schemas.openxmlformats.org/officeDocument/2006/relationships/image" Target="../media/image3.png"/><Relationship Id="rId10" Type="http://schemas.openxmlformats.org/officeDocument/2006/relationships/image" Target="../media/image28.png"/><Relationship Id="rId13" Type="http://schemas.openxmlformats.org/officeDocument/2006/relationships/image" Target="../media/image1.png"/><Relationship Id="rId12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2.png"/><Relationship Id="rId16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13" Type="http://schemas.openxmlformats.org/officeDocument/2006/relationships/image" Target="../media/image16.png"/><Relationship Id="rId12" Type="http://schemas.openxmlformats.org/officeDocument/2006/relationships/image" Target="../media/image19.png"/><Relationship Id="rId14" Type="http://schemas.openxmlformats.org/officeDocument/2006/relationships/image" Target="../media/image6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jp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jp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13" Type="http://schemas.openxmlformats.org/officeDocument/2006/relationships/image" Target="../media/image16.png"/><Relationship Id="rId12" Type="http://schemas.openxmlformats.org/officeDocument/2006/relationships/image" Target="../media/image19.png"/><Relationship Id="rId14" Type="http://schemas.openxmlformats.org/officeDocument/2006/relationships/image" Target="../media/image6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8.png"/><Relationship Id="rId7" Type="http://schemas.openxmlformats.org/officeDocument/2006/relationships/image" Target="../media/image3.png"/><Relationship Id="rId8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2.png"/><Relationship Id="rId13" Type="http://schemas.openxmlformats.org/officeDocument/2006/relationships/image" Target="../media/image15.png"/><Relationship Id="rId12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1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8.png"/><Relationship Id="rId7" Type="http://schemas.openxmlformats.org/officeDocument/2006/relationships/image" Target="../media/image3.png"/><Relationship Id="rId8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2.png"/><Relationship Id="rId13" Type="http://schemas.openxmlformats.org/officeDocument/2006/relationships/image" Target="../media/image15.png"/><Relationship Id="rId12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0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8.png"/><Relationship Id="rId7" Type="http://schemas.openxmlformats.org/officeDocument/2006/relationships/image" Target="../media/image3.png"/><Relationship Id="rId8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2.png"/><Relationship Id="rId13" Type="http://schemas.openxmlformats.org/officeDocument/2006/relationships/image" Target="../media/image15.png"/><Relationship Id="rId12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9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8.png"/><Relationship Id="rId7" Type="http://schemas.openxmlformats.org/officeDocument/2006/relationships/image" Target="../media/image3.png"/><Relationship Id="rId8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2.png"/><Relationship Id="rId13" Type="http://schemas.openxmlformats.org/officeDocument/2006/relationships/image" Target="../media/image15.png"/><Relationship Id="rId12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8.png"/><Relationship Id="rId7" Type="http://schemas.openxmlformats.org/officeDocument/2006/relationships/image" Target="../media/image3.png"/><Relationship Id="rId8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2.png"/><Relationship Id="rId13" Type="http://schemas.openxmlformats.org/officeDocument/2006/relationships/image" Target="../media/image35.png"/><Relationship Id="rId12" Type="http://schemas.openxmlformats.org/officeDocument/2006/relationships/image" Target="../media/image16.png"/><Relationship Id="rId15" Type="http://schemas.openxmlformats.org/officeDocument/2006/relationships/image" Target="../media/image37.png"/><Relationship Id="rId14" Type="http://schemas.openxmlformats.org/officeDocument/2006/relationships/image" Target="../media/image15.png"/><Relationship Id="rId16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28.png"/><Relationship Id="rId6" Type="http://schemas.openxmlformats.org/officeDocument/2006/relationships/image" Target="../media/image3.png"/><Relationship Id="rId7" Type="http://schemas.openxmlformats.org/officeDocument/2006/relationships/image" Target="../media/image20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19.png"/><Relationship Id="rId13" Type="http://schemas.openxmlformats.org/officeDocument/2006/relationships/image" Target="../media/image36.png"/><Relationship Id="rId12" Type="http://schemas.openxmlformats.org/officeDocument/2006/relationships/image" Target="../media/image35.png"/><Relationship Id="rId15" Type="http://schemas.openxmlformats.org/officeDocument/2006/relationships/image" Target="../media/image40.png"/><Relationship Id="rId14" Type="http://schemas.openxmlformats.org/officeDocument/2006/relationships/image" Target="../media/image15.png"/><Relationship Id="rId17" Type="http://schemas.openxmlformats.org/officeDocument/2006/relationships/image" Target="../media/image41.png"/><Relationship Id="rId16" Type="http://schemas.openxmlformats.org/officeDocument/2006/relationships/image" Target="../media/image3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28.png"/><Relationship Id="rId6" Type="http://schemas.openxmlformats.org/officeDocument/2006/relationships/image" Target="../media/image3.png"/><Relationship Id="rId7" Type="http://schemas.openxmlformats.org/officeDocument/2006/relationships/image" Target="../media/image20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19.png"/><Relationship Id="rId12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4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28.png"/><Relationship Id="rId6" Type="http://schemas.openxmlformats.org/officeDocument/2006/relationships/image" Target="../media/image3.png"/><Relationship Id="rId7" Type="http://schemas.openxmlformats.org/officeDocument/2006/relationships/image" Target="../media/image20.png"/><Relationship Id="rId8" Type="http://schemas.openxmlformats.org/officeDocument/2006/relationships/image" Target="../media/image1.png"/><Relationship Id="rId11" Type="http://schemas.openxmlformats.org/officeDocument/2006/relationships/image" Target="../media/image16.png"/><Relationship Id="rId10" Type="http://schemas.openxmlformats.org/officeDocument/2006/relationships/image" Target="../media/image19.png"/><Relationship Id="rId13" Type="http://schemas.openxmlformats.org/officeDocument/2006/relationships/hyperlink" Target="http://www.youtube.com/watch?v=dM2s9DPYSQY" TargetMode="External"/><Relationship Id="rId12" Type="http://schemas.openxmlformats.org/officeDocument/2006/relationships/image" Target="../media/image15.png"/><Relationship Id="rId14" Type="http://schemas.openxmlformats.org/officeDocument/2006/relationships/image" Target="../media/image5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13" Type="http://schemas.openxmlformats.org/officeDocument/2006/relationships/image" Target="../media/image16.png"/><Relationship Id="rId12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13" Type="http://schemas.openxmlformats.org/officeDocument/2006/relationships/image" Target="../media/image16.png"/><Relationship Id="rId12" Type="http://schemas.openxmlformats.org/officeDocument/2006/relationships/image" Target="../media/image19.png"/><Relationship Id="rId15" Type="http://schemas.openxmlformats.org/officeDocument/2006/relationships/image" Target="../media/image57.png"/><Relationship Id="rId14" Type="http://schemas.openxmlformats.org/officeDocument/2006/relationships/image" Target="../media/image50.png"/><Relationship Id="rId16" Type="http://schemas.openxmlformats.org/officeDocument/2006/relationships/image" Target="../media/image5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Relationship Id="rId4" Type="http://schemas.openxmlformats.org/officeDocument/2006/relationships/image" Target="../media/image56.png"/><Relationship Id="rId9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13" Type="http://schemas.openxmlformats.org/officeDocument/2006/relationships/image" Target="../media/image16.png"/><Relationship Id="rId12" Type="http://schemas.openxmlformats.org/officeDocument/2006/relationships/image" Target="../media/image19.png"/><Relationship Id="rId15" Type="http://schemas.openxmlformats.org/officeDocument/2006/relationships/image" Target="../media/image11.png"/><Relationship Id="rId14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"/>
          <p:cNvSpPr/>
          <p:nvPr/>
        </p:nvSpPr>
        <p:spPr>
          <a:xfrm rot="10800000">
            <a:off x="-349562" y="2519767"/>
            <a:ext cx="5496596" cy="5363878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578015" y="5271326"/>
            <a:ext cx="1932098" cy="1270001"/>
          </a:xfrm>
          <a:prstGeom prst="roundRect">
            <a:avLst>
              <a:gd fmla="val 15000" name="adj"/>
            </a:avLst>
          </a:prstGeom>
          <a:solidFill>
            <a:srgbClr val="FDFFFE"/>
          </a:solidFill>
          <a:ln>
            <a:noFill/>
          </a:ln>
          <a:effectLst>
            <a:outerShdw blurRad="304800" rotWithShape="0" algn="ctr" dir="7200000" dist="25400">
              <a:srgbClr val="2A6579">
                <a:alpha val="1372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2755711" y="5270255"/>
            <a:ext cx="1932098" cy="1270001"/>
          </a:xfrm>
          <a:prstGeom prst="roundRect">
            <a:avLst>
              <a:gd fmla="val 15000" name="adj"/>
            </a:avLst>
          </a:prstGeom>
          <a:solidFill>
            <a:srgbClr val="FDFFFE"/>
          </a:solidFill>
          <a:ln>
            <a:noFill/>
          </a:ln>
          <a:effectLst>
            <a:outerShdw blurRad="304800" rotWithShape="0" algn="ctr" dir="7200000" dist="25400">
              <a:srgbClr val="2A6579">
                <a:alpha val="1372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"/>
          <p:cNvSpPr/>
          <p:nvPr/>
        </p:nvSpPr>
        <p:spPr>
          <a:xfrm>
            <a:off x="5147034" y="-9526"/>
            <a:ext cx="7044968" cy="6874862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9825731" y="5521215"/>
            <a:ext cx="3343254" cy="2280641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1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574822" y="3822975"/>
            <a:ext cx="1932098" cy="1270001"/>
          </a:xfrm>
          <a:prstGeom prst="roundRect">
            <a:avLst>
              <a:gd fmla="val 15000" name="adj"/>
            </a:avLst>
          </a:prstGeom>
          <a:solidFill>
            <a:srgbClr val="FDFFFE"/>
          </a:solidFill>
          <a:ln>
            <a:noFill/>
          </a:ln>
          <a:effectLst>
            <a:outerShdw blurRad="304800" rotWithShape="0" algn="ctr" dir="7200000" dist="25400">
              <a:srgbClr val="2A6579">
                <a:alpha val="1372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8331678" y="298878"/>
            <a:ext cx="3643529" cy="1362150"/>
          </a:xfrm>
          <a:prstGeom prst="roundRect">
            <a:avLst>
              <a:gd fmla="val 13985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001E24">
                <a:alpha val="4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oreign_language_studying_school_concept_excited_2022_12_16_06_43.png" id="144" name="Google Shape;1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8600" y="604140"/>
            <a:ext cx="3586932" cy="6525367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"/>
          <p:cNvSpPr txBox="1"/>
          <p:nvPr/>
        </p:nvSpPr>
        <p:spPr>
          <a:xfrm>
            <a:off x="570638" y="1547609"/>
            <a:ext cx="503242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Liber</a:t>
            </a:r>
            <a:r>
              <a:rPr b="1" i="0" lang="en-US" sz="6600" u="none" cap="none" strike="noStrike">
                <a:solidFill>
                  <a:srgbClr val="71D7BC"/>
                </a:solidFill>
                <a:latin typeface="Arial"/>
                <a:ea typeface="Arial"/>
                <a:cs typeface="Arial"/>
                <a:sym typeface="Arial"/>
              </a:rPr>
              <a:t>Lingva</a:t>
            </a:r>
            <a:endParaRPr b="0" i="0" sz="6600" u="none" cap="none" strike="noStrike">
              <a:solidFill>
                <a:srgbClr val="71D7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"/>
          <p:cNvSpPr txBox="1"/>
          <p:nvPr/>
        </p:nvSpPr>
        <p:spPr>
          <a:xfrm>
            <a:off x="624627" y="2635466"/>
            <a:ext cx="2234209" cy="31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baseline="3000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Будущее в наших руках!</a:t>
            </a:r>
            <a:endParaRPr b="0" baseline="3000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"/>
          <p:cNvSpPr/>
          <p:nvPr/>
        </p:nvSpPr>
        <p:spPr>
          <a:xfrm>
            <a:off x="570638" y="-102513"/>
            <a:ext cx="490195" cy="490196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"/>
          <p:cNvSpPr/>
          <p:nvPr/>
        </p:nvSpPr>
        <p:spPr>
          <a:xfrm>
            <a:off x="2018903" y="1105946"/>
            <a:ext cx="226245" cy="226245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3371211" y="276485"/>
            <a:ext cx="327655" cy="327655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lxpTioTYGPLK44SC37VX8A-OvBGD58H2_x6VXtBPtDFm_4YtUn4RUAoRVm41Z_R4GdIYYO20NnRPg0OVQftklHsW71RbHIs8cM5NxceNZX2Bwj3sH1LCqvwtdd486IENInft70KuWK6ARsbASPGsQ=nw.png" id="150" name="Google Shape;15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871" y="4064275"/>
            <a:ext cx="1524001" cy="78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"/>
          <p:cNvSpPr txBox="1"/>
          <p:nvPr/>
        </p:nvSpPr>
        <p:spPr>
          <a:xfrm>
            <a:off x="8873172" y="940232"/>
            <a:ext cx="11419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счастливых студентов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"/>
          <p:cNvSpPr txBox="1"/>
          <p:nvPr/>
        </p:nvSpPr>
        <p:spPr>
          <a:xfrm>
            <a:off x="8873173" y="498805"/>
            <a:ext cx="114436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4000+</a:t>
            </a:r>
            <a:endParaRPr/>
          </a:p>
        </p:txBody>
      </p:sp>
      <p:sp>
        <p:nvSpPr>
          <p:cNvPr id="153" name="Google Shape;153;p1"/>
          <p:cNvSpPr txBox="1"/>
          <p:nvPr/>
        </p:nvSpPr>
        <p:spPr>
          <a:xfrm>
            <a:off x="10480865" y="940232"/>
            <a:ext cx="114634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программ обучения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"/>
          <p:cNvSpPr txBox="1"/>
          <p:nvPr/>
        </p:nvSpPr>
        <p:spPr>
          <a:xfrm>
            <a:off x="10480864" y="498805"/>
            <a:ext cx="832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CFB8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6CCFB8"/>
                </a:solidFill>
                <a:latin typeface="Arial"/>
                <a:ea typeface="Arial"/>
                <a:cs typeface="Arial"/>
                <a:sym typeface="Arial"/>
              </a:rPr>
              <a:t>50+</a:t>
            </a:r>
            <a:endParaRPr/>
          </a:p>
        </p:txBody>
      </p:sp>
      <p:pic>
        <p:nvPicPr>
          <p:cNvPr descr="svg-gobbler 1.svg" id="155" name="Google Shape;15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7771" y="5391977"/>
            <a:ext cx="1346201" cy="102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"/>
          <p:cNvSpPr/>
          <p:nvPr/>
        </p:nvSpPr>
        <p:spPr>
          <a:xfrm>
            <a:off x="2758904" y="3822975"/>
            <a:ext cx="1932098" cy="1270001"/>
          </a:xfrm>
          <a:prstGeom prst="roundRect">
            <a:avLst>
              <a:gd fmla="val 15000" name="adj"/>
            </a:avLst>
          </a:prstGeom>
          <a:solidFill>
            <a:srgbClr val="FDFFFE"/>
          </a:solidFill>
          <a:ln>
            <a:noFill/>
          </a:ln>
          <a:effectLst>
            <a:outerShdw blurRad="304800" rotWithShape="0" algn="ctr" dir="7200000" dist="25400">
              <a:srgbClr val="2A6579">
                <a:alpha val="1372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-RVnr1gdFZLPT8q6QbcSh4FMTLq6QTt3F3TtRxVemnAByn8kMjW3_RYNundruCcBztc4R66AuqEeDxvrnzvZsKr1b3NqjBc6mP5h7L9wsUSxYamRpL7oDcHr775aSFMzaGJbTFFEhMyocvMBNigAg=nw.png" id="157" name="Google Shape;15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3519" y="3998356"/>
            <a:ext cx="1022868" cy="9192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TpOxlmK8u8IFfo9MYszG9g05lIDjoWc7ttWv43Jqsd1JdXWGfWLwEibpcTouQEZJQa99CpTrTmL_dwZX5jxaePTw3yTyCeCVupQcuTV1QHKcC5F6uYsgU4xZj2y41u9NI-kR75PSNBm7AJZNR4EgQ=nw.png" id="158" name="Google Shape;15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02653" y="5557077"/>
            <a:ext cx="1244601" cy="698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.png" id="159" name="Google Shape;15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160" name="Google Shape;16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161" name="Google Shape;161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162" name="Google Shape;162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163" name="Google Shape;163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164" name="Google Shape;164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165" name="Google Shape;165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166" name="Google Shape;166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167" name="Google Shape;167;p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"/>
          <p:cNvSpPr/>
          <p:nvPr/>
        </p:nvSpPr>
        <p:spPr>
          <a:xfrm>
            <a:off x="10159990" y="623325"/>
            <a:ext cx="56416" cy="713257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D0CEC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169" name="Google Shape;169;p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"/>
          <p:cNvSpPr/>
          <p:nvPr/>
        </p:nvSpPr>
        <p:spPr>
          <a:xfrm>
            <a:off x="4506333" y="3208817"/>
            <a:ext cx="150814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4261858" y="3208817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4018972" y="3208817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3776083" y="3208817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3533197" y="3208817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"/>
          <p:cNvSpPr/>
          <p:nvPr/>
        </p:nvSpPr>
        <p:spPr>
          <a:xfrm>
            <a:off x="8387351" y="3124087"/>
            <a:ext cx="3825783" cy="3733913"/>
          </a:xfrm>
          <a:prstGeom prst="rect">
            <a:avLst/>
          </a:prstGeom>
          <a:solidFill>
            <a:srgbClr val="2AB4A6"/>
          </a:solidFill>
          <a:ln>
            <a:noFill/>
          </a:ln>
          <a:effectLst>
            <a:outerShdw blurRad="203200" rotWithShape="0" dir="6000000" dist="127000">
              <a:schemeClr val="accent5">
                <a:alpha val="10980"/>
              </a:scheme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9825731" y="5521215"/>
            <a:ext cx="3343254" cy="2280641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1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799349" y="1087221"/>
            <a:ext cx="4269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4400"/>
              <a:buFont typeface="Helvetica Neue"/>
              <a:buNone/>
            </a:pPr>
            <a:r>
              <a:rPr b="1" i="0" lang="en-US" sz="4400" u="none" cap="none" strike="noStrike">
                <a:solidFill>
                  <a:srgbClr val="2A65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Вера </a:t>
            </a:r>
            <a:r>
              <a:rPr b="1" i="0" lang="en-US" sz="44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Хамёнок</a:t>
            </a:r>
            <a:endParaRPr b="1" i="0" sz="4400" u="none" cap="none" strike="noStrike">
              <a:solidFill>
                <a:srgbClr val="2A657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7137755" y="938655"/>
            <a:ext cx="227326" cy="22732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A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10777590" y="2"/>
            <a:ext cx="1425427" cy="1401161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"/>
          <p:cNvSpPr txBox="1"/>
          <p:nvPr/>
        </p:nvSpPr>
        <p:spPr>
          <a:xfrm>
            <a:off x="811707" y="1744612"/>
            <a:ext cx="3777547" cy="256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t/>
            </a:r>
            <a:endParaRPr b="0" baseline="30000" i="0" sz="1600" u="none" cap="none" strike="noStrike">
              <a:solidFill>
                <a:srgbClr val="00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185" name="Google Shape;1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" name="Google Shape;186;p2"/>
          <p:cNvGrpSpPr/>
          <p:nvPr/>
        </p:nvGrpSpPr>
        <p:grpSpPr>
          <a:xfrm rot="10800000">
            <a:off x="-877278" y="-1101091"/>
            <a:ext cx="2426839" cy="2669090"/>
            <a:chOff x="-894864" y="-988561"/>
            <a:chExt cx="2426839" cy="2669090"/>
          </a:xfrm>
        </p:grpSpPr>
        <p:sp>
          <p:nvSpPr>
            <p:cNvPr id="187" name="Google Shape;187;p2"/>
            <p:cNvSpPr/>
            <p:nvPr/>
          </p:nvSpPr>
          <p:spPr>
            <a:xfrm rot="7766320">
              <a:off x="-1028439" y="-11722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 rot="7766320">
              <a:off x="-816983" y="19107"/>
              <a:ext cx="2393951" cy="822653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 rot="7766320">
              <a:off x="-629721" y="137456"/>
              <a:ext cx="2128839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 rot="7766320">
              <a:off x="-285379" y="353756"/>
              <a:ext cx="1646239" cy="567030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1" name="Google Shape;191;p2"/>
          <p:cNvSpPr/>
          <p:nvPr/>
        </p:nvSpPr>
        <p:spPr>
          <a:xfrm>
            <a:off x="5233188" y="4635067"/>
            <a:ext cx="226245" cy="226245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"/>
          <p:cNvSpPr/>
          <p:nvPr/>
        </p:nvSpPr>
        <p:spPr>
          <a:xfrm>
            <a:off x="4074074" y="6150338"/>
            <a:ext cx="327655" cy="327655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"/>
          <p:cNvSpPr/>
          <p:nvPr/>
        </p:nvSpPr>
        <p:spPr>
          <a:xfrm>
            <a:off x="6990143" y="6477993"/>
            <a:ext cx="490195" cy="490195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1707" y="2888135"/>
            <a:ext cx="296212" cy="296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707" y="2521352"/>
            <a:ext cx="296211" cy="29621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"/>
          <p:cNvSpPr txBox="1"/>
          <p:nvPr/>
        </p:nvSpPr>
        <p:spPr>
          <a:xfrm>
            <a:off x="1193223" y="2482243"/>
            <a:ext cx="193581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+7 926 347 16 70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"/>
          <p:cNvSpPr txBox="1"/>
          <p:nvPr/>
        </p:nvSpPr>
        <p:spPr>
          <a:xfrm>
            <a:off x="1193224" y="2851575"/>
            <a:ext cx="313823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vkhamenok@liberlingva.com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"/>
          <p:cNvSpPr/>
          <p:nvPr/>
        </p:nvSpPr>
        <p:spPr>
          <a:xfrm>
            <a:off x="-4798" y="4039678"/>
            <a:ext cx="2887665" cy="2818322"/>
          </a:xfrm>
          <a:prstGeom prst="rect">
            <a:avLst/>
          </a:prstGeom>
          <a:solidFill>
            <a:srgbClr val="2AB4A6"/>
          </a:solidFill>
          <a:ln>
            <a:noFill/>
          </a:ln>
          <a:effectLst>
            <a:outerShdw blurRad="203200" rotWithShape="0" dir="6000000" dist="127000">
              <a:schemeClr val="accent5">
                <a:alpha val="10980"/>
              </a:scheme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7071" y="3646807"/>
            <a:ext cx="2202766" cy="2202766"/>
          </a:xfrm>
          <a:prstGeom prst="rect">
            <a:avLst/>
          </a:prstGeom>
          <a:noFill/>
          <a:ln>
            <a:noFill/>
          </a:ln>
          <a:effectLst>
            <a:outerShdw blurRad="304800" rotWithShape="0" algn="ctr" dir="7200000" dist="25400">
              <a:srgbClr val="01677B">
                <a:alpha val="18823"/>
              </a:srgbClr>
            </a:outerShdw>
          </a:effectLst>
        </p:spPr>
      </p:pic>
      <p:sp>
        <p:nvSpPr>
          <p:cNvPr id="200" name="Google Shape;200;p2"/>
          <p:cNvSpPr txBox="1"/>
          <p:nvPr/>
        </p:nvSpPr>
        <p:spPr>
          <a:xfrm>
            <a:off x="281668" y="6384537"/>
            <a:ext cx="197785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37755" y="1363446"/>
            <a:ext cx="3124079" cy="4512559"/>
          </a:xfrm>
          <a:prstGeom prst="rect">
            <a:avLst/>
          </a:prstGeom>
          <a:noFill/>
          <a:ln>
            <a:noFill/>
          </a:ln>
          <a:effectLst>
            <a:outerShdw blurRad="304800" rotWithShape="0" algn="ctr" dir="7200000" dist="25400">
              <a:srgbClr val="357884">
                <a:alpha val="18823"/>
              </a:srgbClr>
            </a:outerShdw>
          </a:effectLst>
        </p:spPr>
      </p:pic>
      <p:pic>
        <p:nvPicPr>
          <p:cNvPr descr="Rectangle 19.png" id="202" name="Google Shape;202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203" name="Google Shape;203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204" name="Google Shape;204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205" name="Google Shape;205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206" name="Google Shape;206;p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207" name="Google Shape;207;p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208" name="Google Shape;208;p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209" name="Google Shape;209;p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210" name="Google Shape;210;p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"/>
          <p:cNvSpPr txBox="1"/>
          <p:nvPr/>
        </p:nvSpPr>
        <p:spPr>
          <a:xfrm>
            <a:off x="811707" y="1748693"/>
            <a:ext cx="426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E24"/>
              </a:buClr>
              <a:buSzPts val="1400"/>
              <a:buFont typeface="Arial"/>
              <a:buNone/>
            </a:pPr>
            <a:r>
              <a:rPr i="1" lang="en-US">
                <a:solidFill>
                  <a:srgbClr val="001E24"/>
                </a:solidFill>
              </a:rPr>
              <a:t>Основатель </a:t>
            </a:r>
            <a:r>
              <a:rPr b="0" i="1" lang="en-US" sz="1400" u="none" cap="none" strike="noStrike">
                <a:solidFill>
                  <a:srgbClr val="001E24"/>
                </a:solidFill>
                <a:latin typeface="Arial"/>
                <a:ea typeface="Arial"/>
                <a:cs typeface="Arial"/>
                <a:sym typeface="Arial"/>
              </a:rPr>
              <a:t> компании LiberLingva, кандидат филологических наук МГУ им. М.В. Ломоносова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"/>
          <p:cNvSpPr/>
          <p:nvPr/>
        </p:nvSpPr>
        <p:spPr>
          <a:xfrm>
            <a:off x="1669518" y="3367641"/>
            <a:ext cx="5090511" cy="1887026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1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"/>
          <p:cNvSpPr txBox="1"/>
          <p:nvPr/>
        </p:nvSpPr>
        <p:spPr>
          <a:xfrm>
            <a:off x="799350" y="880411"/>
            <a:ext cx="2152964" cy="677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Кто мы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"/>
          <p:cNvSpPr txBox="1"/>
          <p:nvPr/>
        </p:nvSpPr>
        <p:spPr>
          <a:xfrm>
            <a:off x="799350" y="1603333"/>
            <a:ext cx="529665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LiberLingva</a:t>
            </a:r>
            <a:r>
              <a:rPr b="0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 – пространство эффективного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и экологичного обучения иноязычной коммуникации, где применяются наиболее современные достижения когнитивных наук, методики преподавания, гейм-дизайна, AI, ChatGPT и VR.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-172703" y="3931229"/>
            <a:ext cx="2826187" cy="3060962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65C4B1"/>
              </a:gs>
              <a:gs pos="148">
                <a:srgbClr val="65C4B1"/>
              </a:gs>
              <a:gs pos="50000">
                <a:srgbClr val="4D9E9A"/>
              </a:gs>
              <a:gs pos="100000">
                <a:srgbClr val="2B657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0" name="Google Shape;220;p3"/>
          <p:cNvGrpSpPr/>
          <p:nvPr/>
        </p:nvGrpSpPr>
        <p:grpSpPr>
          <a:xfrm rot="10800000">
            <a:off x="-877278" y="-1101091"/>
            <a:ext cx="2426839" cy="2669090"/>
            <a:chOff x="-894864" y="-988561"/>
            <a:chExt cx="2426839" cy="2669090"/>
          </a:xfrm>
        </p:grpSpPr>
        <p:sp>
          <p:nvSpPr>
            <p:cNvPr id="221" name="Google Shape;221;p3"/>
            <p:cNvSpPr/>
            <p:nvPr/>
          </p:nvSpPr>
          <p:spPr>
            <a:xfrm rot="7766320">
              <a:off x="-1028439" y="-11722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 rot="7766320">
              <a:off x="-816983" y="19107"/>
              <a:ext cx="2393951" cy="822653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 rot="7766320">
              <a:off x="-629721" y="137456"/>
              <a:ext cx="2128839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 rot="7766320">
              <a:off x="-285379" y="353756"/>
              <a:ext cx="1646239" cy="567030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3"/>
          <p:cNvSpPr/>
          <p:nvPr/>
        </p:nvSpPr>
        <p:spPr>
          <a:xfrm>
            <a:off x="8079995" y="4949233"/>
            <a:ext cx="150814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7835520" y="494923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592634" y="494923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7349745" y="494923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7106859" y="494923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379208" y="4282402"/>
            <a:ext cx="226245" cy="226245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6215269" y="6333202"/>
            <a:ext cx="327655" cy="327655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8819669" y="5706043"/>
            <a:ext cx="490195" cy="490195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"/>
          <p:cNvSpPr txBox="1"/>
          <p:nvPr/>
        </p:nvSpPr>
        <p:spPr>
          <a:xfrm>
            <a:off x="2020820" y="4364458"/>
            <a:ext cx="41944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1677B"/>
                </a:solidFill>
                <a:latin typeface="Arial"/>
                <a:ea typeface="Arial"/>
                <a:cs typeface="Arial"/>
                <a:sym typeface="Arial"/>
              </a:rPr>
              <a:t>Нужно лишь найти своего наставника, либо использовать нашу технологию.</a:t>
            </a:r>
            <a:endParaRPr b="1" i="0" sz="16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"/>
          <p:cNvSpPr txBox="1"/>
          <p:nvPr/>
        </p:nvSpPr>
        <p:spPr>
          <a:xfrm>
            <a:off x="2009834" y="3770994"/>
            <a:ext cx="46615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Мы любим людей и верим в то, что владение иностранным языком под силу каждому. </a:t>
            </a:r>
            <a:endParaRPr b="0" i="0" sz="12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235" name="Google Shape;23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4165" y="3534131"/>
            <a:ext cx="291279" cy="2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.png" id="237" name="Google Shape;23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238" name="Google Shape;23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239" name="Google Shape;239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240" name="Google Shape;240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241" name="Google Shape;241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242" name="Google Shape;242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243" name="Google Shape;243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244" name="Google Shape;244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245" name="Google Shape;245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759415" y="0"/>
            <a:ext cx="5432585" cy="4262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6485" y="-1"/>
            <a:ext cx="4780547" cy="717082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"/>
          <p:cNvSpPr txBox="1"/>
          <p:nvPr/>
        </p:nvSpPr>
        <p:spPr>
          <a:xfrm>
            <a:off x="1034394" y="2395091"/>
            <a:ext cx="486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F25"/>
              </a:buClr>
              <a:buSzPts val="1600"/>
              <a:buFont typeface="Arial"/>
              <a:buNone/>
            </a:pPr>
            <a:r>
              <a:rPr b="1" i="1" lang="en-US" sz="1600">
                <a:solidFill>
                  <a:srgbClr val="001F25"/>
                </a:solidFill>
              </a:rPr>
              <a:t>З</a:t>
            </a:r>
            <a:r>
              <a:rPr b="1" i="1" lang="en-US" sz="1600">
                <a:solidFill>
                  <a:srgbClr val="001F25"/>
                </a:solidFill>
              </a:rPr>
              <a:t>а неделю в</a:t>
            </a:r>
            <a:r>
              <a:rPr b="1" i="1" lang="en-US" sz="1600" u="none" cap="none" strike="noStrike">
                <a:solidFill>
                  <a:srgbClr val="001F25"/>
                </a:solidFill>
                <a:latin typeface="Arial"/>
                <a:ea typeface="Arial"/>
                <a:cs typeface="Arial"/>
                <a:sym typeface="Arial"/>
              </a:rPr>
              <a:t>ыстраиваем процесс обучения </a:t>
            </a:r>
            <a:r>
              <a:rPr b="0" i="0" lang="en-US" sz="1600" u="none" cap="none" strike="noStrike">
                <a:solidFill>
                  <a:srgbClr val="001F25"/>
                </a:solidFill>
                <a:latin typeface="Arial"/>
                <a:ea typeface="Arial"/>
                <a:cs typeface="Arial"/>
                <a:sym typeface="Arial"/>
              </a:rPr>
              <a:t>иностранным языкам в компании к</a:t>
            </a:r>
            <a:r>
              <a:rPr lang="en-US" sz="1600">
                <a:solidFill>
                  <a:srgbClr val="001F25"/>
                </a:solidFill>
              </a:rPr>
              <a:t>лиента</a:t>
            </a:r>
            <a:r>
              <a:rPr b="1" i="1" lang="en-US" sz="1600" u="none" cap="none" strike="noStrike">
                <a:solidFill>
                  <a:srgbClr val="001F25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 b="1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"/>
          <p:cNvSpPr txBox="1"/>
          <p:nvPr/>
        </p:nvSpPr>
        <p:spPr>
          <a:xfrm>
            <a:off x="799355" y="977413"/>
            <a:ext cx="5462048" cy="674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LiberLingva сейчас</a:t>
            </a:r>
            <a:endParaRPr b="1" i="0" sz="1800" u="none" cap="none" strike="noStrike">
              <a:solidFill>
                <a:srgbClr val="2A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" name="Google Shape;254;p4"/>
          <p:cNvCxnSpPr/>
          <p:nvPr/>
        </p:nvCxnSpPr>
        <p:spPr>
          <a:xfrm>
            <a:off x="833146" y="6128766"/>
            <a:ext cx="446109" cy="1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55" name="Google Shape;255;p4"/>
          <p:cNvSpPr txBox="1"/>
          <p:nvPr/>
        </p:nvSpPr>
        <p:spPr>
          <a:xfrm>
            <a:off x="1404296" y="5949329"/>
            <a:ext cx="200997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/>
          </a:p>
        </p:txBody>
      </p:sp>
      <p:sp>
        <p:nvSpPr>
          <p:cNvPr id="256" name="Google Shape;256;p4"/>
          <p:cNvSpPr/>
          <p:nvPr/>
        </p:nvSpPr>
        <p:spPr>
          <a:xfrm>
            <a:off x="8849950" y="-710387"/>
            <a:ext cx="3745820" cy="3682055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E9F9A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7" name="Google Shape;257;p4"/>
          <p:cNvGrpSpPr/>
          <p:nvPr/>
        </p:nvGrpSpPr>
        <p:grpSpPr>
          <a:xfrm rot="10800000">
            <a:off x="-877278" y="-1101091"/>
            <a:ext cx="2426839" cy="2669090"/>
            <a:chOff x="-894864" y="-988561"/>
            <a:chExt cx="2426839" cy="2669090"/>
          </a:xfrm>
        </p:grpSpPr>
        <p:sp>
          <p:nvSpPr>
            <p:cNvPr id="258" name="Google Shape;258;p4"/>
            <p:cNvSpPr/>
            <p:nvPr/>
          </p:nvSpPr>
          <p:spPr>
            <a:xfrm rot="7766320">
              <a:off x="-1028439" y="-11722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4"/>
            <p:cNvSpPr/>
            <p:nvPr/>
          </p:nvSpPr>
          <p:spPr>
            <a:xfrm rot="7766320">
              <a:off x="-816983" y="19107"/>
              <a:ext cx="2393951" cy="822653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4"/>
            <p:cNvSpPr/>
            <p:nvPr/>
          </p:nvSpPr>
          <p:spPr>
            <a:xfrm rot="7766320">
              <a:off x="-629721" y="137456"/>
              <a:ext cx="2128839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 rot="7766320">
              <a:off x="-285379" y="353756"/>
              <a:ext cx="1646239" cy="567030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4"/>
          <p:cNvSpPr/>
          <p:nvPr/>
        </p:nvSpPr>
        <p:spPr>
          <a:xfrm>
            <a:off x="5180854" y="118710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5701555" y="-31120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5614241" y="434018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"/>
          <p:cNvSpPr txBox="1"/>
          <p:nvPr/>
        </p:nvSpPr>
        <p:spPr>
          <a:xfrm>
            <a:off x="799355" y="2971668"/>
            <a:ext cx="5280209" cy="389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Open Sans"/>
              <a:buNone/>
            </a:pPr>
            <a:r>
              <a:t/>
            </a:r>
            <a:endParaRPr b="1" i="1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728570" y="0"/>
            <a:ext cx="4773636" cy="6858000"/>
          </a:xfrm>
          <a:prstGeom prst="rect">
            <a:avLst/>
          </a:prstGeom>
          <a:gradFill>
            <a:gsLst>
              <a:gs pos="0">
                <a:srgbClr val="01677B">
                  <a:alpha val="9803"/>
                </a:srgbClr>
              </a:gs>
              <a:gs pos="50000">
                <a:srgbClr val="1E9F9A">
                  <a:alpha val="9803"/>
                </a:srgbClr>
              </a:gs>
              <a:gs pos="100000">
                <a:srgbClr val="3FDABB">
                  <a:alpha val="9803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9708500" y="5251584"/>
            <a:ext cx="3343254" cy="2280641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268" name="Google Shape;26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32276" y="5886850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"/>
          <p:cNvSpPr txBox="1"/>
          <p:nvPr/>
        </p:nvSpPr>
        <p:spPr>
          <a:xfrm>
            <a:off x="981844" y="3049346"/>
            <a:ext cx="536072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Снижаем уровень стресса сотрудников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заказчика и 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повышаем общий уровень сплоченности команды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уже через месяц с начала занятий;</a:t>
            </a:r>
            <a:endParaRPr/>
          </a:p>
        </p:txBody>
      </p:sp>
      <p:sp>
        <p:nvSpPr>
          <p:cNvPr id="270" name="Google Shape;270;p4"/>
          <p:cNvSpPr txBox="1"/>
          <p:nvPr/>
        </p:nvSpPr>
        <p:spPr>
          <a:xfrm>
            <a:off x="981844" y="3971999"/>
            <a:ext cx="516928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Применяем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действительно 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эффективные методики преподавания и геймификации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образовательного процесса, при этом всегда учитываем личностные особенности ученика.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799355" y="2488882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799355" y="3129583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99355" y="4038262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5"/>
          <p:cNvPicPr preferRelativeResize="0"/>
          <p:nvPr/>
        </p:nvPicPr>
        <p:blipFill rotWithShape="1">
          <a:blip r:embed="rId3">
            <a:alphaModFix/>
          </a:blip>
          <a:srcRect b="0" l="17526" r="21043" t="0"/>
          <a:stretch/>
        </p:blipFill>
        <p:spPr>
          <a:xfrm>
            <a:off x="6728568" y="-4125"/>
            <a:ext cx="6323185" cy="68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5"/>
          <p:cNvSpPr txBox="1"/>
          <p:nvPr/>
        </p:nvSpPr>
        <p:spPr>
          <a:xfrm>
            <a:off x="799355" y="1987696"/>
            <a:ext cx="1484176" cy="463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Сочетание</a:t>
            </a:r>
            <a:endParaRPr b="1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"/>
          <p:cNvSpPr txBox="1"/>
          <p:nvPr/>
        </p:nvSpPr>
        <p:spPr>
          <a:xfrm>
            <a:off x="799350" y="977425"/>
            <a:ext cx="548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A6579"/>
                </a:solidFill>
              </a:rPr>
              <a:t>LiberLingva</a:t>
            </a:r>
            <a:r>
              <a:rPr b="1" i="0" lang="en-US" sz="44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 завтра</a:t>
            </a:r>
            <a:endParaRPr b="1" i="0" sz="1800" u="none" cap="none" strike="noStrike">
              <a:solidFill>
                <a:srgbClr val="2A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1" name="Google Shape;281;p5"/>
          <p:cNvCxnSpPr/>
          <p:nvPr/>
        </p:nvCxnSpPr>
        <p:spPr>
          <a:xfrm>
            <a:off x="833146" y="6128766"/>
            <a:ext cx="446109" cy="1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82" name="Google Shape;282;p5"/>
          <p:cNvSpPr txBox="1"/>
          <p:nvPr/>
        </p:nvSpPr>
        <p:spPr>
          <a:xfrm>
            <a:off x="1404296" y="5949329"/>
            <a:ext cx="200997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 b="0" i="0" sz="16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5"/>
          <p:cNvSpPr/>
          <p:nvPr/>
        </p:nvSpPr>
        <p:spPr>
          <a:xfrm>
            <a:off x="8849950" y="-710387"/>
            <a:ext cx="3745820" cy="3682055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E9F9A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4" name="Google Shape;284;p5"/>
          <p:cNvGrpSpPr/>
          <p:nvPr/>
        </p:nvGrpSpPr>
        <p:grpSpPr>
          <a:xfrm rot="10800000">
            <a:off x="-877278" y="-1101091"/>
            <a:ext cx="2426839" cy="2669090"/>
            <a:chOff x="-894864" y="-988561"/>
            <a:chExt cx="2426839" cy="2669090"/>
          </a:xfrm>
        </p:grpSpPr>
        <p:sp>
          <p:nvSpPr>
            <p:cNvPr id="285" name="Google Shape;285;p5"/>
            <p:cNvSpPr/>
            <p:nvPr/>
          </p:nvSpPr>
          <p:spPr>
            <a:xfrm rot="7766320">
              <a:off x="-1028439" y="-11722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 rot="7766320">
              <a:off x="-816983" y="19107"/>
              <a:ext cx="2393951" cy="822653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 rot="7766320">
              <a:off x="-629721" y="137456"/>
              <a:ext cx="2128839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 rot="7766320">
              <a:off x="-285379" y="353756"/>
              <a:ext cx="1646239" cy="567030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5"/>
          <p:cNvSpPr/>
          <p:nvPr/>
        </p:nvSpPr>
        <p:spPr>
          <a:xfrm>
            <a:off x="6728568" y="0"/>
            <a:ext cx="6191563" cy="6858000"/>
          </a:xfrm>
          <a:prstGeom prst="rect">
            <a:avLst/>
          </a:prstGeom>
          <a:gradFill>
            <a:gsLst>
              <a:gs pos="0">
                <a:srgbClr val="01677B">
                  <a:alpha val="9803"/>
                </a:srgbClr>
              </a:gs>
              <a:gs pos="50000">
                <a:srgbClr val="1E9F9A">
                  <a:alpha val="9803"/>
                </a:srgbClr>
              </a:gs>
              <a:gs pos="100000">
                <a:srgbClr val="3FDABB">
                  <a:alpha val="9803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5"/>
          <p:cNvSpPr/>
          <p:nvPr/>
        </p:nvSpPr>
        <p:spPr>
          <a:xfrm>
            <a:off x="9708500" y="5251584"/>
            <a:ext cx="3343254" cy="2280641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291" name="Google Shape;29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32276" y="5886850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5"/>
          <p:cNvSpPr txBox="1"/>
          <p:nvPr/>
        </p:nvSpPr>
        <p:spPr>
          <a:xfrm>
            <a:off x="1404296" y="2495727"/>
            <a:ext cx="2768278" cy="389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педагогического дизайна, 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5"/>
          <p:cNvSpPr txBox="1"/>
          <p:nvPr/>
        </p:nvSpPr>
        <p:spPr>
          <a:xfrm>
            <a:off x="1404296" y="2845489"/>
            <a:ext cx="3176179" cy="709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методологии преподавания иностранных языков,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5"/>
          <p:cNvSpPr txBox="1"/>
          <p:nvPr/>
        </p:nvSpPr>
        <p:spPr>
          <a:xfrm>
            <a:off x="2283531" y="4862998"/>
            <a:ext cx="5143538" cy="389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Open Sans"/>
              <a:buNone/>
            </a:pPr>
            <a:r>
              <a:t/>
            </a:r>
            <a:endParaRPr b="1" i="1" sz="16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5"/>
          <p:cNvSpPr/>
          <p:nvPr/>
        </p:nvSpPr>
        <p:spPr>
          <a:xfrm>
            <a:off x="1199205" y="2635452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5"/>
          <p:cNvSpPr/>
          <p:nvPr/>
        </p:nvSpPr>
        <p:spPr>
          <a:xfrm>
            <a:off x="1195899" y="2978737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5"/>
          <p:cNvSpPr txBox="1"/>
          <p:nvPr/>
        </p:nvSpPr>
        <p:spPr>
          <a:xfrm>
            <a:off x="1404296" y="3515339"/>
            <a:ext cx="3176179" cy="389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гейм-дизайна,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5"/>
          <p:cNvSpPr/>
          <p:nvPr/>
        </p:nvSpPr>
        <p:spPr>
          <a:xfrm>
            <a:off x="1202480" y="3666869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"/>
          <p:cNvSpPr txBox="1"/>
          <p:nvPr/>
        </p:nvSpPr>
        <p:spPr>
          <a:xfrm>
            <a:off x="1404296" y="3865101"/>
            <a:ext cx="3176179" cy="389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искусственного интеллекта,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"/>
          <p:cNvSpPr/>
          <p:nvPr/>
        </p:nvSpPr>
        <p:spPr>
          <a:xfrm>
            <a:off x="1202480" y="4019438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5"/>
          <p:cNvSpPr txBox="1"/>
          <p:nvPr/>
        </p:nvSpPr>
        <p:spPr>
          <a:xfrm>
            <a:off x="1404295" y="4214863"/>
            <a:ext cx="3176179" cy="389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ChatGPT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5"/>
          <p:cNvSpPr/>
          <p:nvPr/>
        </p:nvSpPr>
        <p:spPr>
          <a:xfrm>
            <a:off x="1205248" y="4355777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5"/>
          <p:cNvSpPr txBox="1"/>
          <p:nvPr/>
        </p:nvSpPr>
        <p:spPr>
          <a:xfrm>
            <a:off x="1404294" y="4564625"/>
            <a:ext cx="32925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VR</a:t>
            </a: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для поддержания динамики </a:t>
            </a:r>
            <a:r>
              <a:rPr i="1" lang="en-US" sz="1600">
                <a:latin typeface="Helvetica Neue"/>
                <a:ea typeface="Helvetica Neue"/>
                <a:cs typeface="Helvetica Neue"/>
                <a:sym typeface="Helvetica Neue"/>
              </a:rPr>
              <a:t>обучения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заинтересованности </a:t>
            </a:r>
            <a:r>
              <a:rPr i="1" lang="en-US" sz="1600">
                <a:latin typeface="Helvetica Neue"/>
                <a:ea typeface="Helvetica Neue"/>
                <a:cs typeface="Helvetica Neue"/>
                <a:sym typeface="Helvetica Neue"/>
              </a:rPr>
              <a:t>обучающихся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/>
          </a:p>
        </p:txBody>
      </p:sp>
      <p:sp>
        <p:nvSpPr>
          <p:cNvPr id="304" name="Google Shape;304;p5"/>
          <p:cNvSpPr/>
          <p:nvPr/>
        </p:nvSpPr>
        <p:spPr>
          <a:xfrm>
            <a:off x="1202480" y="4699142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"/>
          <p:cNvSpPr/>
          <p:nvPr/>
        </p:nvSpPr>
        <p:spPr>
          <a:xfrm>
            <a:off x="5501833" y="-71923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"/>
          <p:cNvSpPr/>
          <p:nvPr/>
        </p:nvSpPr>
        <p:spPr>
          <a:xfrm>
            <a:off x="5774209" y="431919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5"/>
          <p:cNvSpPr/>
          <p:nvPr/>
        </p:nvSpPr>
        <p:spPr>
          <a:xfrm>
            <a:off x="5209813" y="333814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a17b78dc00_1_0"/>
          <p:cNvSpPr/>
          <p:nvPr/>
        </p:nvSpPr>
        <p:spPr>
          <a:xfrm>
            <a:off x="1669518" y="3367641"/>
            <a:ext cx="5090400" cy="188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2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2a17b78dc00_1_0"/>
          <p:cNvSpPr txBox="1"/>
          <p:nvPr/>
        </p:nvSpPr>
        <p:spPr>
          <a:xfrm>
            <a:off x="799350" y="880400"/>
            <a:ext cx="4083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B6579"/>
                </a:solidFill>
              </a:rPr>
              <a:t>Почему VR?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2a17b78dc00_1_0"/>
          <p:cNvSpPr txBox="1"/>
          <p:nvPr/>
        </p:nvSpPr>
        <p:spPr>
          <a:xfrm>
            <a:off x="799350" y="1603333"/>
            <a:ext cx="5296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81E24"/>
                </a:solidFill>
              </a:rPr>
              <a:t>Мы в </a:t>
            </a:r>
            <a:r>
              <a:rPr b="1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LiberLingva</a:t>
            </a:r>
            <a:r>
              <a:rPr b="0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solidFill>
                  <a:srgbClr val="081E24"/>
                </a:solidFill>
              </a:rPr>
              <a:t>понимаем, что сейчас далеко не все могут путешествовать по странам изучаемого языка, да и просто путешествовать, т.к. это дорого и сложно.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2a17b78dc00_1_0"/>
          <p:cNvSpPr/>
          <p:nvPr/>
        </p:nvSpPr>
        <p:spPr>
          <a:xfrm>
            <a:off x="-172703" y="3931229"/>
            <a:ext cx="2826174" cy="3060936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65C4B1"/>
              </a:gs>
              <a:gs pos="150">
                <a:srgbClr val="65C4B1"/>
              </a:gs>
              <a:gs pos="50000">
                <a:srgbClr val="4D9E9A"/>
              </a:gs>
              <a:gs pos="100000">
                <a:srgbClr val="2B657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6" name="Google Shape;316;g2a17b78dc00_1_0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317" name="Google Shape;317;g2a17b78dc00_1_0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g2a17b78dc00_1_0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g2a17b78dc00_1_0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g2a17b78dc00_1_0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g2a17b78dc00_1_0"/>
          <p:cNvSpPr/>
          <p:nvPr/>
        </p:nvSpPr>
        <p:spPr>
          <a:xfrm>
            <a:off x="8079995" y="4949233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2a17b78dc00_1_0"/>
          <p:cNvSpPr/>
          <p:nvPr/>
        </p:nvSpPr>
        <p:spPr>
          <a:xfrm>
            <a:off x="7835520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2a17b78dc00_1_0"/>
          <p:cNvSpPr/>
          <p:nvPr/>
        </p:nvSpPr>
        <p:spPr>
          <a:xfrm>
            <a:off x="7592634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2a17b78dc00_1_0"/>
          <p:cNvSpPr/>
          <p:nvPr/>
        </p:nvSpPr>
        <p:spPr>
          <a:xfrm>
            <a:off x="7349745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2a17b78dc00_1_0"/>
          <p:cNvSpPr/>
          <p:nvPr/>
        </p:nvSpPr>
        <p:spPr>
          <a:xfrm>
            <a:off x="7106859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2a17b78dc00_1_0"/>
          <p:cNvSpPr/>
          <p:nvPr/>
        </p:nvSpPr>
        <p:spPr>
          <a:xfrm>
            <a:off x="7379208" y="4282402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2a17b78dc00_1_0"/>
          <p:cNvSpPr/>
          <p:nvPr/>
        </p:nvSpPr>
        <p:spPr>
          <a:xfrm>
            <a:off x="6215269" y="6333202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2a17b78dc00_1_0"/>
          <p:cNvSpPr/>
          <p:nvPr/>
        </p:nvSpPr>
        <p:spPr>
          <a:xfrm>
            <a:off x="8819669" y="5706043"/>
            <a:ext cx="490200" cy="490200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2a17b78dc00_1_0"/>
          <p:cNvSpPr txBox="1"/>
          <p:nvPr/>
        </p:nvSpPr>
        <p:spPr>
          <a:xfrm>
            <a:off x="2009825" y="3771000"/>
            <a:ext cx="4355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1600"/>
              <a:buFont typeface="Arial"/>
              <a:buNone/>
            </a:pPr>
            <a:r>
              <a:rPr b="1" i="1" lang="en-US" sz="2200">
                <a:solidFill>
                  <a:srgbClr val="01677B"/>
                </a:solidFill>
              </a:rPr>
              <a:t>VR принесет путешествия в ваш дом: в любое время</a:t>
            </a:r>
            <a:endParaRPr b="1" i="0" sz="22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330" name="Google Shape;330;g2a17b78dc00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5916" y="6156482"/>
            <a:ext cx="1397014" cy="505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a17b78dc00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4165" y="3534131"/>
            <a:ext cx="291278" cy="223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.png" id="332" name="Google Shape;332;g2a17b78dc00_1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278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333" name="Google Shape;333;g2a17b78dc00_1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2452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334" name="Google Shape;334;g2a17b78dc00_1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5090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335" name="Google Shape;335;g2a17b78dc00_1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77278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336" name="Google Shape;336;g2a17b78dc00_1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03654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337" name="Google Shape;337;g2a17b78dc00_1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30030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338" name="Google Shape;338;g2a17b78dc00_1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75640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339" name="Google Shape;339;g2a17b78dc00_1_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809155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340" name="Google Shape;340;g2a17b78dc00_1_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825731" y="-2126426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2a17b78dc00_1_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759415" y="0"/>
            <a:ext cx="5432589" cy="4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"/>
          <p:cNvSpPr/>
          <p:nvPr/>
        </p:nvSpPr>
        <p:spPr>
          <a:xfrm>
            <a:off x="0" y="-25117"/>
            <a:ext cx="12203836" cy="6883117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0353" y="2112793"/>
            <a:ext cx="5871846" cy="482502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6"/>
          <p:cNvSpPr/>
          <p:nvPr/>
        </p:nvSpPr>
        <p:spPr>
          <a:xfrm>
            <a:off x="9708500" y="5251584"/>
            <a:ext cx="3343254" cy="2280641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6"/>
          <p:cNvSpPr txBox="1"/>
          <p:nvPr/>
        </p:nvSpPr>
        <p:spPr>
          <a:xfrm>
            <a:off x="890148" y="778812"/>
            <a:ext cx="922311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Потенциал роста рынка VR/AR – Х5 в ближайшие годы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tangle 19.png" id="350" name="Google Shape;35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351" name="Google Shape;35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352" name="Google Shape;35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353" name="Google Shape;35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354" name="Google Shape;354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355" name="Google Shape;355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356" name="Google Shape;356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357" name="Google Shape;357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358" name="Google Shape;358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6"/>
          <p:cNvSpPr/>
          <p:nvPr/>
        </p:nvSpPr>
        <p:spPr>
          <a:xfrm rot="2897047">
            <a:off x="209950" y="173252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3FDAB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6"/>
          <p:cNvSpPr/>
          <p:nvPr/>
        </p:nvSpPr>
        <p:spPr>
          <a:xfrm rot="2897047">
            <a:off x="747063" y="432213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2AB4A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6"/>
          <p:cNvSpPr/>
          <p:nvPr/>
        </p:nvSpPr>
        <p:spPr>
          <a:xfrm rot="2897047">
            <a:off x="262979" y="706573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FDFF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6"/>
          <p:cNvSpPr txBox="1"/>
          <p:nvPr/>
        </p:nvSpPr>
        <p:spPr>
          <a:xfrm>
            <a:off x="1492462" y="3136698"/>
            <a:ext cx="423756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Helvetica Neue"/>
              <a:buNone/>
            </a:pP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</a:t>
            </a:r>
            <a:r>
              <a:rPr b="0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прогнозам</a:t>
            </a: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экспертов, в 2023 году мировой рынок AR/VR вернётся</a:t>
            </a:r>
            <a:endParaRPr b="0" i="0" sz="1800" u="none" cap="none" strike="noStrike">
              <a:solidFill>
                <a:srgbClr val="FDFF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Helvetica Neue"/>
              <a:buNone/>
            </a:pP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 росту — поставки </a:t>
            </a:r>
            <a:r>
              <a:rPr b="1" i="1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увеличатся</a:t>
            </a:r>
            <a:endParaRPr b="1" i="1" sz="1800" u="none" cap="none" strike="noStrike">
              <a:solidFill>
                <a:srgbClr val="FDFF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Helvetica Neue"/>
              <a:buNone/>
            </a:pPr>
            <a:r>
              <a:rPr b="1" i="1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31,5% </a:t>
            </a: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(12,8 млн единиц).</a:t>
            </a:r>
            <a:endParaRPr b="1" i="1" sz="1800" u="none" cap="none" strike="noStrike">
              <a:solidFill>
                <a:srgbClr val="FDFF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363" name="Google Shape;363;p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532276" y="5886850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6"/>
          <p:cNvSpPr/>
          <p:nvPr/>
        </p:nvSpPr>
        <p:spPr>
          <a:xfrm>
            <a:off x="-107644" y="5114926"/>
            <a:ext cx="1732171" cy="1876063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6"/>
          <p:cNvSpPr txBox="1"/>
          <p:nvPr/>
        </p:nvSpPr>
        <p:spPr>
          <a:xfrm>
            <a:off x="1492461" y="4605252"/>
            <a:ext cx="3060632" cy="64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А к 2026 году продажи достигнут</a:t>
            </a:r>
            <a:r>
              <a:rPr b="1" i="1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 35,1 млн штук.</a:t>
            </a:r>
            <a:endParaRPr b="1" i="1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6" name="Google Shape;366;p6"/>
          <p:cNvCxnSpPr/>
          <p:nvPr/>
        </p:nvCxnSpPr>
        <p:spPr>
          <a:xfrm>
            <a:off x="972545" y="3321015"/>
            <a:ext cx="387845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7" name="Google Shape;367;p6"/>
          <p:cNvCxnSpPr/>
          <p:nvPr/>
        </p:nvCxnSpPr>
        <p:spPr>
          <a:xfrm>
            <a:off x="972545" y="4796273"/>
            <a:ext cx="387845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68" name="Google Shape;368;p6"/>
          <p:cNvSpPr/>
          <p:nvPr/>
        </p:nvSpPr>
        <p:spPr>
          <a:xfrm>
            <a:off x="9222866" y="-128982"/>
            <a:ext cx="3145494" cy="1933410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741318"/>
            <a:ext cx="5484640" cy="3193366"/>
          </a:xfrm>
          <a:prstGeom prst="rect">
            <a:avLst/>
          </a:prstGeom>
          <a:noFill/>
          <a:ln>
            <a:noFill/>
          </a:ln>
          <a:effectLst>
            <a:outerShdw blurRad="533400" rotWithShape="0" algn="ctr" dir="7200000" dist="25400">
              <a:srgbClr val="000000">
                <a:alpha val="9803"/>
              </a:srgbClr>
            </a:outerShdw>
          </a:effectLst>
        </p:spPr>
      </p:pic>
      <p:sp>
        <p:nvSpPr>
          <p:cNvPr id="374" name="Google Shape;374;p7"/>
          <p:cNvSpPr txBox="1"/>
          <p:nvPr/>
        </p:nvSpPr>
        <p:spPr>
          <a:xfrm>
            <a:off x="890148" y="778812"/>
            <a:ext cx="922311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Потенциал роста рынка VR/AR – Х5 в ближайшие годы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7"/>
          <p:cNvSpPr/>
          <p:nvPr/>
        </p:nvSpPr>
        <p:spPr>
          <a:xfrm>
            <a:off x="9701048" y="-1"/>
            <a:ext cx="2490952" cy="1531090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3FDABB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ctangle 19.png" id="376" name="Google Shape;37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377" name="Google Shape;37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378" name="Google Shape;37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379" name="Google Shape;379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380" name="Google Shape;380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381" name="Google Shape;381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382" name="Google Shape;382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383" name="Google Shape;383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384" name="Google Shape;384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XsXwoCOyQUHOwl5fvxox6BKPI1WnX7htYy-KkN49h4TatbNTx0ulJ7wmOgVYIDXn_8LAAFKEaI7kY3mW7dTa836tzwXJeyxVcCkmQGcll-4Cq8-hcnb0WVVsQM23vjhx5XkTNaxXQeMihalZwDjA=nw.png" id="385" name="Google Shape;385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7"/>
          <p:cNvSpPr/>
          <p:nvPr/>
        </p:nvSpPr>
        <p:spPr>
          <a:xfrm rot="2380262">
            <a:off x="155952" y="177639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7"/>
          <p:cNvSpPr/>
          <p:nvPr/>
        </p:nvSpPr>
        <p:spPr>
          <a:xfrm rot="2380262">
            <a:off x="715698" y="364976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7"/>
          <p:cNvSpPr/>
          <p:nvPr/>
        </p:nvSpPr>
        <p:spPr>
          <a:xfrm rot="2380262">
            <a:off x="288253" y="697003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7"/>
          <p:cNvSpPr txBox="1"/>
          <p:nvPr/>
        </p:nvSpPr>
        <p:spPr>
          <a:xfrm>
            <a:off x="907900" y="3254645"/>
            <a:ext cx="390779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 2022 —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сокращение инвестиций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 технологии иммерсивной реальности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 мире в 2 раза до $16 млрд.</a:t>
            </a:r>
            <a:endParaRPr b="1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7"/>
          <p:cNvSpPr/>
          <p:nvPr/>
        </p:nvSpPr>
        <p:spPr>
          <a:xfrm>
            <a:off x="-107644" y="5114926"/>
            <a:ext cx="1732171" cy="1876063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7"/>
          <p:cNvSpPr/>
          <p:nvPr/>
        </p:nvSpPr>
        <p:spPr>
          <a:xfrm>
            <a:off x="3881655" y="4825068"/>
            <a:ext cx="226245" cy="226245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7"/>
          <p:cNvSpPr/>
          <p:nvPr/>
        </p:nvSpPr>
        <p:spPr>
          <a:xfrm>
            <a:off x="4815690" y="5608180"/>
            <a:ext cx="327655" cy="327655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7"/>
          <p:cNvSpPr/>
          <p:nvPr/>
        </p:nvSpPr>
        <p:spPr>
          <a:xfrm>
            <a:off x="3040805" y="6213050"/>
            <a:ext cx="490195" cy="490195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5181" y="2754695"/>
            <a:ext cx="5461773" cy="3180052"/>
          </a:xfrm>
          <a:prstGeom prst="rect">
            <a:avLst/>
          </a:prstGeom>
          <a:noFill/>
          <a:ln>
            <a:noFill/>
          </a:ln>
          <a:effectLst>
            <a:outerShdw blurRad="533400" rotWithShape="0" algn="ctr" dir="7200000" dist="25400">
              <a:srgbClr val="01677B">
                <a:alpha val="9803"/>
              </a:srgbClr>
            </a:outerShdw>
          </a:effectLst>
        </p:spPr>
      </p:pic>
      <p:pic>
        <p:nvPicPr>
          <p:cNvPr descr="Rectangle 19.png" id="399" name="Google Shape;39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400" name="Google Shape;40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401" name="Google Shape;40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402" name="Google Shape;402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403" name="Google Shape;403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404" name="Google Shape;404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405" name="Google Shape;405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406" name="Google Shape;406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407" name="Google Shape;407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XsXwoCOyQUHOwl5fvxox6BKPI1WnX7htYy-KkN49h4TatbNTx0ulJ7wmOgVYIDXn_8LAAFKEaI7kY3mW7dTa836tzwXJeyxVcCkmQGcll-4Cq8-hcnb0WVVsQM23vjhx5XkTNaxXQeMihalZwDjA=nw.png" id="408" name="Google Shape;408;p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8"/>
          <p:cNvSpPr txBox="1"/>
          <p:nvPr/>
        </p:nvSpPr>
        <p:spPr>
          <a:xfrm>
            <a:off x="907899" y="3254645"/>
            <a:ext cx="46194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333333"/>
                </a:solidFill>
              </a:rPr>
              <a:t>С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овокупная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выручка российских разработчиков 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AR/VR-технологий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 итогам 2022 года достигла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1,9 млрд рублей,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что на </a:t>
            </a:r>
            <a:r>
              <a:rPr b="1" i="0" lang="en-US" sz="1900" u="none" cap="none" strike="noStrike">
                <a:solidFill>
                  <a:srgbClr val="357884"/>
                </a:solidFill>
              </a:rPr>
              <a:t>83%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больше, чем годом ранее.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8"/>
          <p:cNvSpPr txBox="1"/>
          <p:nvPr/>
        </p:nvSpPr>
        <p:spPr>
          <a:xfrm>
            <a:off x="884196" y="4498434"/>
            <a:ext cx="1766706" cy="292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Helvetica Neue"/>
              <a:buNone/>
            </a:pPr>
            <a:r>
              <a:rPr b="0" i="1" lang="en-US" sz="1300" u="none" cap="none" strike="noStrike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Данные: Modum Lab</a:t>
            </a:r>
            <a:endParaRPr b="1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1" name="Google Shape;411;p8"/>
          <p:cNvSpPr/>
          <p:nvPr/>
        </p:nvSpPr>
        <p:spPr>
          <a:xfrm>
            <a:off x="-107644" y="5114926"/>
            <a:ext cx="1732171" cy="1876063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8"/>
          <p:cNvSpPr/>
          <p:nvPr/>
        </p:nvSpPr>
        <p:spPr>
          <a:xfrm>
            <a:off x="9701048" y="-1"/>
            <a:ext cx="2490952" cy="1531090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3FDABB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8"/>
          <p:cNvSpPr/>
          <p:nvPr/>
        </p:nvSpPr>
        <p:spPr>
          <a:xfrm rot="2380262">
            <a:off x="760612" y="311792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8"/>
          <p:cNvSpPr/>
          <p:nvPr/>
        </p:nvSpPr>
        <p:spPr>
          <a:xfrm rot="2380262">
            <a:off x="393197" y="811385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8"/>
          <p:cNvSpPr/>
          <p:nvPr/>
        </p:nvSpPr>
        <p:spPr>
          <a:xfrm rot="2380262">
            <a:off x="176890" y="208717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8"/>
          <p:cNvSpPr txBox="1"/>
          <p:nvPr/>
        </p:nvSpPr>
        <p:spPr>
          <a:xfrm>
            <a:off x="890148" y="778812"/>
            <a:ext cx="922311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Потенциал роста рынка VR/AR – Х5 в ближайшие годы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8"/>
          <p:cNvSpPr/>
          <p:nvPr/>
        </p:nvSpPr>
        <p:spPr>
          <a:xfrm>
            <a:off x="4976194" y="5236033"/>
            <a:ext cx="226245" cy="226245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8"/>
          <p:cNvSpPr/>
          <p:nvPr/>
        </p:nvSpPr>
        <p:spPr>
          <a:xfrm>
            <a:off x="4539826" y="6052957"/>
            <a:ext cx="327655" cy="327655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8"/>
          <p:cNvSpPr/>
          <p:nvPr/>
        </p:nvSpPr>
        <p:spPr>
          <a:xfrm>
            <a:off x="3450844" y="5236033"/>
            <a:ext cx="490195" cy="490195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0715" y="2752911"/>
            <a:ext cx="5461772" cy="3180052"/>
          </a:xfrm>
          <a:prstGeom prst="rect">
            <a:avLst/>
          </a:prstGeom>
          <a:noFill/>
          <a:ln>
            <a:noFill/>
          </a:ln>
          <a:effectLst>
            <a:outerShdw blurRad="533400" rotWithShape="0" algn="ctr" dir="7200000" dist="25400">
              <a:srgbClr val="01677B">
                <a:alpha val="9803"/>
              </a:srgbClr>
            </a:outerShdw>
          </a:effectLst>
        </p:spPr>
      </p:pic>
      <p:sp>
        <p:nvSpPr>
          <p:cNvPr id="425" name="Google Shape;425;p9"/>
          <p:cNvSpPr txBox="1"/>
          <p:nvPr/>
        </p:nvSpPr>
        <p:spPr>
          <a:xfrm>
            <a:off x="890148" y="778812"/>
            <a:ext cx="922311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Helvetica Neue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Потенциал роста рынка VR/AR – Х5 в ближайшие годы</a:t>
            </a:r>
            <a:endParaRPr b="1" i="0" sz="4400" u="none" cap="none" strike="noStrike">
              <a:solidFill>
                <a:srgbClr val="2B657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ctangle 19.png" id="426" name="Google Shape;42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427" name="Google Shape;42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428" name="Google Shape;42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429" name="Google Shape;42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430" name="Google Shape;430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431" name="Google Shape;431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432" name="Google Shape;432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433" name="Google Shape;433;p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434" name="Google Shape;434;p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XsXwoCOyQUHOwl5fvxox6BKPI1WnX7htYy-KkN49h4TatbNTx0ulJ7wmOgVYIDXn_8LAAFKEaI7kY3mW7dTa836tzwXJeyxVcCkmQGcll-4Cq8-hcnb0WVVsQM23vjhx5XkTNaxXQeMihalZwDjA=nw.png" id="435" name="Google Shape;435;p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9"/>
          <p:cNvSpPr/>
          <p:nvPr/>
        </p:nvSpPr>
        <p:spPr>
          <a:xfrm>
            <a:off x="-107644" y="5114926"/>
            <a:ext cx="1732171" cy="1876063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9701048" y="-1"/>
            <a:ext cx="2490952" cy="1531090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3FDABB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9"/>
          <p:cNvSpPr txBox="1"/>
          <p:nvPr/>
        </p:nvSpPr>
        <p:spPr>
          <a:xfrm>
            <a:off x="1107122" y="2752911"/>
            <a:ext cx="446304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 2022 году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Meta лидировала с долей почти 80%. 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На 2 месте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ByteDance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(устройства Pico),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около 10% 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отрасли.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DPVR, HTC и iQIYI, Xreal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(лидирует в AR).</a:t>
            </a:r>
            <a:endParaRPr b="0" i="0" sz="16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907900" y="2850160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9"/>
          <p:cNvSpPr txBox="1"/>
          <p:nvPr/>
        </p:nvSpPr>
        <p:spPr>
          <a:xfrm>
            <a:off x="1107122" y="3973123"/>
            <a:ext cx="462290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Meta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ByteDance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соперничают в сегменте VR.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Nreal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расширила присутствие в AR-секторе (ориентируется на мобильных игроков).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Open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 следует учитывать интересы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Sony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b="1" i="1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Apple.</a:t>
            </a:r>
            <a:endParaRPr b="1" i="1" sz="16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9"/>
          <p:cNvSpPr/>
          <p:nvPr/>
        </p:nvSpPr>
        <p:spPr>
          <a:xfrm rot="2380262">
            <a:off x="155952" y="177639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9"/>
          <p:cNvSpPr/>
          <p:nvPr/>
        </p:nvSpPr>
        <p:spPr>
          <a:xfrm rot="2380262">
            <a:off x="715698" y="364976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9"/>
          <p:cNvSpPr/>
          <p:nvPr/>
        </p:nvSpPr>
        <p:spPr>
          <a:xfrm rot="2380262">
            <a:off x="288253" y="697003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5413971" y="6435291"/>
            <a:ext cx="226245" cy="226245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3698793" y="6663334"/>
            <a:ext cx="327655" cy="327655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4312279" y="5807859"/>
            <a:ext cx="490195" cy="490195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9"/>
          <p:cNvSpPr txBox="1"/>
          <p:nvPr/>
        </p:nvSpPr>
        <p:spPr>
          <a:xfrm>
            <a:off x="1107122" y="3309073"/>
            <a:ext cx="446304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Open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907900" y="4056095"/>
            <a:ext cx="153550" cy="15355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>
            <a:alpha val="87843"/>
          </a:srgbClr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9073" y="2236211"/>
            <a:ext cx="4228075" cy="3217226"/>
          </a:xfrm>
          <a:prstGeom prst="rect">
            <a:avLst/>
          </a:prstGeom>
          <a:noFill/>
          <a:ln>
            <a:noFill/>
          </a:ln>
          <a:effectLst>
            <a:outerShdw blurRad="292100" rotWithShape="0" algn="ctr" dir="7200000" dist="25400">
              <a:srgbClr val="01677B">
                <a:alpha val="18823"/>
              </a:srgbClr>
            </a:outerShdw>
          </a:effectLst>
        </p:spPr>
      </p:pic>
      <p:sp>
        <p:nvSpPr>
          <p:cNvPr id="454" name="Google Shape;454;p10"/>
          <p:cNvSpPr txBox="1"/>
          <p:nvPr/>
        </p:nvSpPr>
        <p:spPr>
          <a:xfrm>
            <a:off x="890149" y="778812"/>
            <a:ext cx="5205851" cy="680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Helvetica Neue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Конкуренты в РФ</a:t>
            </a:r>
            <a:endParaRPr b="1" i="0" sz="4400" u="none" cap="none" strike="noStrike">
              <a:solidFill>
                <a:srgbClr val="2B657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5" name="Google Shape;455;p10"/>
          <p:cNvSpPr/>
          <p:nvPr/>
        </p:nvSpPr>
        <p:spPr>
          <a:xfrm rot="-9062223">
            <a:off x="10264103" y="1989219"/>
            <a:ext cx="490195" cy="490195"/>
          </a:xfrm>
          <a:prstGeom prst="ellipse">
            <a:avLst/>
          </a:prstGeom>
          <a:solidFill>
            <a:srgbClr val="3FDAB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0"/>
          <p:cNvSpPr/>
          <p:nvPr/>
        </p:nvSpPr>
        <p:spPr>
          <a:xfrm rot="-9062223">
            <a:off x="10333146" y="776476"/>
            <a:ext cx="226245" cy="226245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0"/>
          <p:cNvSpPr/>
          <p:nvPr/>
        </p:nvSpPr>
        <p:spPr>
          <a:xfrm rot="-9062223">
            <a:off x="9135378" y="836142"/>
            <a:ext cx="327655" cy="327655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ctangle 19.png" id="458" name="Google Shape;45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097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459" name="Google Shape;45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0841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460" name="Google Shape;46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67217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461" name="Google Shape;461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93593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462" name="Google Shape;462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19969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463" name="Google Shape;463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346345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464" name="Google Shape;464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372721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465" name="Google Shape;465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425470" y="-205387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466" name="Google Shape;466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442046" y="-205387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398811" y="-2047658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0"/>
          <p:cNvSpPr/>
          <p:nvPr/>
        </p:nvSpPr>
        <p:spPr>
          <a:xfrm>
            <a:off x="884852" y="2236211"/>
            <a:ext cx="5920024" cy="1496636"/>
          </a:xfrm>
          <a:prstGeom prst="roundRect">
            <a:avLst>
              <a:gd fmla="val 16667" name="adj"/>
            </a:avLst>
          </a:prstGeom>
          <a:solidFill>
            <a:srgbClr val="2AB4A6"/>
          </a:solidFill>
          <a:ln>
            <a:noFill/>
          </a:ln>
          <a:effectLst>
            <a:outerShdw blurRad="292100" rotWithShape="0" dir="7200000" dist="34230">
              <a:srgbClr val="2B6579">
                <a:alpha val="1921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0"/>
          <p:cNvSpPr/>
          <p:nvPr/>
        </p:nvSpPr>
        <p:spPr>
          <a:xfrm>
            <a:off x="1104808" y="2460165"/>
            <a:ext cx="2292121" cy="1052395"/>
          </a:xfrm>
          <a:prstGeom prst="roundRect">
            <a:avLst>
              <a:gd fmla="val 16667" name="adj"/>
            </a:avLst>
          </a:prstGeom>
          <a:solidFill>
            <a:srgbClr val="FDFFF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0"/>
          <p:cNvSpPr/>
          <p:nvPr/>
        </p:nvSpPr>
        <p:spPr>
          <a:xfrm>
            <a:off x="884083" y="3956801"/>
            <a:ext cx="5920024" cy="1496636"/>
          </a:xfrm>
          <a:prstGeom prst="roundRect">
            <a:avLst>
              <a:gd fmla="val 16667" name="adj"/>
            </a:avLst>
          </a:prstGeom>
          <a:solidFill>
            <a:srgbClr val="1FA09B"/>
          </a:solidFill>
          <a:ln>
            <a:noFill/>
          </a:ln>
          <a:effectLst>
            <a:outerShdw blurRad="292100" rotWithShape="0" dir="7200000" dist="34230">
              <a:srgbClr val="2B6579">
                <a:alpha val="19215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0"/>
          <p:cNvSpPr txBox="1"/>
          <p:nvPr/>
        </p:nvSpPr>
        <p:spPr>
          <a:xfrm>
            <a:off x="3572316" y="4440517"/>
            <a:ext cx="316185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Диалоговый тренажер</a:t>
            </a:r>
            <a:endParaRPr b="0" i="0" sz="16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для практики английского языка в виртуальной реальности</a:t>
            </a:r>
            <a:endParaRPr b="0" i="1" sz="16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0"/>
          <p:cNvSpPr txBox="1"/>
          <p:nvPr/>
        </p:nvSpPr>
        <p:spPr>
          <a:xfrm>
            <a:off x="3572316" y="4124163"/>
            <a:ext cx="1002792" cy="34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Varvara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0"/>
          <p:cNvSpPr/>
          <p:nvPr/>
        </p:nvSpPr>
        <p:spPr>
          <a:xfrm>
            <a:off x="1104808" y="4216692"/>
            <a:ext cx="2292121" cy="1008452"/>
          </a:xfrm>
          <a:prstGeom prst="roundRect">
            <a:avLst>
              <a:gd fmla="val 16667" name="adj"/>
            </a:avLst>
          </a:prstGeom>
          <a:solidFill>
            <a:srgbClr val="FDFFF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474" name="Google Shape;474;p1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565916" y="6156481"/>
            <a:ext cx="1397013" cy="50505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10"/>
          <p:cNvSpPr txBox="1"/>
          <p:nvPr/>
        </p:nvSpPr>
        <p:spPr>
          <a:xfrm>
            <a:off x="3573083" y="2742501"/>
            <a:ext cx="28956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В сфере школьного обучения</a:t>
            </a:r>
            <a:endParaRPr b="0" i="0" sz="16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в индустрии VR за 2022 показали рост 18%</a:t>
            </a:r>
            <a:endParaRPr b="0" i="1" sz="16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0"/>
          <p:cNvSpPr txBox="1"/>
          <p:nvPr/>
        </p:nvSpPr>
        <p:spPr>
          <a:xfrm>
            <a:off x="3573085" y="2426147"/>
            <a:ext cx="1299704" cy="34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VR Школа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0"/>
          <p:cNvSpPr/>
          <p:nvPr/>
        </p:nvSpPr>
        <p:spPr>
          <a:xfrm>
            <a:off x="-3587" y="5160128"/>
            <a:ext cx="1567647" cy="1697872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0"/>
          <p:cNvSpPr txBox="1"/>
          <p:nvPr/>
        </p:nvSpPr>
        <p:spPr>
          <a:xfrm>
            <a:off x="8894636" y="3373014"/>
            <a:ext cx="59694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9" name="Google Shape;479;p10"/>
          <p:cNvGrpSpPr/>
          <p:nvPr/>
        </p:nvGrpSpPr>
        <p:grpSpPr>
          <a:xfrm rot="-5400002">
            <a:off x="10312824" y="-843932"/>
            <a:ext cx="2426841" cy="2669091"/>
            <a:chOff x="-1" y="-1"/>
            <a:chExt cx="2426839" cy="2669090"/>
          </a:xfrm>
        </p:grpSpPr>
        <p:sp>
          <p:nvSpPr>
            <p:cNvPr id="480" name="Google Shape;480;p10"/>
            <p:cNvSpPr/>
            <p:nvPr/>
          </p:nvSpPr>
          <p:spPr>
            <a:xfrm rot="7766320">
              <a:off x="-133576" y="87133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0"/>
            <p:cNvSpPr/>
            <p:nvPr/>
          </p:nvSpPr>
          <p:spPr>
            <a:xfrm rot="7766320">
              <a:off x="77880" y="1007668"/>
              <a:ext cx="2393951" cy="82265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10"/>
            <p:cNvSpPr/>
            <p:nvPr/>
          </p:nvSpPr>
          <p:spPr>
            <a:xfrm rot="7766320">
              <a:off x="265142" y="1126016"/>
              <a:ext cx="2128840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10"/>
            <p:cNvSpPr/>
            <p:nvPr/>
          </p:nvSpPr>
          <p:spPr>
            <a:xfrm rot="7766320">
              <a:off x="609484" y="1342316"/>
              <a:ext cx="1646239" cy="567031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4" name="Google Shape;484;p10"/>
          <p:cNvSpPr txBox="1"/>
          <p:nvPr/>
        </p:nvSpPr>
        <p:spPr>
          <a:xfrm>
            <a:off x="8214146" y="2681882"/>
            <a:ext cx="1957928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онлайн-школы и платформы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0"/>
          <p:cNvSpPr txBox="1"/>
          <p:nvPr/>
        </p:nvSpPr>
        <p:spPr>
          <a:xfrm>
            <a:off x="7949085" y="4274232"/>
            <a:ext cx="248805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вся система классического образования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p1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436417" y="2622767"/>
            <a:ext cx="1628903" cy="727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1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646031" y="4424260"/>
            <a:ext cx="1209675" cy="593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1"/>
          <p:cNvSpPr txBox="1"/>
          <p:nvPr/>
        </p:nvSpPr>
        <p:spPr>
          <a:xfrm>
            <a:off x="890148" y="778811"/>
            <a:ext cx="7776180" cy="680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Потенциальные партнеры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1"/>
          <p:cNvSpPr/>
          <p:nvPr/>
        </p:nvSpPr>
        <p:spPr>
          <a:xfrm rot="-9062223">
            <a:off x="8625320" y="225442"/>
            <a:ext cx="490195" cy="490195"/>
          </a:xfrm>
          <a:prstGeom prst="ellipse">
            <a:avLst/>
          </a:prstGeom>
          <a:solidFill>
            <a:srgbClr val="3FDAB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1"/>
          <p:cNvSpPr/>
          <p:nvPr/>
        </p:nvSpPr>
        <p:spPr>
          <a:xfrm rot="-9062223">
            <a:off x="9913219" y="1544109"/>
            <a:ext cx="226245" cy="226245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1"/>
          <p:cNvSpPr/>
          <p:nvPr/>
        </p:nvSpPr>
        <p:spPr>
          <a:xfrm rot="-9062223">
            <a:off x="10109996" y="582159"/>
            <a:ext cx="327655" cy="327655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ctangle 19.png" id="496" name="Google Shape;49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89593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497" name="Google Shape;49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1337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498" name="Google Shape;49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57713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499" name="Google Shape;49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84089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500" name="Google Shape;50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10465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501" name="Google Shape;50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36841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502" name="Google Shape;502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63217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503" name="Google Shape;503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15966" y="-2309227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504" name="Google Shape;504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32542" y="-2309228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289307" y="-2303009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11"/>
          <p:cNvSpPr/>
          <p:nvPr/>
        </p:nvSpPr>
        <p:spPr>
          <a:xfrm>
            <a:off x="884852" y="1966833"/>
            <a:ext cx="5118383" cy="1936427"/>
          </a:xfrm>
          <a:prstGeom prst="roundRect">
            <a:avLst>
              <a:gd fmla="val 16667" name="adj"/>
            </a:avLst>
          </a:prstGeom>
          <a:solidFill>
            <a:srgbClr val="2AB4A6"/>
          </a:solidFill>
          <a:ln>
            <a:noFill/>
          </a:ln>
          <a:effectLst>
            <a:outerShdw blurRad="292100" rotWithShape="0" dir="7200000" dist="34230">
              <a:srgbClr val="2B6579">
                <a:alpha val="9803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1"/>
          <p:cNvSpPr/>
          <p:nvPr/>
        </p:nvSpPr>
        <p:spPr>
          <a:xfrm>
            <a:off x="1084931" y="2183592"/>
            <a:ext cx="1841592" cy="1502909"/>
          </a:xfrm>
          <a:prstGeom prst="roundRect">
            <a:avLst>
              <a:gd fmla="val 16667" name="adj"/>
            </a:avLst>
          </a:prstGeom>
          <a:solidFill>
            <a:srgbClr val="FDFFF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Google Shape;508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247087" y="2807406"/>
            <a:ext cx="1432406" cy="255281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11"/>
          <p:cNvSpPr/>
          <p:nvPr/>
        </p:nvSpPr>
        <p:spPr>
          <a:xfrm>
            <a:off x="884850" y="4127215"/>
            <a:ext cx="10201573" cy="1832460"/>
          </a:xfrm>
          <a:prstGeom prst="roundRect">
            <a:avLst>
              <a:gd fmla="val 16667" name="adj"/>
            </a:avLst>
          </a:prstGeom>
          <a:solidFill>
            <a:srgbClr val="1FA09B"/>
          </a:solidFill>
          <a:ln>
            <a:noFill/>
          </a:ln>
          <a:effectLst>
            <a:outerShdw blurRad="292100" rotWithShape="0" dir="7200000" dist="34230">
              <a:srgbClr val="2B6579">
                <a:alpha val="9803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11"/>
          <p:cNvSpPr txBox="1"/>
          <p:nvPr/>
        </p:nvSpPr>
        <p:spPr>
          <a:xfrm>
            <a:off x="3075874" y="4713942"/>
            <a:ext cx="7479230" cy="90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Создание виртуального макета по результатам проектирования; выявление ошибок</a:t>
            </a:r>
            <a:endParaRPr b="0" i="0" sz="14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в проекте; авторский надзор и календарный план; инструмент согласования интерьера</a:t>
            </a:r>
            <a:endParaRPr b="0" i="0" sz="14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и экстерьера; визуализация бизнес-идеи; демонстрации заказчикам и на выставках; создание интерактивных инструкций по эксплуатации.</a:t>
            </a:r>
            <a:endParaRPr b="0" i="1" sz="14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1"/>
          <p:cNvSpPr txBox="1"/>
          <p:nvPr/>
        </p:nvSpPr>
        <p:spPr>
          <a:xfrm>
            <a:off x="3075874" y="4397588"/>
            <a:ext cx="1501536" cy="34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VR Concept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11"/>
          <p:cNvSpPr/>
          <p:nvPr/>
        </p:nvSpPr>
        <p:spPr>
          <a:xfrm>
            <a:off x="1084931" y="4387106"/>
            <a:ext cx="1840824" cy="1267710"/>
          </a:xfrm>
          <a:prstGeom prst="roundRect">
            <a:avLst>
              <a:gd fmla="val 16667" name="adj"/>
            </a:avLst>
          </a:prstGeom>
          <a:solidFill>
            <a:srgbClr val="FDFFF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513" name="Google Shape;513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565916" y="6156481"/>
            <a:ext cx="1397013" cy="505055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11"/>
          <p:cNvSpPr txBox="1"/>
          <p:nvPr/>
        </p:nvSpPr>
        <p:spPr>
          <a:xfrm>
            <a:off x="3075874" y="2545967"/>
            <a:ext cx="2826586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Разработка VR-решений под любую задачу: </a:t>
            </a:r>
            <a:r>
              <a:rPr b="0" i="1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виртуальные тренажеры для промышленности, маркетинга, ритейла и других направлений.</a:t>
            </a:r>
            <a:endParaRPr b="0" i="1" sz="14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1"/>
          <p:cNvSpPr txBox="1"/>
          <p:nvPr/>
        </p:nvSpPr>
        <p:spPr>
          <a:xfrm>
            <a:off x="3075874" y="2240499"/>
            <a:ext cx="1299704" cy="34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Varwin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1"/>
          <p:cNvSpPr/>
          <p:nvPr/>
        </p:nvSpPr>
        <p:spPr>
          <a:xfrm>
            <a:off x="-3587" y="5160128"/>
            <a:ext cx="1567647" cy="1697872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7" name="Google Shape;517;p11"/>
          <p:cNvGrpSpPr/>
          <p:nvPr/>
        </p:nvGrpSpPr>
        <p:grpSpPr>
          <a:xfrm rot="-5400002">
            <a:off x="10312824" y="-843932"/>
            <a:ext cx="2426841" cy="2669091"/>
            <a:chOff x="-1" y="-1"/>
            <a:chExt cx="2426839" cy="2669090"/>
          </a:xfrm>
        </p:grpSpPr>
        <p:sp>
          <p:nvSpPr>
            <p:cNvPr id="518" name="Google Shape;518;p11"/>
            <p:cNvSpPr/>
            <p:nvPr/>
          </p:nvSpPr>
          <p:spPr>
            <a:xfrm rot="7766320">
              <a:off x="-133576" y="87133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11"/>
            <p:cNvSpPr/>
            <p:nvPr/>
          </p:nvSpPr>
          <p:spPr>
            <a:xfrm rot="7766320">
              <a:off x="77880" y="1007668"/>
              <a:ext cx="2393951" cy="82265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11"/>
            <p:cNvSpPr/>
            <p:nvPr/>
          </p:nvSpPr>
          <p:spPr>
            <a:xfrm rot="7766320">
              <a:off x="265142" y="1126016"/>
              <a:ext cx="2128840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11"/>
            <p:cNvSpPr/>
            <p:nvPr/>
          </p:nvSpPr>
          <p:spPr>
            <a:xfrm rot="7766320">
              <a:off x="609484" y="1342316"/>
              <a:ext cx="1646239" cy="567031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2" name="Google Shape;522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481276" y="4652999"/>
            <a:ext cx="1048134" cy="73592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11"/>
          <p:cNvSpPr/>
          <p:nvPr/>
        </p:nvSpPr>
        <p:spPr>
          <a:xfrm>
            <a:off x="6203314" y="1966833"/>
            <a:ext cx="4883109" cy="1936427"/>
          </a:xfrm>
          <a:prstGeom prst="roundRect">
            <a:avLst>
              <a:gd fmla="val 16667" name="adj"/>
            </a:avLst>
          </a:prstGeom>
          <a:solidFill>
            <a:srgbClr val="2AB4A6"/>
          </a:solidFill>
          <a:ln>
            <a:noFill/>
          </a:ln>
          <a:effectLst>
            <a:outerShdw blurRad="292100" rotWithShape="0" dir="7200000" dist="34230">
              <a:srgbClr val="2B6579">
                <a:alpha val="9803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1"/>
          <p:cNvSpPr txBox="1"/>
          <p:nvPr/>
        </p:nvSpPr>
        <p:spPr>
          <a:xfrm>
            <a:off x="8032134" y="2678991"/>
            <a:ext cx="282658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Более чем двукратный рост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у лидеров рынка ПК и VR тренажёров, данные за 2022, Modum Lab.</a:t>
            </a:r>
            <a:endParaRPr b="0" i="1" sz="14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1"/>
          <p:cNvSpPr txBox="1"/>
          <p:nvPr/>
        </p:nvSpPr>
        <p:spPr>
          <a:xfrm>
            <a:off x="8032133" y="2340865"/>
            <a:ext cx="2622726" cy="34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SIKE и «Програмлаб» 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504883" y="3278699"/>
            <a:ext cx="1226397" cy="33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504883" y="2183592"/>
            <a:ext cx="1022024" cy="102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2"/>
          <p:cNvSpPr/>
          <p:nvPr/>
        </p:nvSpPr>
        <p:spPr>
          <a:xfrm>
            <a:off x="0" y="-25117"/>
            <a:ext cx="12203836" cy="6883117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E9F9A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2"/>
          <p:cNvSpPr/>
          <p:nvPr/>
        </p:nvSpPr>
        <p:spPr>
          <a:xfrm>
            <a:off x="9708500" y="5251584"/>
            <a:ext cx="3343254" cy="2280641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2"/>
          <p:cNvSpPr txBox="1"/>
          <p:nvPr/>
        </p:nvSpPr>
        <p:spPr>
          <a:xfrm>
            <a:off x="2477075" y="2027867"/>
            <a:ext cx="7237851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Результаты</a:t>
            </a:r>
            <a:endParaRPr b="1" i="0" sz="66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за акселератор</a:t>
            </a:r>
            <a:endParaRPr b="1" i="0" sz="66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tangle 19.png" id="535" name="Google Shape;53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278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536" name="Google Shape;53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452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537" name="Google Shape;53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0902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538" name="Google Shape;53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77278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539" name="Google Shape;53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03654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540" name="Google Shape;540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30030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541" name="Google Shape;541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56406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542" name="Google Shape;542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09155" y="-2126425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543" name="Google Shape;543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25731" y="-2126426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XsXwoCOyQUHOwl5fvxox6BKPI1WnX7htYy-KkN49h4TatbNTx0ulJ7wmOgVYIDXn_8LAAFKEaI7kY3mW7dTa836tzwXJeyxVcCkmQGcll-4Cq8-hcnb0WVVsQM23vjhx5XkTNaxXQeMihalZwDjA=nw.png" id="544" name="Google Shape;544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532276" y="5886850"/>
            <a:ext cx="1397013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2"/>
          <p:cNvSpPr/>
          <p:nvPr/>
        </p:nvSpPr>
        <p:spPr>
          <a:xfrm>
            <a:off x="-107644" y="5114926"/>
            <a:ext cx="1732171" cy="1876063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2"/>
          <p:cNvSpPr/>
          <p:nvPr/>
        </p:nvSpPr>
        <p:spPr>
          <a:xfrm>
            <a:off x="9222866" y="-128982"/>
            <a:ext cx="3145494" cy="1933410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2"/>
          <p:cNvSpPr/>
          <p:nvPr/>
        </p:nvSpPr>
        <p:spPr>
          <a:xfrm>
            <a:off x="6430960" y="4330283"/>
            <a:ext cx="150814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FDFF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2"/>
          <p:cNvSpPr/>
          <p:nvPr/>
        </p:nvSpPr>
        <p:spPr>
          <a:xfrm>
            <a:off x="6186485" y="433028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FDFF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2"/>
          <p:cNvSpPr/>
          <p:nvPr/>
        </p:nvSpPr>
        <p:spPr>
          <a:xfrm>
            <a:off x="5943599" y="433028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FDFF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2"/>
          <p:cNvSpPr/>
          <p:nvPr/>
        </p:nvSpPr>
        <p:spPr>
          <a:xfrm>
            <a:off x="5700710" y="433028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FDFF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2"/>
          <p:cNvSpPr/>
          <p:nvPr/>
        </p:nvSpPr>
        <p:spPr>
          <a:xfrm>
            <a:off x="5457824" y="4330283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FDFF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3"/>
          <p:cNvSpPr/>
          <p:nvPr/>
        </p:nvSpPr>
        <p:spPr>
          <a:xfrm>
            <a:off x="890149" y="1855431"/>
            <a:ext cx="10411702" cy="4159417"/>
          </a:xfrm>
          <a:prstGeom prst="roundRect">
            <a:avLst>
              <a:gd fmla="val 6780" name="adj"/>
            </a:avLst>
          </a:prstGeom>
          <a:solidFill>
            <a:srgbClr val="F2FEF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3"/>
          <p:cNvSpPr/>
          <p:nvPr/>
        </p:nvSpPr>
        <p:spPr>
          <a:xfrm>
            <a:off x="9380538" y="1370409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3"/>
          <p:cNvSpPr/>
          <p:nvPr/>
        </p:nvSpPr>
        <p:spPr>
          <a:xfrm>
            <a:off x="9901239" y="1220579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3"/>
          <p:cNvSpPr/>
          <p:nvPr/>
        </p:nvSpPr>
        <p:spPr>
          <a:xfrm>
            <a:off x="9813925" y="1685717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3"/>
          <p:cNvSpPr txBox="1"/>
          <p:nvPr/>
        </p:nvSpPr>
        <p:spPr>
          <a:xfrm>
            <a:off x="890150" y="778812"/>
            <a:ext cx="2795663" cy="6771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3"/>
          <p:cNvSpPr txBox="1"/>
          <p:nvPr/>
        </p:nvSpPr>
        <p:spPr>
          <a:xfrm>
            <a:off x="1580846" y="2135658"/>
            <a:ext cx="352093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Трансформируем работающую бизнес-модель ЛиберЛингва</a:t>
            </a:r>
            <a:endParaRPr b="1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13"/>
          <p:cNvSpPr txBox="1"/>
          <p:nvPr/>
        </p:nvSpPr>
        <p:spPr>
          <a:xfrm>
            <a:off x="1580846" y="3540614"/>
            <a:ext cx="2825436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Создали MVP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3" name="Google Shape;563;p13"/>
          <p:cNvSpPr/>
          <p:nvPr/>
        </p:nvSpPr>
        <p:spPr>
          <a:xfrm>
            <a:off x="1281950" y="2219261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3"/>
          <p:cNvSpPr/>
          <p:nvPr/>
        </p:nvSpPr>
        <p:spPr>
          <a:xfrm>
            <a:off x="1281950" y="3628874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5" name="Google Shape;565;p13"/>
          <p:cNvCxnSpPr/>
          <p:nvPr/>
        </p:nvCxnSpPr>
        <p:spPr>
          <a:xfrm rot="10800000">
            <a:off x="1356295" y="2506807"/>
            <a:ext cx="0" cy="994149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hrXsXwoCOyQUHOwl5fvxox6BKPI1WnX7htYy-KkN49h4TatbNTx0ulJ7wmOgVYIDXn_8LAAFKEaI7kY3mW7dTa836tzwXJeyxVcCkmQGcll-4Cq8-hcnb0WVVsQM23vjhx5XkTNaxXQeMihalZwDjA=nw.png" id="566" name="Google Shape;5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5916" y="6156482"/>
            <a:ext cx="1397013" cy="5050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7" name="Google Shape;567;p13"/>
          <p:cNvCxnSpPr/>
          <p:nvPr/>
        </p:nvCxnSpPr>
        <p:spPr>
          <a:xfrm flipH="1" rot="10800000">
            <a:off x="5617631" y="2312202"/>
            <a:ext cx="1" cy="3320809"/>
          </a:xfrm>
          <a:prstGeom prst="straightConnector1">
            <a:avLst/>
          </a:prstGeom>
          <a:noFill/>
          <a:ln cap="flat" cmpd="sng" w="25400">
            <a:solidFill>
              <a:srgbClr val="D9D9D9">
                <a:alpha val="49803"/>
              </a:srgbClr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68" name="Google Shape;568;p13"/>
          <p:cNvSpPr txBox="1"/>
          <p:nvPr/>
        </p:nvSpPr>
        <p:spPr>
          <a:xfrm>
            <a:off x="1193050" y="2193237"/>
            <a:ext cx="2041685" cy="4470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9" name="Google Shape;569;p13"/>
          <p:cNvSpPr txBox="1"/>
          <p:nvPr/>
        </p:nvSpPr>
        <p:spPr>
          <a:xfrm>
            <a:off x="6401407" y="2541667"/>
            <a:ext cx="42943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 коучей по soft-skills усилена специалистами из Сбера, Газпрома и т.д.;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3"/>
          <p:cNvSpPr txBox="1"/>
          <p:nvPr/>
        </p:nvSpPr>
        <p:spPr>
          <a:xfrm>
            <a:off x="6401407" y="4457717"/>
            <a:ext cx="454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Собрана команда разработчиков с ВМК МГУ;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3"/>
          <p:cNvSpPr txBox="1"/>
          <p:nvPr/>
        </p:nvSpPr>
        <p:spPr>
          <a:xfrm>
            <a:off x="6401407" y="4084604"/>
            <a:ext cx="425411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Создали техническое задание;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3"/>
          <p:cNvSpPr txBox="1"/>
          <p:nvPr/>
        </p:nvSpPr>
        <p:spPr>
          <a:xfrm>
            <a:off x="6401333" y="3102940"/>
            <a:ext cx="4542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Получили поддержку VR-центра МГУ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(оборудование, помещение и экспертная поддержка);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3"/>
          <p:cNvSpPr txBox="1"/>
          <p:nvPr/>
        </p:nvSpPr>
        <p:spPr>
          <a:xfrm>
            <a:off x="6401345" y="3693816"/>
            <a:ext cx="429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</a:rPr>
              <a:t>Привлекли заемные деньги от банка;</a:t>
            </a:r>
            <a:endParaRPr b="1" i="1" sz="1300" u="none" cap="none" strike="noStrike">
              <a:solidFill>
                <a:srgbClr val="000000"/>
              </a:solidFill>
            </a:endParaRPr>
          </a:p>
        </p:txBody>
      </p:sp>
      <p:sp>
        <p:nvSpPr>
          <p:cNvPr id="574" name="Google Shape;574;p13"/>
          <p:cNvSpPr txBox="1"/>
          <p:nvPr/>
        </p:nvSpPr>
        <p:spPr>
          <a:xfrm>
            <a:off x="6401406" y="4830845"/>
            <a:ext cx="4542150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Начат процесс получения образовательной лицензии: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оформляется новый патент</a:t>
            </a:r>
            <a:endParaRPr b="0" i="1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название, далее будем защищать патентами софт.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5" name="Google Shape;57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2615959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3213489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3789079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0321" y="4153720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4530819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4908555"/>
            <a:ext cx="174914" cy="1702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1" name="Google Shape;581;p13"/>
          <p:cNvGrpSpPr/>
          <p:nvPr/>
        </p:nvGrpSpPr>
        <p:grpSpPr>
          <a:xfrm rot="10800000">
            <a:off x="-685426" y="-971218"/>
            <a:ext cx="2426841" cy="2669091"/>
            <a:chOff x="-1" y="-1"/>
            <a:chExt cx="2426839" cy="2669090"/>
          </a:xfrm>
        </p:grpSpPr>
        <p:sp>
          <p:nvSpPr>
            <p:cNvPr id="582" name="Google Shape;582;p13"/>
            <p:cNvSpPr/>
            <p:nvPr/>
          </p:nvSpPr>
          <p:spPr>
            <a:xfrm rot="7766320">
              <a:off x="-133576" y="87133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13"/>
            <p:cNvSpPr/>
            <p:nvPr/>
          </p:nvSpPr>
          <p:spPr>
            <a:xfrm rot="7766320">
              <a:off x="77880" y="1007668"/>
              <a:ext cx="2393951" cy="82265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13"/>
            <p:cNvSpPr/>
            <p:nvPr/>
          </p:nvSpPr>
          <p:spPr>
            <a:xfrm rot="7766320">
              <a:off x="265142" y="1126016"/>
              <a:ext cx="2128840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13"/>
            <p:cNvSpPr/>
            <p:nvPr/>
          </p:nvSpPr>
          <p:spPr>
            <a:xfrm rot="7766320">
              <a:off x="609484" y="1342316"/>
              <a:ext cx="1646239" cy="567031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6" name="Google Shape;586;p13"/>
          <p:cNvSpPr txBox="1"/>
          <p:nvPr/>
        </p:nvSpPr>
        <p:spPr>
          <a:xfrm>
            <a:off x="920336" y="1387304"/>
            <a:ext cx="288766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Результаты за акселератор</a:t>
            </a:r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13"/>
          <p:cNvSpPr txBox="1"/>
          <p:nvPr/>
        </p:nvSpPr>
        <p:spPr>
          <a:xfrm>
            <a:off x="6190713" y="2135658"/>
            <a:ext cx="126559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этого:</a:t>
            </a:r>
            <a:endParaRPr/>
          </a:p>
        </p:txBody>
      </p:sp>
      <p:sp>
        <p:nvSpPr>
          <p:cNvPr id="588" name="Google Shape;588;p13"/>
          <p:cNvSpPr/>
          <p:nvPr/>
        </p:nvSpPr>
        <p:spPr>
          <a:xfrm>
            <a:off x="-169838" y="5307941"/>
            <a:ext cx="1567647" cy="1697872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3"/>
          <p:cNvSpPr/>
          <p:nvPr/>
        </p:nvSpPr>
        <p:spPr>
          <a:xfrm>
            <a:off x="9492625" y="-178639"/>
            <a:ext cx="2887664" cy="2838451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0" name="Google Shape;590;p13"/>
          <p:cNvCxnSpPr>
            <a:stCxn id="591" idx="0"/>
          </p:cNvCxnSpPr>
          <p:nvPr/>
        </p:nvCxnSpPr>
        <p:spPr>
          <a:xfrm rot="10800000">
            <a:off x="1356350" y="3954674"/>
            <a:ext cx="5400" cy="1198200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2" name="Google Shape;592;p13"/>
          <p:cNvSpPr txBox="1"/>
          <p:nvPr/>
        </p:nvSpPr>
        <p:spPr>
          <a:xfrm>
            <a:off x="1580846" y="4683614"/>
            <a:ext cx="2825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>
                <a:latin typeface="Helvetica Neue"/>
                <a:ea typeface="Helvetica Neue"/>
                <a:cs typeface="Helvetica Neue"/>
                <a:sym typeface="Helvetica Neue"/>
              </a:rPr>
              <a:t>Делаем коробочную игру для изучения иностранных языков и прокачки soft skills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1" name="Google Shape;591;p13"/>
          <p:cNvSpPr/>
          <p:nvPr/>
        </p:nvSpPr>
        <p:spPr>
          <a:xfrm>
            <a:off x="1281950" y="51528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a13391d502_0_3"/>
          <p:cNvSpPr/>
          <p:nvPr/>
        </p:nvSpPr>
        <p:spPr>
          <a:xfrm>
            <a:off x="0" y="-25117"/>
            <a:ext cx="12203700" cy="688320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g2a13391d502_0_3"/>
          <p:cNvSpPr/>
          <p:nvPr/>
        </p:nvSpPr>
        <p:spPr>
          <a:xfrm>
            <a:off x="9708500" y="5251584"/>
            <a:ext cx="3343254" cy="2280620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ctangle 19.png" id="599" name="Google Shape;599;g2a13391d502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278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600" name="Google Shape;600;g2a13391d502_0_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452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601" name="Google Shape;601;g2a13391d502_0_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090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602" name="Google Shape;602;g2a13391d502_0_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77278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603" name="Google Shape;603;g2a13391d502_0_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03654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604" name="Google Shape;604;g2a13391d502_0_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30030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605" name="Google Shape;605;g2a13391d502_0_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5640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606" name="Google Shape;606;g2a13391d502_0_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09155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607" name="Google Shape;607;g2a13391d502_0_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25731" y="-2126426"/>
            <a:ext cx="635002" cy="635002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g2a13391d502_0_3"/>
          <p:cNvSpPr/>
          <p:nvPr/>
        </p:nvSpPr>
        <p:spPr>
          <a:xfrm rot="2898341">
            <a:off x="209888" y="173240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3FDAB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g2a13391d502_0_3"/>
          <p:cNvSpPr/>
          <p:nvPr/>
        </p:nvSpPr>
        <p:spPr>
          <a:xfrm rot="2896620">
            <a:off x="747108" y="432202"/>
            <a:ext cx="159572" cy="159572"/>
          </a:xfrm>
          <a:prstGeom prst="ellipse">
            <a:avLst/>
          </a:prstGeom>
          <a:noFill/>
          <a:ln cap="flat" cmpd="sng" w="76200">
            <a:solidFill>
              <a:srgbClr val="2AB4A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g2a13391d502_0_3"/>
          <p:cNvSpPr/>
          <p:nvPr/>
        </p:nvSpPr>
        <p:spPr>
          <a:xfrm rot="2898341">
            <a:off x="262917" y="706561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FDFF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611" name="Google Shape;611;g2a13391d502_0_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532276" y="5886850"/>
            <a:ext cx="1397014" cy="505054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g2a13391d502_0_3"/>
          <p:cNvSpPr/>
          <p:nvPr/>
        </p:nvSpPr>
        <p:spPr>
          <a:xfrm>
            <a:off x="-107644" y="5114926"/>
            <a:ext cx="1732175" cy="18760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3" name="Google Shape;613;g2a13391d502_0_3"/>
          <p:cNvCxnSpPr/>
          <p:nvPr/>
        </p:nvCxnSpPr>
        <p:spPr>
          <a:xfrm>
            <a:off x="972545" y="3321015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14" name="Google Shape;614;g2a13391d502_0_3"/>
          <p:cNvCxnSpPr/>
          <p:nvPr/>
        </p:nvCxnSpPr>
        <p:spPr>
          <a:xfrm>
            <a:off x="972545" y="4796273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5" name="Google Shape;615;g2a13391d502_0_3"/>
          <p:cNvSpPr/>
          <p:nvPr/>
        </p:nvSpPr>
        <p:spPr>
          <a:xfrm>
            <a:off x="9222866" y="-128982"/>
            <a:ext cx="3145500" cy="193341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6" name="Google Shape;616;g2a13391d502_0_3" title="MVP demo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58200" y="624662"/>
            <a:ext cx="8778646" cy="493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4"/>
          <p:cNvSpPr/>
          <p:nvPr/>
        </p:nvSpPr>
        <p:spPr>
          <a:xfrm>
            <a:off x="890148" y="1841143"/>
            <a:ext cx="10535497" cy="4159417"/>
          </a:xfrm>
          <a:prstGeom prst="roundRect">
            <a:avLst>
              <a:gd fmla="val 6780" name="adj"/>
            </a:avLst>
          </a:prstGeom>
          <a:solidFill>
            <a:srgbClr val="F2FEF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4"/>
          <p:cNvSpPr/>
          <p:nvPr/>
        </p:nvSpPr>
        <p:spPr>
          <a:xfrm>
            <a:off x="9492625" y="-178639"/>
            <a:ext cx="2887664" cy="2838451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4"/>
          <p:cNvSpPr/>
          <p:nvPr/>
        </p:nvSpPr>
        <p:spPr>
          <a:xfrm>
            <a:off x="-169838" y="5307941"/>
            <a:ext cx="1567647" cy="1697872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4"/>
          <p:cNvSpPr txBox="1"/>
          <p:nvPr/>
        </p:nvSpPr>
        <p:spPr>
          <a:xfrm>
            <a:off x="890149" y="778812"/>
            <a:ext cx="5994583" cy="6771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Продажи и клиенты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14"/>
          <p:cNvSpPr txBox="1"/>
          <p:nvPr/>
        </p:nvSpPr>
        <p:spPr>
          <a:xfrm>
            <a:off x="1419214" y="4440154"/>
            <a:ext cx="3977034" cy="584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Увеличились продажи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стандартной бизнес-модели (прокачка B2C)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6" name="Google Shape;626;p14"/>
          <p:cNvSpPr/>
          <p:nvPr/>
        </p:nvSpPr>
        <p:spPr>
          <a:xfrm>
            <a:off x="1113997" y="2277700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118C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4"/>
          <p:cNvSpPr/>
          <p:nvPr/>
        </p:nvSpPr>
        <p:spPr>
          <a:xfrm>
            <a:off x="1119112" y="4522016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118C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8" name="Google Shape;628;p14"/>
          <p:cNvCxnSpPr/>
          <p:nvPr/>
        </p:nvCxnSpPr>
        <p:spPr>
          <a:xfrm rot="10800000">
            <a:off x="1198926" y="2547102"/>
            <a:ext cx="0" cy="1865142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hrXsXwoCOyQUHOwl5fvxox6BKPI1WnX7htYy-KkN49h4TatbNTx0ulJ7wmOgVYIDXn_8LAAFKEaI7kY3mW7dTa836tzwXJeyxVcCkmQGcll-4Cq8-hcnb0WVVsQM23vjhx5XkTNaxXQeMihalZwDjA=nw.png" id="629" name="Google Shape;62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5916" y="6156481"/>
            <a:ext cx="1397013" cy="505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0" name="Google Shape;630;p14"/>
          <p:cNvGrpSpPr/>
          <p:nvPr/>
        </p:nvGrpSpPr>
        <p:grpSpPr>
          <a:xfrm rot="10800000">
            <a:off x="-685426" y="-971218"/>
            <a:ext cx="2426841" cy="2669091"/>
            <a:chOff x="-1" y="-1"/>
            <a:chExt cx="2426839" cy="2669090"/>
          </a:xfrm>
        </p:grpSpPr>
        <p:sp>
          <p:nvSpPr>
            <p:cNvPr id="631" name="Google Shape;631;p14"/>
            <p:cNvSpPr/>
            <p:nvPr/>
          </p:nvSpPr>
          <p:spPr>
            <a:xfrm rot="7766320">
              <a:off x="-133576" y="871335"/>
              <a:ext cx="2693989" cy="926418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4"/>
            <p:cNvSpPr/>
            <p:nvPr/>
          </p:nvSpPr>
          <p:spPr>
            <a:xfrm rot="7766320">
              <a:off x="77880" y="1007668"/>
              <a:ext cx="2393951" cy="82265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14"/>
            <p:cNvSpPr/>
            <p:nvPr/>
          </p:nvSpPr>
          <p:spPr>
            <a:xfrm rot="7766320">
              <a:off x="265142" y="1126016"/>
              <a:ext cx="2128840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14"/>
            <p:cNvSpPr/>
            <p:nvPr/>
          </p:nvSpPr>
          <p:spPr>
            <a:xfrm rot="7766320">
              <a:off x="609484" y="1342316"/>
              <a:ext cx="1646239" cy="567031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35" name="Google Shape;635;p14"/>
          <p:cNvCxnSpPr/>
          <p:nvPr/>
        </p:nvCxnSpPr>
        <p:spPr>
          <a:xfrm flipH="1" rot="10800000">
            <a:off x="6011554" y="2277700"/>
            <a:ext cx="1" cy="3320809"/>
          </a:xfrm>
          <a:prstGeom prst="straightConnector1">
            <a:avLst/>
          </a:prstGeom>
          <a:noFill/>
          <a:ln cap="flat" cmpd="sng" w="25400">
            <a:solidFill>
              <a:srgbClr val="D9D9D9">
                <a:alpha val="49803"/>
              </a:srgbClr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36" name="Google Shape;636;p14"/>
          <p:cNvSpPr txBox="1"/>
          <p:nvPr/>
        </p:nvSpPr>
        <p:spPr>
          <a:xfrm>
            <a:off x="1281950" y="2059907"/>
            <a:ext cx="3067358" cy="4470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7" name="Google Shape;637;p14"/>
          <p:cNvSpPr txBox="1"/>
          <p:nvPr/>
        </p:nvSpPr>
        <p:spPr>
          <a:xfrm>
            <a:off x="6472777" y="2135658"/>
            <a:ext cx="146914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этого:</a:t>
            </a:r>
            <a:endParaRPr/>
          </a:p>
        </p:txBody>
      </p:sp>
      <p:sp>
        <p:nvSpPr>
          <p:cNvPr id="638" name="Google Shape;638;p14"/>
          <p:cNvSpPr txBox="1"/>
          <p:nvPr/>
        </p:nvSpPr>
        <p:spPr>
          <a:xfrm>
            <a:off x="6648440" y="2532197"/>
            <a:ext cx="370352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Провели </a:t>
            </a:r>
            <a:r>
              <a:rPr lang="en-US" sz="1600"/>
              <a:t>2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0+ ценностных интервью;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14"/>
          <p:cNvSpPr txBox="1"/>
          <p:nvPr/>
        </p:nvSpPr>
        <p:spPr>
          <a:xfrm>
            <a:off x="6648439" y="2869444"/>
            <a:ext cx="4597623" cy="538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Заново формируем профиль наших клиентов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(опросы и интервью на различных площадках);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14"/>
          <p:cNvSpPr txBox="1"/>
          <p:nvPr/>
        </p:nvSpPr>
        <p:spPr>
          <a:xfrm>
            <a:off x="6648440" y="3420546"/>
            <a:ext cx="43750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Привлекли партнеров: 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VR-центр МГУ, Поговорим.online, ТрибойШоу;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14"/>
          <p:cNvSpPr txBox="1"/>
          <p:nvPr/>
        </p:nvSpPr>
        <p:spPr>
          <a:xfrm>
            <a:off x="4508614" y="4577867"/>
            <a:ext cx="3997310" cy="225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4"/>
          <p:cNvSpPr txBox="1"/>
          <p:nvPr/>
        </p:nvSpPr>
        <p:spPr>
          <a:xfrm>
            <a:off x="6648441" y="4547024"/>
            <a:ext cx="4124346" cy="538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Привлекли в команду маркетолога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(уволена предыдущая команда маркетологов);</a:t>
            </a:r>
            <a:endParaRPr b="0" i="1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4"/>
          <p:cNvSpPr txBox="1"/>
          <p:nvPr/>
        </p:nvSpPr>
        <p:spPr>
          <a:xfrm>
            <a:off x="6648440" y="5114310"/>
            <a:ext cx="386075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Нанят новый специалист по продажам на B2B направление.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4"/>
          <p:cNvSpPr txBox="1"/>
          <p:nvPr/>
        </p:nvSpPr>
        <p:spPr>
          <a:xfrm>
            <a:off x="1419210" y="2190550"/>
            <a:ext cx="4322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>
                <a:latin typeface="Helvetica Neue"/>
                <a:ea typeface="Helvetica Neue"/>
                <a:cs typeface="Helvetica Neue"/>
                <a:sym typeface="Helvetica Neue"/>
              </a:rPr>
              <a:t>Повысили</a:t>
            </a:r>
            <a:r>
              <a:rPr b="1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узнаваемость бренда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посещаемость сайта в 150 раз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(запущена рекламная кампания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ЯндексДирект, принимаем участие</a:t>
            </a:r>
            <a:endParaRPr b="0" i="1" sz="16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различных мероприятиях для нетворкинга: ИТ-конференции, е-commerce конференции, HR Day в МГУ, консультации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 экспертами, в т.ч. из Сколково)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5" name="Google Shape;645;p14"/>
          <p:cNvSpPr txBox="1"/>
          <p:nvPr/>
        </p:nvSpPr>
        <p:spPr>
          <a:xfrm>
            <a:off x="6648439" y="4004014"/>
            <a:ext cx="437543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Создано тематическое сообщество VR|AR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различных социальных сетях;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6" name="Google Shape;64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2778" y="2599975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.png" id="647" name="Google Shape;64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251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648" name="Google Shape;64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2995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649" name="Google Shape;64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99371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650" name="Google Shape;65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25747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651" name="Google Shape;65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52123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652" name="Google Shape;65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78499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653" name="Google Shape;653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04875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654" name="Google Shape;65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857624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655" name="Google Shape;655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874200" y="-1188400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230" y="2947676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230" y="3497131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230" y="4070632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230" y="4619142"/>
            <a:ext cx="174914" cy="17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230" y="5185061"/>
            <a:ext cx="174914" cy="170243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14"/>
          <p:cNvSpPr/>
          <p:nvPr/>
        </p:nvSpPr>
        <p:spPr>
          <a:xfrm>
            <a:off x="9801325" y="943409"/>
            <a:ext cx="305377" cy="305377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14"/>
          <p:cNvSpPr/>
          <p:nvPr/>
        </p:nvSpPr>
        <p:spPr>
          <a:xfrm>
            <a:off x="9874200" y="1612094"/>
            <a:ext cx="159629" cy="159629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14"/>
          <p:cNvSpPr/>
          <p:nvPr/>
        </p:nvSpPr>
        <p:spPr>
          <a:xfrm>
            <a:off x="9339937" y="1306717"/>
            <a:ext cx="305376" cy="305377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14"/>
          <p:cNvSpPr txBox="1"/>
          <p:nvPr/>
        </p:nvSpPr>
        <p:spPr>
          <a:xfrm>
            <a:off x="920336" y="1387304"/>
            <a:ext cx="288766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Результаты за акселератор</a:t>
            </a:r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5"/>
          <p:cNvSpPr txBox="1"/>
          <p:nvPr/>
        </p:nvSpPr>
        <p:spPr>
          <a:xfrm>
            <a:off x="938619" y="4588008"/>
            <a:ext cx="3813504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2300"/>
              <a:buFont typeface="Arial"/>
              <a:buNone/>
            </a:pPr>
            <a:r>
              <a:rPr b="1" i="1" lang="en-US" sz="23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Для этого необходимо:</a:t>
            </a:r>
            <a:endParaRPr/>
          </a:p>
        </p:txBody>
      </p:sp>
      <p:sp>
        <p:nvSpPr>
          <p:cNvPr id="670" name="Google Shape;670;p15"/>
          <p:cNvSpPr/>
          <p:nvPr/>
        </p:nvSpPr>
        <p:spPr>
          <a:xfrm>
            <a:off x="931662" y="1849656"/>
            <a:ext cx="4988491" cy="1047141"/>
          </a:xfrm>
          <a:prstGeom prst="roundRect">
            <a:avLst>
              <a:gd fmla="val 18670" name="adj"/>
            </a:avLst>
          </a:prstGeom>
          <a:solidFill>
            <a:srgbClr val="65C4B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15"/>
          <p:cNvSpPr txBox="1"/>
          <p:nvPr/>
        </p:nvSpPr>
        <p:spPr>
          <a:xfrm>
            <a:off x="1941756" y="1957728"/>
            <a:ext cx="3479734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Открыть очный учебный центр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СВАО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(привлечь заемные средства от банка – 5 млн. руб.)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15"/>
          <p:cNvSpPr/>
          <p:nvPr/>
        </p:nvSpPr>
        <p:spPr>
          <a:xfrm>
            <a:off x="10141526" y="0"/>
            <a:ext cx="2061491" cy="2026398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647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15"/>
          <p:cNvSpPr txBox="1"/>
          <p:nvPr/>
        </p:nvSpPr>
        <p:spPr>
          <a:xfrm>
            <a:off x="890149" y="778812"/>
            <a:ext cx="6107624" cy="6771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Стратегия развития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15"/>
          <p:cNvSpPr/>
          <p:nvPr/>
        </p:nvSpPr>
        <p:spPr>
          <a:xfrm>
            <a:off x="931661" y="3020626"/>
            <a:ext cx="4988491" cy="1223499"/>
          </a:xfrm>
          <a:prstGeom prst="roundRect">
            <a:avLst>
              <a:gd fmla="val 18670" name="adj"/>
            </a:avLst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15"/>
          <p:cNvSpPr txBox="1"/>
          <p:nvPr/>
        </p:nvSpPr>
        <p:spPr>
          <a:xfrm>
            <a:off x="4417852" y="3534216"/>
            <a:ext cx="3285654" cy="257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77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15"/>
          <p:cNvSpPr/>
          <p:nvPr/>
        </p:nvSpPr>
        <p:spPr>
          <a:xfrm>
            <a:off x="6271848" y="1852827"/>
            <a:ext cx="5026635" cy="1047141"/>
          </a:xfrm>
          <a:prstGeom prst="roundRect">
            <a:avLst>
              <a:gd fmla="val 18670" name="adj"/>
            </a:avLst>
          </a:prstGeom>
          <a:solidFill>
            <a:srgbClr val="36788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15"/>
          <p:cNvSpPr txBox="1"/>
          <p:nvPr/>
        </p:nvSpPr>
        <p:spPr>
          <a:xfrm>
            <a:off x="7464446" y="2311080"/>
            <a:ext cx="3285654" cy="257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77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15"/>
          <p:cNvSpPr/>
          <p:nvPr/>
        </p:nvSpPr>
        <p:spPr>
          <a:xfrm>
            <a:off x="6271848" y="3028769"/>
            <a:ext cx="4988490" cy="1216904"/>
          </a:xfrm>
          <a:prstGeom prst="roundRect">
            <a:avLst>
              <a:gd fmla="val 18670" name="adj"/>
            </a:avLst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5"/>
          <p:cNvSpPr txBox="1"/>
          <p:nvPr/>
        </p:nvSpPr>
        <p:spPr>
          <a:xfrm>
            <a:off x="7262323" y="3003874"/>
            <a:ext cx="3978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lang="en-US" sz="1600">
                <a:solidFill>
                  <a:schemeClr val="lt1"/>
                </a:solidFill>
              </a:rPr>
              <a:t>Обсуждаем только SMART-money, синергия с опорой на ценности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i="1" lang="en-US" sz="1600">
                <a:solidFill>
                  <a:srgbClr val="FFFFFF"/>
                </a:solidFill>
              </a:rPr>
              <a:t>Рассматриваем возможность взаимодействия в рамках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«песочниц» Просвещения, Ростелеком, Билайн</a:t>
            </a:r>
            <a:endParaRPr b="0" i="1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15"/>
          <p:cNvSpPr/>
          <p:nvPr/>
        </p:nvSpPr>
        <p:spPr>
          <a:xfrm>
            <a:off x="1017046" y="3248566"/>
            <a:ext cx="777265" cy="77726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vg-gobbler (2) 1.svg" id="681" name="Google Shape;68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636" y="3382156"/>
            <a:ext cx="510084" cy="5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15"/>
          <p:cNvSpPr/>
          <p:nvPr/>
        </p:nvSpPr>
        <p:spPr>
          <a:xfrm>
            <a:off x="1017046" y="1986943"/>
            <a:ext cx="772567" cy="77256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rXsXwoCOyQUHOwl5fvxox6BKPI1WnX7htYy-KkN49h4TatbNTx0ulJ7wmOgVYIDXn_8LAAFKEaI7kY3mW7dTa836tzwXJeyxVcCkmQGcll-4Cq8-hcnb0WVVsQM23vjhx5XkTNaxXQeMihalZwDjA=nw.png" id="683" name="Google Shape;68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65916" y="6156481"/>
            <a:ext cx="1397013" cy="50505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5"/>
          <p:cNvSpPr/>
          <p:nvPr/>
        </p:nvSpPr>
        <p:spPr>
          <a:xfrm>
            <a:off x="7906115" y="1010232"/>
            <a:ext cx="150814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15"/>
          <p:cNvSpPr/>
          <p:nvPr/>
        </p:nvSpPr>
        <p:spPr>
          <a:xfrm>
            <a:off x="7661640" y="1010232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15"/>
          <p:cNvSpPr/>
          <p:nvPr/>
        </p:nvSpPr>
        <p:spPr>
          <a:xfrm>
            <a:off x="7418754" y="1010232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15"/>
          <p:cNvSpPr/>
          <p:nvPr/>
        </p:nvSpPr>
        <p:spPr>
          <a:xfrm>
            <a:off x="7175865" y="1010232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15"/>
          <p:cNvSpPr/>
          <p:nvPr/>
        </p:nvSpPr>
        <p:spPr>
          <a:xfrm>
            <a:off x="6932979" y="1010232"/>
            <a:ext cx="152401" cy="23971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15"/>
          <p:cNvSpPr txBox="1"/>
          <p:nvPr/>
        </p:nvSpPr>
        <p:spPr>
          <a:xfrm>
            <a:off x="1941756" y="3216877"/>
            <a:ext cx="3859697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Продолжа</a:t>
            </a:r>
            <a:r>
              <a:rPr b="1" lang="en-US" sz="1600">
                <a:solidFill>
                  <a:srgbClr val="FFFFFF"/>
                </a:solidFill>
              </a:rPr>
              <a:t>ем</a:t>
            </a: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развитие B2B сегмента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для использования собственных средств на разработку VR-софта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5"/>
          <p:cNvSpPr txBox="1"/>
          <p:nvPr/>
        </p:nvSpPr>
        <p:spPr>
          <a:xfrm>
            <a:off x="7245648" y="1834618"/>
            <a:ext cx="383365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Привлечь 3 млн.+ грантовых средств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 получить заказы на софт в B2G (школы, Московское долголетие)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tangle 19.png" id="691" name="Google Shape;69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251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692" name="Google Shape;692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2995" y="-1188400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693" name="Google Shape;69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99371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694" name="Google Shape;694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25747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695" name="Google Shape;695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52123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696" name="Google Shape;696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78499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697" name="Google Shape;697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04875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698" name="Google Shape;698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857624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699" name="Google Shape;699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874200" y="-1188400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5"/>
          <p:cNvSpPr/>
          <p:nvPr/>
        </p:nvSpPr>
        <p:spPr>
          <a:xfrm rot="752476">
            <a:off x="-174107" y="5807494"/>
            <a:ext cx="490196" cy="490195"/>
          </a:xfrm>
          <a:prstGeom prst="ellipse">
            <a:avLst/>
          </a:prstGeom>
          <a:solidFill>
            <a:srgbClr val="3FDAB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15"/>
          <p:cNvSpPr/>
          <p:nvPr/>
        </p:nvSpPr>
        <p:spPr>
          <a:xfrm rot="752476">
            <a:off x="30885" y="6812618"/>
            <a:ext cx="226245" cy="226245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15"/>
          <p:cNvSpPr/>
          <p:nvPr/>
        </p:nvSpPr>
        <p:spPr>
          <a:xfrm rot="752476">
            <a:off x="632540" y="6451918"/>
            <a:ext cx="327655" cy="327655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15"/>
          <p:cNvSpPr txBox="1"/>
          <p:nvPr/>
        </p:nvSpPr>
        <p:spPr>
          <a:xfrm>
            <a:off x="1126016" y="5161305"/>
            <a:ext cx="3984958" cy="584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E24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1E24"/>
                </a:solidFill>
                <a:latin typeface="Arial"/>
                <a:ea typeface="Arial"/>
                <a:cs typeface="Arial"/>
                <a:sym typeface="Arial"/>
              </a:rPr>
              <a:t>Подготовить развернутый отчет по Unit экономике и иметь работающий софт;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5"/>
          <p:cNvSpPr/>
          <p:nvPr/>
        </p:nvSpPr>
        <p:spPr>
          <a:xfrm>
            <a:off x="935731" y="5251244"/>
            <a:ext cx="146532" cy="146532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15"/>
          <p:cNvSpPr txBox="1"/>
          <p:nvPr/>
        </p:nvSpPr>
        <p:spPr>
          <a:xfrm>
            <a:off x="1126014" y="5783141"/>
            <a:ext cx="3988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</a:t>
            </a:r>
            <a:r>
              <a:rPr lang="en-US" sz="1600"/>
              <a:t>ть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наиболее перспекти</a:t>
            </a:r>
            <a:r>
              <a:rPr lang="en-US" sz="1600"/>
              <a:t>вные для наших целей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гранты для подачи;</a:t>
            </a:r>
            <a:endParaRPr b="0" i="0" sz="1600" u="none" cap="none" strike="noStrike">
              <a:solidFill>
                <a:srgbClr val="00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5"/>
          <p:cNvSpPr txBox="1"/>
          <p:nvPr/>
        </p:nvSpPr>
        <p:spPr>
          <a:xfrm>
            <a:off x="6634473" y="5161305"/>
            <a:ext cx="428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Привлечь специалиста по подготовке пакета документов на грант;</a:t>
            </a:r>
            <a:endParaRPr b="0" i="0" sz="1600" u="none" cap="none" strike="noStrike">
              <a:solidFill>
                <a:srgbClr val="00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15"/>
          <p:cNvSpPr txBox="1"/>
          <p:nvPr/>
        </p:nvSpPr>
        <p:spPr>
          <a:xfrm>
            <a:off x="6710673" y="5783141"/>
            <a:ext cx="4230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</a:t>
            </a:r>
            <a:r>
              <a:rPr lang="en-US" sz="1600"/>
              <a:t>ть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презентацию проекта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 полуфиналу Акселератора МГУ.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15"/>
          <p:cNvSpPr/>
          <p:nvPr/>
        </p:nvSpPr>
        <p:spPr>
          <a:xfrm>
            <a:off x="931661" y="5868736"/>
            <a:ext cx="146532" cy="146532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15"/>
          <p:cNvSpPr/>
          <p:nvPr/>
        </p:nvSpPr>
        <p:spPr>
          <a:xfrm>
            <a:off x="6274349" y="5251244"/>
            <a:ext cx="146532" cy="146532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15"/>
          <p:cNvSpPr/>
          <p:nvPr/>
        </p:nvSpPr>
        <p:spPr>
          <a:xfrm>
            <a:off x="6266968" y="5868736"/>
            <a:ext cx="146532" cy="146532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15"/>
          <p:cNvSpPr/>
          <p:nvPr/>
        </p:nvSpPr>
        <p:spPr>
          <a:xfrm>
            <a:off x="6399751" y="1990114"/>
            <a:ext cx="772567" cy="77256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15"/>
          <p:cNvSpPr/>
          <p:nvPr/>
        </p:nvSpPr>
        <p:spPr>
          <a:xfrm>
            <a:off x="6409178" y="3250915"/>
            <a:ext cx="772567" cy="77256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3" name="Google Shape;713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126015" y="2151270"/>
            <a:ext cx="534986" cy="53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1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533557" y="2123920"/>
            <a:ext cx="504954" cy="50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527671" y="3369408"/>
            <a:ext cx="535581" cy="535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6"/>
          <p:cNvSpPr/>
          <p:nvPr/>
        </p:nvSpPr>
        <p:spPr>
          <a:xfrm>
            <a:off x="7713347" y="2486896"/>
            <a:ext cx="4478653" cy="4371105"/>
          </a:xfrm>
          <a:prstGeom prst="rect">
            <a:avLst/>
          </a:prstGeom>
          <a:solidFill>
            <a:srgbClr val="2AB4A6"/>
          </a:solidFill>
          <a:ln>
            <a:noFill/>
          </a:ln>
          <a:effectLst>
            <a:outerShdw blurRad="203200" rotWithShape="0" dir="6000000" dist="127000">
              <a:schemeClr val="accent5">
                <a:alpha val="10980"/>
              </a:scheme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6447" y="1796705"/>
            <a:ext cx="3606215" cy="3606215"/>
          </a:xfrm>
          <a:prstGeom prst="rect">
            <a:avLst/>
          </a:prstGeom>
          <a:noFill/>
          <a:ln>
            <a:noFill/>
          </a:ln>
          <a:effectLst>
            <a:outerShdw blurRad="533400" rotWithShape="0" algn="ctr" dir="7200000" dist="25400">
              <a:srgbClr val="01677B">
                <a:alpha val="9803"/>
              </a:srgbClr>
            </a:outerShdw>
          </a:effectLst>
        </p:spPr>
      </p:pic>
      <p:sp>
        <p:nvSpPr>
          <p:cNvPr id="722" name="Google Shape;722;p16"/>
          <p:cNvSpPr txBox="1"/>
          <p:nvPr/>
        </p:nvSpPr>
        <p:spPr>
          <a:xfrm>
            <a:off x="766413" y="1008087"/>
            <a:ext cx="7428779" cy="680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01677B"/>
                </a:solidFill>
                <a:latin typeface="Arial"/>
                <a:ea typeface="Arial"/>
                <a:cs typeface="Arial"/>
                <a:sym typeface="Arial"/>
              </a:rPr>
              <a:t>Будущее в наших руках!</a:t>
            </a:r>
            <a:endParaRPr b="1" i="0" sz="18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16"/>
          <p:cNvSpPr txBox="1"/>
          <p:nvPr/>
        </p:nvSpPr>
        <p:spPr>
          <a:xfrm>
            <a:off x="761063" y="1813335"/>
            <a:ext cx="50174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Нам нужны клиенты, коллаболации, партнеры, инвестиции </a:t>
            </a:r>
            <a:r>
              <a:rPr b="0" i="0" lang="en-US" sz="1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SMART money. Открыты к партнерству по клиентской базе. </a:t>
            </a:r>
            <a:endParaRPr/>
          </a:p>
        </p:txBody>
      </p:sp>
      <p:sp>
        <p:nvSpPr>
          <p:cNvPr id="724" name="Google Shape;724;p16"/>
          <p:cNvSpPr/>
          <p:nvPr/>
        </p:nvSpPr>
        <p:spPr>
          <a:xfrm>
            <a:off x="761063" y="5407875"/>
            <a:ext cx="2885062" cy="871257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  <a:effectLst>
            <a:outerShdw blurRad="203200" rotWithShape="0" dir="6000000" dist="127000">
              <a:schemeClr val="accent5">
                <a:alpha val="10980"/>
              </a:scheme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16"/>
          <p:cNvSpPr txBox="1"/>
          <p:nvPr/>
        </p:nvSpPr>
        <p:spPr>
          <a:xfrm>
            <a:off x="1155124" y="5658838"/>
            <a:ext cx="20969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Присоединиться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16"/>
          <p:cNvSpPr/>
          <p:nvPr/>
        </p:nvSpPr>
        <p:spPr>
          <a:xfrm>
            <a:off x="10812790" y="0"/>
            <a:ext cx="1401436" cy="1377580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7" name="Google Shape;727;p16"/>
          <p:cNvCxnSpPr/>
          <p:nvPr/>
        </p:nvCxnSpPr>
        <p:spPr>
          <a:xfrm>
            <a:off x="8195192" y="6151976"/>
            <a:ext cx="512149" cy="1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728" name="Google Shape;728;p16"/>
          <p:cNvSpPr txBox="1"/>
          <p:nvPr/>
        </p:nvSpPr>
        <p:spPr>
          <a:xfrm>
            <a:off x="8818005" y="5951769"/>
            <a:ext cx="194454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16"/>
          <p:cNvSpPr/>
          <p:nvPr/>
        </p:nvSpPr>
        <p:spPr>
          <a:xfrm>
            <a:off x="6495670" y="5632913"/>
            <a:ext cx="327655" cy="327655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16"/>
          <p:cNvSpPr/>
          <p:nvPr/>
        </p:nvSpPr>
        <p:spPr>
          <a:xfrm>
            <a:off x="10526896" y="1068795"/>
            <a:ext cx="490195" cy="490195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1" name="Google Shape;73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6493" y="5909391"/>
            <a:ext cx="614104" cy="6141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.png" id="732" name="Google Shape;73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251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733" name="Google Shape;73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2995" y="-1188400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734" name="Google Shape;734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99371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735" name="Google Shape;735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25747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736" name="Google Shape;73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52123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737" name="Google Shape;737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78499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738" name="Google Shape;738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04875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739" name="Google Shape;739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857624" y="-1188399"/>
            <a:ext cx="635001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740" name="Google Shape;740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874200" y="-1188400"/>
            <a:ext cx="63500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16"/>
          <p:cNvSpPr txBox="1"/>
          <p:nvPr/>
        </p:nvSpPr>
        <p:spPr>
          <a:xfrm>
            <a:off x="748525" y="3085850"/>
            <a:ext cx="486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Вера Хамёнок,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founder </a:t>
            </a:r>
            <a:r>
              <a:rPr b="1" i="1" lang="en-US" sz="2000" u="none" cap="none" strike="noStrike">
                <a:solidFill>
                  <a:srgbClr val="118C8F"/>
                </a:solidFill>
              </a:rPr>
              <a:t>LiberLingva</a:t>
            </a:r>
            <a:r>
              <a:rPr b="1" i="1" lang="en-US" sz="2000" u="none" cap="none" strike="noStrike">
                <a:solidFill>
                  <a:srgbClr val="118C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1" sz="2000" u="none" cap="none" strike="noStrike">
              <a:solidFill>
                <a:srgbClr val="118C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2" name="Google Shape;742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61063" y="3960543"/>
            <a:ext cx="296212" cy="296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1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61063" y="3593760"/>
            <a:ext cx="296211" cy="296211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16"/>
          <p:cNvSpPr txBox="1"/>
          <p:nvPr/>
        </p:nvSpPr>
        <p:spPr>
          <a:xfrm>
            <a:off x="1155123" y="3554650"/>
            <a:ext cx="1935818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+7 926 347 16 70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16"/>
          <p:cNvSpPr txBox="1"/>
          <p:nvPr/>
        </p:nvSpPr>
        <p:spPr>
          <a:xfrm>
            <a:off x="1155124" y="3923983"/>
            <a:ext cx="31382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vkhamenok@liberlingva.com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5C4B1"/>
              </a:gs>
              <a:gs pos="148">
                <a:srgbClr val="65C4B1"/>
              </a:gs>
              <a:gs pos="50000">
                <a:srgbClr val="4D9E9A"/>
              </a:gs>
              <a:gs pos="100000">
                <a:srgbClr val="2B6579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17"/>
          <p:cNvSpPr txBox="1"/>
          <p:nvPr/>
        </p:nvSpPr>
        <p:spPr>
          <a:xfrm>
            <a:off x="795971" y="3058295"/>
            <a:ext cx="10600059" cy="758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681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Helvetica Neue"/>
              <a:buNone/>
            </a:pPr>
            <a:r>
              <a:rPr b="1" i="0" lang="en-US" sz="6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Спасибо за внимание!</a:t>
            </a:r>
            <a:endParaRPr b="1" i="0" sz="6600" u="none" cap="none" strike="noStrike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87FFF"/>
      </a:accent1>
      <a:accent2>
        <a:srgbClr val="CB55FF"/>
      </a:accent2>
      <a:accent3>
        <a:srgbClr val="00CDF8"/>
      </a:accent3>
      <a:accent4>
        <a:srgbClr val="FFD630"/>
      </a:accent4>
      <a:accent5>
        <a:srgbClr val="3F49FF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